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73" r:id="rId2"/>
  </p:sldMasterIdLst>
  <p:notesMasterIdLst>
    <p:notesMasterId r:id="rId89"/>
  </p:notesMasterIdLst>
  <p:handoutMasterIdLst>
    <p:handoutMasterId r:id="rId90"/>
  </p:handoutMasterIdLst>
  <p:sldIdLst>
    <p:sldId id="392" r:id="rId3"/>
    <p:sldId id="537" r:id="rId4"/>
    <p:sldId id="490" r:id="rId5"/>
    <p:sldId id="496" r:id="rId6"/>
    <p:sldId id="529" r:id="rId7"/>
    <p:sldId id="494" r:id="rId8"/>
    <p:sldId id="495" r:id="rId9"/>
    <p:sldId id="497" r:id="rId10"/>
    <p:sldId id="527" r:id="rId11"/>
    <p:sldId id="528" r:id="rId12"/>
    <p:sldId id="499" r:id="rId13"/>
    <p:sldId id="526" r:id="rId14"/>
    <p:sldId id="523" r:id="rId15"/>
    <p:sldId id="500" r:id="rId16"/>
    <p:sldId id="501" r:id="rId17"/>
    <p:sldId id="502" r:id="rId18"/>
    <p:sldId id="503" r:id="rId19"/>
    <p:sldId id="504" r:id="rId20"/>
    <p:sldId id="505" r:id="rId21"/>
    <p:sldId id="506" r:id="rId22"/>
    <p:sldId id="530" r:id="rId23"/>
    <p:sldId id="531" r:id="rId24"/>
    <p:sldId id="493"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1" r:id="rId39"/>
    <p:sldId id="522" r:id="rId40"/>
    <p:sldId id="533" r:id="rId41"/>
    <p:sldId id="534" r:id="rId42"/>
    <p:sldId id="464" r:id="rId43"/>
    <p:sldId id="482" r:id="rId44"/>
    <p:sldId id="483" r:id="rId45"/>
    <p:sldId id="484" r:id="rId46"/>
    <p:sldId id="485" r:id="rId47"/>
    <p:sldId id="486" r:id="rId48"/>
    <p:sldId id="465" r:id="rId49"/>
    <p:sldId id="471" r:id="rId50"/>
    <p:sldId id="525" r:id="rId51"/>
    <p:sldId id="472" r:id="rId52"/>
    <p:sldId id="473" r:id="rId53"/>
    <p:sldId id="474" r:id="rId54"/>
    <p:sldId id="475" r:id="rId55"/>
    <p:sldId id="476" r:id="rId56"/>
    <p:sldId id="477" r:id="rId57"/>
    <p:sldId id="478" r:id="rId58"/>
    <p:sldId id="479" r:id="rId59"/>
    <p:sldId id="480" r:id="rId60"/>
    <p:sldId id="481" r:id="rId61"/>
    <p:sldId id="466" r:id="rId62"/>
    <p:sldId id="467" r:id="rId63"/>
    <p:sldId id="468" r:id="rId64"/>
    <p:sldId id="469" r:id="rId65"/>
    <p:sldId id="459" r:id="rId66"/>
    <p:sldId id="448" r:id="rId67"/>
    <p:sldId id="449" r:id="rId68"/>
    <p:sldId id="450" r:id="rId69"/>
    <p:sldId id="451" r:id="rId70"/>
    <p:sldId id="452" r:id="rId71"/>
    <p:sldId id="457" r:id="rId72"/>
    <p:sldId id="532" r:id="rId73"/>
    <p:sldId id="453" r:id="rId74"/>
    <p:sldId id="454" r:id="rId75"/>
    <p:sldId id="455" r:id="rId76"/>
    <p:sldId id="456" r:id="rId77"/>
    <p:sldId id="458" r:id="rId78"/>
    <p:sldId id="460" r:id="rId79"/>
    <p:sldId id="461" r:id="rId80"/>
    <p:sldId id="462" r:id="rId81"/>
    <p:sldId id="463" r:id="rId82"/>
    <p:sldId id="487" r:id="rId83"/>
    <p:sldId id="488" r:id="rId84"/>
    <p:sldId id="535" r:id="rId85"/>
    <p:sldId id="536" r:id="rId86"/>
    <p:sldId id="447" r:id="rId87"/>
    <p:sldId id="524" r:id="rId88"/>
  </p:sldIdLst>
  <p:sldSz cx="9144000" cy="6858000" type="screen4x3"/>
  <p:notesSz cx="6997700" cy="9283700"/>
  <p:defaultTex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3300"/>
    <a:srgbClr val="FFFF66"/>
    <a:srgbClr val="009900"/>
    <a:srgbClr val="61FD68"/>
    <a:srgbClr val="DCFD61"/>
    <a:srgbClr val="FF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184" autoAdjust="0"/>
    <p:restoredTop sz="98646" autoAdjust="0"/>
  </p:normalViewPr>
  <p:slideViewPr>
    <p:cSldViewPr>
      <p:cViewPr varScale="1">
        <p:scale>
          <a:sx n="74" d="100"/>
          <a:sy n="74" d="100"/>
        </p:scale>
        <p:origin x="-69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372"/>
    </p:cViewPr>
  </p:sorterViewPr>
  <p:notesViewPr>
    <p:cSldViewPr>
      <p:cViewPr>
        <p:scale>
          <a:sx n="75" d="100"/>
          <a:sy n="75" d="100"/>
        </p:scale>
        <p:origin x="-1374" y="-72"/>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9F51B-D9E4-489B-AD1C-7DB3AEB13C25}" type="doc">
      <dgm:prSet loTypeId="urn:microsoft.com/office/officeart/2005/8/layout/venn1" loCatId="relationship" qsTypeId="urn:microsoft.com/office/officeart/2005/8/quickstyle/3d1" qsCatId="3D" csTypeId="urn:microsoft.com/office/officeart/2005/8/colors/colorful2" csCatId="colorful" phldr="1"/>
      <dgm:spPr/>
      <dgm:t>
        <a:bodyPr/>
        <a:lstStyle/>
        <a:p>
          <a:endParaRPr lang="en-US"/>
        </a:p>
      </dgm:t>
    </dgm:pt>
    <dgm:pt modelId="{7148EE77-D776-4C0E-9339-5C20A6D61793}">
      <dgm:prSet phldrT="[Text]"/>
      <dgm:spPr>
        <a:xfrm>
          <a:off x="1777365" y="1476375"/>
          <a:ext cx="2286000" cy="2286000"/>
        </a:xfrm>
        <a:prstGeom prst="ellipse">
          <a:avLst/>
        </a:prstGeom>
        <a:solidFill>
          <a:srgbClr val="1F6691">
            <a:alpha val="50000"/>
            <a:hueOff val="-4625087"/>
            <a:satOff val="17612"/>
            <a:lumOff val="12353"/>
            <a:alphaOff val="0"/>
          </a:srgbClr>
        </a:solidFill>
        <a:ln>
          <a:noFill/>
        </a:ln>
        <a:effectLst>
          <a:outerShdw blurRad="45000" dist="25000" dir="5400000" rotWithShape="0">
            <a:srgbClr val="000000">
              <a:alpha val="38000"/>
            </a:srgbClr>
          </a:outerShdw>
        </a:effectLst>
        <a:scene3d>
          <a:camera prst="orthographicFront"/>
          <a:lightRig rig="flat" dir="t"/>
        </a:scene3d>
        <a:sp3d prstMaterial="plastic">
          <a:bevelT w="120900" h="88900"/>
          <a:bevelB w="88900" h="31750" prst="angle"/>
        </a:sp3d>
      </dgm:spPr>
      <dgm:t>
        <a:bodyPr/>
        <a:lstStyle/>
        <a:p>
          <a:r>
            <a:rPr lang="en-US" dirty="0">
              <a:solidFill>
                <a:srgbClr val="FFFFFF">
                  <a:hueOff val="0"/>
                  <a:satOff val="0"/>
                  <a:lumOff val="0"/>
                  <a:alphaOff val="0"/>
                </a:srgbClr>
              </a:solidFill>
              <a:latin typeface="Calibri"/>
              <a:ea typeface="+mn-ea"/>
              <a:cs typeface="+mn-cs"/>
            </a:rPr>
            <a:t>Concurrent</a:t>
          </a:r>
        </a:p>
      </dgm:t>
    </dgm:pt>
    <dgm:pt modelId="{49C5D02F-AC25-4176-90E8-377CF60291B0}" type="parTrans" cxnId="{1FA180C6-929E-453D-B08E-163AB33FB06E}">
      <dgm:prSet/>
      <dgm:spPr/>
      <dgm:t>
        <a:bodyPr/>
        <a:lstStyle/>
        <a:p>
          <a:endParaRPr lang="en-US"/>
        </a:p>
      </dgm:t>
    </dgm:pt>
    <dgm:pt modelId="{4EC069E6-C56C-4593-BDC1-6321D7076FCF}" type="sibTrans" cxnId="{1FA180C6-929E-453D-B08E-163AB33FB06E}">
      <dgm:prSet/>
      <dgm:spPr/>
      <dgm:t>
        <a:bodyPr/>
        <a:lstStyle/>
        <a:p>
          <a:endParaRPr lang="en-US"/>
        </a:p>
      </dgm:t>
    </dgm:pt>
    <dgm:pt modelId="{7C22E806-3326-4FFD-9E2F-187FF5456638}">
      <dgm:prSet phldrT="[Text]"/>
      <dgm:spPr>
        <a:xfrm>
          <a:off x="127634" y="1476375"/>
          <a:ext cx="2286000" cy="2286000"/>
        </a:xfrm>
        <a:prstGeom prst="ellipse">
          <a:avLst/>
        </a:prstGeom>
        <a:solidFill>
          <a:srgbClr val="1F6691">
            <a:alpha val="50000"/>
            <a:hueOff val="-9250173"/>
            <a:satOff val="35225"/>
            <a:lumOff val="24707"/>
            <a:alphaOff val="0"/>
          </a:srgbClr>
        </a:solidFill>
        <a:ln>
          <a:noFill/>
        </a:ln>
        <a:effectLst>
          <a:outerShdw blurRad="45000" dist="25000" dir="5400000" rotWithShape="0">
            <a:srgbClr val="000000">
              <a:alpha val="38000"/>
            </a:srgbClr>
          </a:outerShdw>
        </a:effectLst>
        <a:scene3d>
          <a:camera prst="orthographicFront"/>
          <a:lightRig rig="flat" dir="t"/>
        </a:scene3d>
        <a:sp3d prstMaterial="plastic">
          <a:bevelT w="120900" h="88900"/>
          <a:bevelB w="88900" h="31750" prst="angle"/>
        </a:sp3d>
      </dgm:spPr>
      <dgm:t>
        <a:bodyPr/>
        <a:lstStyle/>
        <a:p>
          <a:r>
            <a:rPr lang="en-US" dirty="0">
              <a:solidFill>
                <a:srgbClr val="FFFFFF">
                  <a:hueOff val="0"/>
                  <a:satOff val="0"/>
                  <a:lumOff val="0"/>
                  <a:alphaOff val="0"/>
                </a:srgbClr>
              </a:solidFill>
              <a:latin typeface="Calibri"/>
              <a:ea typeface="+mn-ea"/>
              <a:cs typeface="+mn-cs"/>
            </a:rPr>
            <a:t>Dynamic</a:t>
          </a:r>
        </a:p>
      </dgm:t>
    </dgm:pt>
    <dgm:pt modelId="{DADB5BE9-0C13-4E2E-B902-378E6398F5F3}" type="parTrans" cxnId="{C2AB6D68-E8D0-4770-BCF2-3B509D7EDA19}">
      <dgm:prSet/>
      <dgm:spPr/>
      <dgm:t>
        <a:bodyPr/>
        <a:lstStyle/>
        <a:p>
          <a:endParaRPr lang="en-US"/>
        </a:p>
      </dgm:t>
    </dgm:pt>
    <dgm:pt modelId="{A59CDEE1-1415-46FC-A182-4FB844A14997}" type="sibTrans" cxnId="{C2AB6D68-E8D0-4770-BCF2-3B509D7EDA19}">
      <dgm:prSet/>
      <dgm:spPr/>
      <dgm:t>
        <a:bodyPr/>
        <a:lstStyle/>
        <a:p>
          <a:endParaRPr lang="en-US"/>
        </a:p>
      </dgm:t>
    </dgm:pt>
    <dgm:pt modelId="{C3F0297D-D8D4-4BD5-9272-831213BE5BBE}">
      <dgm:prSet phldrT="[Text]"/>
      <dgm:spPr>
        <a:xfrm>
          <a:off x="952499" y="47624"/>
          <a:ext cx="2286000" cy="2286000"/>
        </a:xfrm>
        <a:prstGeom prst="ellipse">
          <a:avLst/>
        </a:prstGeom>
        <a:solidFill>
          <a:srgbClr val="1F6691">
            <a:alpha val="50000"/>
            <a:hueOff val="0"/>
            <a:satOff val="0"/>
            <a:lumOff val="0"/>
            <a:alphaOff val="0"/>
          </a:srgbClr>
        </a:solidFill>
        <a:ln>
          <a:noFill/>
        </a:ln>
        <a:effectLst>
          <a:outerShdw blurRad="45000" dist="25000" dir="5400000" rotWithShape="0">
            <a:srgbClr val="000000">
              <a:alpha val="38000"/>
            </a:srgbClr>
          </a:outerShdw>
        </a:effectLst>
        <a:scene3d>
          <a:camera prst="orthographicFront"/>
          <a:lightRig rig="flat" dir="t"/>
        </a:scene3d>
        <a:sp3d prstMaterial="plastic">
          <a:bevelT w="120900" h="88900"/>
          <a:bevelB w="88900" h="31750" prst="angle"/>
        </a:sp3d>
      </dgm:spPr>
      <dgm:t>
        <a:bodyPr/>
        <a:lstStyle/>
        <a:p>
          <a:r>
            <a:rPr lang="en-US" dirty="0">
              <a:solidFill>
                <a:srgbClr val="FFFFFF">
                  <a:hueOff val="0"/>
                  <a:satOff val="0"/>
                  <a:lumOff val="0"/>
                  <a:alphaOff val="0"/>
                </a:srgbClr>
              </a:solidFill>
              <a:effectLst/>
              <a:latin typeface="Calibri"/>
              <a:ea typeface="+mn-ea"/>
              <a:cs typeface="+mn-cs"/>
            </a:rPr>
            <a:t>Declarative</a:t>
          </a:r>
        </a:p>
      </dgm:t>
    </dgm:pt>
    <dgm:pt modelId="{D6C3455F-45AE-487B-8C32-2FA06A77261C}" type="sibTrans" cxnId="{D962BAF6-026C-4400-8E38-525583FC5DD5}">
      <dgm:prSet/>
      <dgm:spPr/>
      <dgm:t>
        <a:bodyPr/>
        <a:lstStyle/>
        <a:p>
          <a:endParaRPr lang="en-US"/>
        </a:p>
      </dgm:t>
    </dgm:pt>
    <dgm:pt modelId="{059AC948-3C54-4063-ABC6-504A06558673}" type="parTrans" cxnId="{D962BAF6-026C-4400-8E38-525583FC5DD5}">
      <dgm:prSet/>
      <dgm:spPr/>
      <dgm:t>
        <a:bodyPr/>
        <a:lstStyle/>
        <a:p>
          <a:endParaRPr lang="en-US"/>
        </a:p>
      </dgm:t>
    </dgm:pt>
    <dgm:pt modelId="{9FF2E35B-A943-49AB-A382-07A3F6D7B372}" type="pres">
      <dgm:prSet presAssocID="{CB39F51B-D9E4-489B-AD1C-7DB3AEB13C25}" presName="compositeShape" presStyleCnt="0">
        <dgm:presLayoutVars>
          <dgm:chMax val="7"/>
          <dgm:dir/>
          <dgm:resizeHandles val="exact"/>
        </dgm:presLayoutVars>
      </dgm:prSet>
      <dgm:spPr/>
      <dgm:t>
        <a:bodyPr/>
        <a:lstStyle/>
        <a:p>
          <a:endParaRPr lang="en-US"/>
        </a:p>
      </dgm:t>
    </dgm:pt>
    <dgm:pt modelId="{FF6636A4-3F46-45FE-B99F-ABF85D58BC1D}" type="pres">
      <dgm:prSet presAssocID="{C3F0297D-D8D4-4BD5-9272-831213BE5BBE}" presName="circ1" presStyleLbl="vennNode1" presStyleIdx="0" presStyleCnt="3"/>
      <dgm:spPr/>
      <dgm:t>
        <a:bodyPr/>
        <a:lstStyle/>
        <a:p>
          <a:endParaRPr lang="en-US"/>
        </a:p>
      </dgm:t>
    </dgm:pt>
    <dgm:pt modelId="{DA698D98-2F7D-42F5-A3BF-C7D6CC448E40}" type="pres">
      <dgm:prSet presAssocID="{C3F0297D-D8D4-4BD5-9272-831213BE5BBE}" presName="circ1Tx" presStyleLbl="revTx" presStyleIdx="0" presStyleCnt="0">
        <dgm:presLayoutVars>
          <dgm:chMax val="0"/>
          <dgm:chPref val="0"/>
          <dgm:bulletEnabled val="1"/>
        </dgm:presLayoutVars>
      </dgm:prSet>
      <dgm:spPr/>
      <dgm:t>
        <a:bodyPr/>
        <a:lstStyle/>
        <a:p>
          <a:endParaRPr lang="en-US"/>
        </a:p>
      </dgm:t>
    </dgm:pt>
    <dgm:pt modelId="{D6A4244C-4EF1-40B0-91AB-F9F52E7F5E3D}" type="pres">
      <dgm:prSet presAssocID="{7148EE77-D776-4C0E-9339-5C20A6D61793}" presName="circ2" presStyleLbl="vennNode1" presStyleIdx="1" presStyleCnt="3"/>
      <dgm:spPr/>
      <dgm:t>
        <a:bodyPr/>
        <a:lstStyle/>
        <a:p>
          <a:endParaRPr lang="en-US"/>
        </a:p>
      </dgm:t>
    </dgm:pt>
    <dgm:pt modelId="{1D53D54A-1BDD-47C6-B043-80CA192AC7F7}" type="pres">
      <dgm:prSet presAssocID="{7148EE77-D776-4C0E-9339-5C20A6D61793}" presName="circ2Tx" presStyleLbl="revTx" presStyleIdx="0" presStyleCnt="0">
        <dgm:presLayoutVars>
          <dgm:chMax val="0"/>
          <dgm:chPref val="0"/>
          <dgm:bulletEnabled val="1"/>
        </dgm:presLayoutVars>
      </dgm:prSet>
      <dgm:spPr/>
      <dgm:t>
        <a:bodyPr/>
        <a:lstStyle/>
        <a:p>
          <a:endParaRPr lang="en-US"/>
        </a:p>
      </dgm:t>
    </dgm:pt>
    <dgm:pt modelId="{9D9F7148-5813-432E-BA3A-A9E56925F017}" type="pres">
      <dgm:prSet presAssocID="{7C22E806-3326-4FFD-9E2F-187FF5456638}" presName="circ3" presStyleLbl="vennNode1" presStyleIdx="2" presStyleCnt="3"/>
      <dgm:spPr/>
      <dgm:t>
        <a:bodyPr/>
        <a:lstStyle/>
        <a:p>
          <a:endParaRPr lang="en-US"/>
        </a:p>
      </dgm:t>
    </dgm:pt>
    <dgm:pt modelId="{B1E22152-09FB-4F4E-8B3E-420E7D8C7C81}" type="pres">
      <dgm:prSet presAssocID="{7C22E806-3326-4FFD-9E2F-187FF5456638}" presName="circ3Tx" presStyleLbl="revTx" presStyleIdx="0" presStyleCnt="0">
        <dgm:presLayoutVars>
          <dgm:chMax val="0"/>
          <dgm:chPref val="0"/>
          <dgm:bulletEnabled val="1"/>
        </dgm:presLayoutVars>
      </dgm:prSet>
      <dgm:spPr/>
      <dgm:t>
        <a:bodyPr/>
        <a:lstStyle/>
        <a:p>
          <a:endParaRPr lang="en-US"/>
        </a:p>
      </dgm:t>
    </dgm:pt>
  </dgm:ptLst>
  <dgm:cxnLst>
    <dgm:cxn modelId="{D962BAF6-026C-4400-8E38-525583FC5DD5}" srcId="{CB39F51B-D9E4-489B-AD1C-7DB3AEB13C25}" destId="{C3F0297D-D8D4-4BD5-9272-831213BE5BBE}" srcOrd="0" destOrd="0" parTransId="{059AC948-3C54-4063-ABC6-504A06558673}" sibTransId="{D6C3455F-45AE-487B-8C32-2FA06A77261C}"/>
    <dgm:cxn modelId="{1FC65855-779A-4368-88C7-FF33E81A1A80}" type="presOf" srcId="{7C22E806-3326-4FFD-9E2F-187FF5456638}" destId="{B1E22152-09FB-4F4E-8B3E-420E7D8C7C81}" srcOrd="1" destOrd="0" presId="urn:microsoft.com/office/officeart/2005/8/layout/venn1"/>
    <dgm:cxn modelId="{C2AB6D68-E8D0-4770-BCF2-3B509D7EDA19}" srcId="{CB39F51B-D9E4-489B-AD1C-7DB3AEB13C25}" destId="{7C22E806-3326-4FFD-9E2F-187FF5456638}" srcOrd="2" destOrd="0" parTransId="{DADB5BE9-0C13-4E2E-B902-378E6398F5F3}" sibTransId="{A59CDEE1-1415-46FC-A182-4FB844A14997}"/>
    <dgm:cxn modelId="{8BDFD13E-DAC6-4810-A309-D67E78FDC29D}" type="presOf" srcId="{CB39F51B-D9E4-489B-AD1C-7DB3AEB13C25}" destId="{9FF2E35B-A943-49AB-A382-07A3F6D7B372}" srcOrd="0" destOrd="0" presId="urn:microsoft.com/office/officeart/2005/8/layout/venn1"/>
    <dgm:cxn modelId="{5A270B5F-91AC-44BF-9D07-A1CF5A3BD31D}" type="presOf" srcId="{C3F0297D-D8D4-4BD5-9272-831213BE5BBE}" destId="{DA698D98-2F7D-42F5-A3BF-C7D6CC448E40}" srcOrd="1" destOrd="0" presId="urn:microsoft.com/office/officeart/2005/8/layout/venn1"/>
    <dgm:cxn modelId="{3281DD3C-49A5-4BA3-ACA4-344FE0C606BA}" type="presOf" srcId="{7148EE77-D776-4C0E-9339-5C20A6D61793}" destId="{D6A4244C-4EF1-40B0-91AB-F9F52E7F5E3D}" srcOrd="0" destOrd="0" presId="urn:microsoft.com/office/officeart/2005/8/layout/venn1"/>
    <dgm:cxn modelId="{2D064FBB-B309-4505-9DF4-ABA178152764}" type="presOf" srcId="{7148EE77-D776-4C0E-9339-5C20A6D61793}" destId="{1D53D54A-1BDD-47C6-B043-80CA192AC7F7}" srcOrd="1" destOrd="0" presId="urn:microsoft.com/office/officeart/2005/8/layout/venn1"/>
    <dgm:cxn modelId="{A1455386-B710-450C-B4FB-2DBC6974BB58}" type="presOf" srcId="{7C22E806-3326-4FFD-9E2F-187FF5456638}" destId="{9D9F7148-5813-432E-BA3A-A9E56925F017}" srcOrd="0" destOrd="0" presId="urn:microsoft.com/office/officeart/2005/8/layout/venn1"/>
    <dgm:cxn modelId="{1FA180C6-929E-453D-B08E-163AB33FB06E}" srcId="{CB39F51B-D9E4-489B-AD1C-7DB3AEB13C25}" destId="{7148EE77-D776-4C0E-9339-5C20A6D61793}" srcOrd="1" destOrd="0" parTransId="{49C5D02F-AC25-4176-90E8-377CF60291B0}" sibTransId="{4EC069E6-C56C-4593-BDC1-6321D7076FCF}"/>
    <dgm:cxn modelId="{5EFCAD4B-5AC5-48D2-8D7C-D4F331A66138}" type="presOf" srcId="{C3F0297D-D8D4-4BD5-9272-831213BE5BBE}" destId="{FF6636A4-3F46-45FE-B99F-ABF85D58BC1D}" srcOrd="0" destOrd="0" presId="urn:microsoft.com/office/officeart/2005/8/layout/venn1"/>
    <dgm:cxn modelId="{2C2DBEF0-E441-40D5-A943-3CF2E5AC7B72}" type="presParOf" srcId="{9FF2E35B-A943-49AB-A382-07A3F6D7B372}" destId="{FF6636A4-3F46-45FE-B99F-ABF85D58BC1D}" srcOrd="0" destOrd="0" presId="urn:microsoft.com/office/officeart/2005/8/layout/venn1"/>
    <dgm:cxn modelId="{41A89CD1-B8BD-474C-A178-1384A1D0830B}" type="presParOf" srcId="{9FF2E35B-A943-49AB-A382-07A3F6D7B372}" destId="{DA698D98-2F7D-42F5-A3BF-C7D6CC448E40}" srcOrd="1" destOrd="0" presId="urn:microsoft.com/office/officeart/2005/8/layout/venn1"/>
    <dgm:cxn modelId="{7C880A40-530C-44CF-8471-68D29A8B07B5}" type="presParOf" srcId="{9FF2E35B-A943-49AB-A382-07A3F6D7B372}" destId="{D6A4244C-4EF1-40B0-91AB-F9F52E7F5E3D}" srcOrd="2" destOrd="0" presId="urn:microsoft.com/office/officeart/2005/8/layout/venn1"/>
    <dgm:cxn modelId="{97AFBCB9-D3F4-4F32-9BFC-CF030AA4A159}" type="presParOf" srcId="{9FF2E35B-A943-49AB-A382-07A3F6D7B372}" destId="{1D53D54A-1BDD-47C6-B043-80CA192AC7F7}" srcOrd="3" destOrd="0" presId="urn:microsoft.com/office/officeart/2005/8/layout/venn1"/>
    <dgm:cxn modelId="{1B2529F5-74E0-4211-8D9E-2B0C28236B62}" type="presParOf" srcId="{9FF2E35B-A943-49AB-A382-07A3F6D7B372}" destId="{9D9F7148-5813-432E-BA3A-A9E56925F017}" srcOrd="4" destOrd="0" presId="urn:microsoft.com/office/officeart/2005/8/layout/venn1"/>
    <dgm:cxn modelId="{6D4614E6-5D29-4574-84B2-EA633928BDEB}" type="presParOf" srcId="{9FF2E35B-A943-49AB-A382-07A3F6D7B372}" destId="{B1E22152-09FB-4F4E-8B3E-420E7D8C7C81}"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a:xfrm>
          <a:off x="2784" y="0"/>
          <a:ext cx="2678087" cy="4495800"/>
        </a:xfrm>
        <a:prstGeom prst="roundRect">
          <a:avLst>
            <a:gd name="adj" fmla="val 10000"/>
          </a:avLst>
        </a:prstGeom>
        <a:solidFill>
          <a:srgbClr val="1F6691">
            <a:tint val="40000"/>
            <a:hueOff val="0"/>
            <a:satOff val="0"/>
            <a:lumOff val="0"/>
            <a:alphaOff val="0"/>
          </a:srgbClr>
        </a:solidFill>
        <a:ln>
          <a:noFill/>
        </a:ln>
        <a:effectLst>
          <a:outerShdw blurRad="39000" dist="25400" dir="5400000" rotWithShape="0">
            <a:srgbClr val="000000">
              <a:alpha val="38000"/>
            </a:srgbClr>
          </a:outerShdw>
        </a:effectLst>
      </dgm:spPr>
      <dgm:t>
        <a:bodyPr/>
        <a:lstStyle/>
        <a:p>
          <a:r>
            <a:rPr lang="en-US" sz="2400" dirty="0">
              <a:solidFill>
                <a:srgbClr val="000000">
                  <a:hueOff val="0"/>
                  <a:satOff val="0"/>
                  <a:lumOff val="0"/>
                  <a:alphaOff val="0"/>
                </a:srgbClr>
              </a:solidFill>
              <a:latin typeface="Calibri"/>
              <a:ea typeface="+mn-ea"/>
              <a:cs typeface="+mn-cs"/>
            </a:rPr>
            <a:t>Dynamic</a:t>
          </a:r>
          <a:br>
            <a:rPr lang="en-US" sz="2400" dirty="0">
              <a:solidFill>
                <a:srgbClr val="000000">
                  <a:hueOff val="0"/>
                  <a:satOff val="0"/>
                  <a:lumOff val="0"/>
                  <a:alphaOff val="0"/>
                </a:srgbClr>
              </a:solidFill>
              <a:latin typeface="Calibri"/>
              <a:ea typeface="+mn-ea"/>
              <a:cs typeface="+mn-cs"/>
            </a:rPr>
          </a:br>
          <a:r>
            <a:rPr lang="en-US" sz="2400" dirty="0" smtClean="0">
              <a:solidFill>
                <a:srgbClr val="000000">
                  <a:hueOff val="0"/>
                  <a:satOff val="0"/>
                  <a:lumOff val="0"/>
                  <a:alphaOff val="0"/>
                </a:srgbClr>
              </a:solidFill>
              <a:latin typeface="Calibri"/>
              <a:ea typeface="+mn-ea"/>
              <a:cs typeface="+mn-cs"/>
            </a:rPr>
            <a:t>Languages</a:t>
          </a:r>
          <a:endParaRPr lang="en-US" sz="2400" dirty="0">
            <a:solidFill>
              <a:srgbClr val="000000">
                <a:hueOff val="0"/>
                <a:satOff val="0"/>
                <a:lumOff val="0"/>
                <a:alphaOff val="0"/>
              </a:srgbClr>
            </a:solidFill>
            <a:latin typeface="Calibri"/>
            <a:ea typeface="+mn-ea"/>
            <a:cs typeface="+mn-cs"/>
          </a:endParaRPr>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a:xfrm>
          <a:off x="2881728" y="0"/>
          <a:ext cx="2678087" cy="4495800"/>
        </a:xfrm>
        <a:prstGeom prst="roundRect">
          <a:avLst>
            <a:gd name="adj" fmla="val 10000"/>
          </a:avLst>
        </a:prstGeom>
        <a:solidFill>
          <a:srgbClr val="1F6691">
            <a:tint val="40000"/>
            <a:hueOff val="0"/>
            <a:satOff val="0"/>
            <a:lumOff val="0"/>
            <a:alphaOff val="0"/>
          </a:srgbClr>
        </a:solidFill>
        <a:ln>
          <a:noFill/>
        </a:ln>
        <a:effectLst>
          <a:outerShdw blurRad="39000" dist="25400" dir="5400000" rotWithShape="0">
            <a:srgbClr val="000000">
              <a:alpha val="38000"/>
            </a:srgbClr>
          </a:outerShdw>
        </a:effectLst>
      </dgm:spPr>
      <dgm:t>
        <a:bodyPr/>
        <a:lstStyle/>
        <a:p>
          <a:r>
            <a:rPr lang="en-US" sz="2400" dirty="0">
              <a:solidFill>
                <a:srgbClr val="000000">
                  <a:hueOff val="0"/>
                  <a:satOff val="0"/>
                  <a:lumOff val="0"/>
                  <a:alphaOff val="0"/>
                </a:srgbClr>
              </a:solidFill>
              <a:latin typeface="Calibri"/>
              <a:ea typeface="+mn-ea"/>
              <a:cs typeface="+mn-cs"/>
            </a:rPr>
            <a:t>Static</a:t>
          </a:r>
          <a:br>
            <a:rPr lang="en-US" sz="2400" dirty="0">
              <a:solidFill>
                <a:srgbClr val="000000">
                  <a:hueOff val="0"/>
                  <a:satOff val="0"/>
                  <a:lumOff val="0"/>
                  <a:alphaOff val="0"/>
                </a:srgbClr>
              </a:solidFill>
              <a:latin typeface="Calibri"/>
              <a:ea typeface="+mn-ea"/>
              <a:cs typeface="+mn-cs"/>
            </a:rPr>
          </a:br>
          <a:r>
            <a:rPr lang="en-US" sz="2400" dirty="0">
              <a:solidFill>
                <a:srgbClr val="000000">
                  <a:hueOff val="0"/>
                  <a:satOff val="0"/>
                  <a:lumOff val="0"/>
                  <a:alphaOff val="0"/>
                </a:srgbClr>
              </a:solidFill>
              <a:latin typeface="Calibri"/>
              <a:ea typeface="+mn-ea"/>
              <a:cs typeface="+mn-cs"/>
            </a:rPr>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a:xfrm>
          <a:off x="3149537" y="1348849"/>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a:xfrm>
          <a:off x="270592" y="1348849"/>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a:xfrm>
          <a:off x="3149537" y="2860255"/>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a:xfrm>
          <a:off x="270592" y="2104552"/>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a:xfrm>
          <a:off x="270592" y="2860255"/>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a:xfrm>
          <a:off x="270592" y="3615957"/>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a:xfrm>
          <a:off x="3149537" y="2104552"/>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err="1">
              <a:solidFill>
                <a:srgbClr val="FFFFFF"/>
              </a:solidFill>
              <a:latin typeface="Calibri"/>
              <a:ea typeface="+mn-ea"/>
              <a:cs typeface="+mn-cs"/>
            </a:rPr>
            <a:t>Performant</a:t>
          </a:r>
          <a:endParaRPr lang="en-US" dirty="0">
            <a:solidFill>
              <a:srgbClr val="FFFFFF"/>
            </a:solidFill>
            <a:latin typeface="Calibri"/>
            <a:ea typeface="+mn-ea"/>
            <a:cs typeface="+mn-cs"/>
          </a:endParaRPr>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a:xfrm>
          <a:off x="3149537" y="3615957"/>
          <a:ext cx="2142470" cy="654942"/>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gm:spPr>
      <dgm:t>
        <a:bodyPr/>
        <a:lstStyle/>
        <a:p>
          <a:r>
            <a:rPr lang="en-US" dirty="0">
              <a:solidFill>
                <a:srgbClr val="FFFFFF"/>
              </a:solidFill>
              <a:latin typeface="Calibri"/>
              <a:ea typeface="+mn-ea"/>
              <a:cs typeface="+mn-cs"/>
            </a:rPr>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19538FEF-D660-4393-A979-FB42D3594332}" type="presOf" srcId="{BF2E09E7-26CD-4DFE-8AD2-3D02DF04CECD}" destId="{D23E5A9E-C945-4C95-93F8-140F0C44938C}" srcOrd="0" destOrd="0" presId="urn:microsoft.com/office/officeart/2005/8/layout/lProcess2"/>
    <dgm:cxn modelId="{D3B330BC-1E6D-4AE2-BB1A-E175AFC77983}" type="presOf" srcId="{6C21B2D9-AF30-4063-BD85-F7EBE61B8C38}" destId="{38CF1501-B3BD-4EB8-88AA-1BBD4E0B8998}" srcOrd="0" destOrd="0" presId="urn:microsoft.com/office/officeart/2005/8/layout/lProcess2"/>
    <dgm:cxn modelId="{9C935036-5F61-412F-BCB0-A7FD50E3CD04}" type="presOf" srcId="{E10BC56B-84F3-4F2E-8F66-251B674B46B1}" destId="{BC0C3F2B-F6B2-4CFD-8261-17BDBB15FA0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EB4AF62B-2037-4D2B-91F8-0A6A17D88BB7}" type="presOf" srcId="{983B5307-DE91-4BBA-B159-EB74C368ED6A}" destId="{20C96EB7-EF7A-4986-84FE-B0634ECBC37E}" srcOrd="0" destOrd="0" presId="urn:microsoft.com/office/officeart/2005/8/layout/lProcess2"/>
    <dgm:cxn modelId="{7E865161-7480-47F3-A864-065502AB3112}" type="presOf" srcId="{E10BC56B-84F3-4F2E-8F66-251B674B46B1}" destId="{7AD9BB45-F7FE-4FB3-85EE-BFD517CA20F6}" srcOrd="1" destOrd="0" presId="urn:microsoft.com/office/officeart/2005/8/layout/lProcess2"/>
    <dgm:cxn modelId="{07930183-7727-45E1-ACEF-2A7E66A5D8AC}" type="presOf" srcId="{220CD24D-6806-4D60-9A96-98AC02F3EA0A}" destId="{8500D4A4-2F9B-4056-99C7-634BD03232F6}" srcOrd="0" destOrd="0" presId="urn:microsoft.com/office/officeart/2005/8/layout/lProcess2"/>
    <dgm:cxn modelId="{54700221-F7EE-4AB4-BF54-1FDFABED4583}" type="presOf" srcId="{62FFED80-A7E3-4C57-A6EF-8035583CD75F}" destId="{C4CC6D23-030A-4A41-AD03-C6D9180F6F5C}"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A26B383D-F1CD-4486-83AB-13163ED3FC83}" type="presOf" srcId="{869B2B32-20C4-423E-8AEB-AA4AAE7792A8}" destId="{0BF00081-C6DD-4601-92C8-E7866C911156}"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8DCED41E-7A0A-4251-84B8-A0DB1BE57A96}" type="presOf" srcId="{95CC33EC-3DA1-4F79-B4BA-D3CCA46D8AB7}" destId="{DFC61B63-24B2-41E5-A907-FBE10CCF0FC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CCF7F2F9-2306-4F17-B891-F5087D223FEB}" type="presOf" srcId="{74FE42E5-D95D-4FBC-8502-268D0E7E807E}" destId="{C6C8ED56-364A-4D3E-875C-0B6490EF11BB}"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D53638CE-C751-4144-BE63-2F495B3E8647}" type="presOf" srcId="{08DE1181-CF5E-4D4A-90D8-2E9ED5CEAD30}" destId="{E03B3810-51F1-40E2-A809-A22BACCEC4EC}" srcOrd="0" destOrd="0" presId="urn:microsoft.com/office/officeart/2005/8/layout/lProcess2"/>
    <dgm:cxn modelId="{DFE2F28F-C2A1-4844-9CC9-8DDDDFF44BFF}" type="presOf" srcId="{5889C80C-780F-4E73-8AD4-E48A53498CAD}" destId="{7E9B1769-AC78-46B4-9F62-192A895C85FE}" srcOrd="0" destOrd="0" presId="urn:microsoft.com/office/officeart/2005/8/layout/lProcess2"/>
    <dgm:cxn modelId="{A028D5D9-9712-4458-A8FC-775D33426C66}" type="presOf" srcId="{983B5307-DE91-4BBA-B159-EB74C368ED6A}" destId="{8B8FBDF4-F908-4998-8B6E-7D5C9C9252CB}" srcOrd="1" destOrd="0" presId="urn:microsoft.com/office/officeart/2005/8/layout/lProcess2"/>
    <dgm:cxn modelId="{E485FBF6-E44D-4450-98BB-ABEF66E69A90}" type="presParOf" srcId="{C6C8ED56-364A-4D3E-875C-0B6490EF11BB}" destId="{53DA600A-7D33-476F-AD26-38DC76BC08CC}" srcOrd="0" destOrd="0" presId="urn:microsoft.com/office/officeart/2005/8/layout/lProcess2"/>
    <dgm:cxn modelId="{3EE7FC53-FDEF-469E-BD11-7BB9C202B60D}" type="presParOf" srcId="{53DA600A-7D33-476F-AD26-38DC76BC08CC}" destId="{BC0C3F2B-F6B2-4CFD-8261-17BDBB15FA0C}" srcOrd="0" destOrd="0" presId="urn:microsoft.com/office/officeart/2005/8/layout/lProcess2"/>
    <dgm:cxn modelId="{4A8B0FC5-2585-4A6A-8B23-801FA4CDF4D1}" type="presParOf" srcId="{53DA600A-7D33-476F-AD26-38DC76BC08CC}" destId="{7AD9BB45-F7FE-4FB3-85EE-BFD517CA20F6}" srcOrd="1" destOrd="0" presId="urn:microsoft.com/office/officeart/2005/8/layout/lProcess2"/>
    <dgm:cxn modelId="{6E1DA6B9-A02C-478C-8218-388ADDC896F4}" type="presParOf" srcId="{53DA600A-7D33-476F-AD26-38DC76BC08CC}" destId="{515D3980-6707-4294-AC53-88C530153FAD}" srcOrd="2" destOrd="0" presId="urn:microsoft.com/office/officeart/2005/8/layout/lProcess2"/>
    <dgm:cxn modelId="{19C81911-C4EE-46EA-BE8E-EEE62824D3ED}" type="presParOf" srcId="{515D3980-6707-4294-AC53-88C530153FAD}" destId="{2EC52BC2-3C67-412F-988E-F7CBA9C39EDC}" srcOrd="0" destOrd="0" presId="urn:microsoft.com/office/officeart/2005/8/layout/lProcess2"/>
    <dgm:cxn modelId="{400711D9-2988-4A54-AA8A-B72E3F145C17}" type="presParOf" srcId="{2EC52BC2-3C67-412F-988E-F7CBA9C39EDC}" destId="{C4CC6D23-030A-4A41-AD03-C6D9180F6F5C}" srcOrd="0" destOrd="0" presId="urn:microsoft.com/office/officeart/2005/8/layout/lProcess2"/>
    <dgm:cxn modelId="{75974A5E-D74D-4E9B-AAF2-1B5EBB4B03E3}" type="presParOf" srcId="{2EC52BC2-3C67-412F-988E-F7CBA9C39EDC}" destId="{780D7A8D-290F-4001-9E21-266E1C984236}" srcOrd="1" destOrd="0" presId="urn:microsoft.com/office/officeart/2005/8/layout/lProcess2"/>
    <dgm:cxn modelId="{962A52E8-F646-4BC1-97D3-47A94A438D1B}" type="presParOf" srcId="{2EC52BC2-3C67-412F-988E-F7CBA9C39EDC}" destId="{7E9B1769-AC78-46B4-9F62-192A895C85FE}" srcOrd="2" destOrd="0" presId="urn:microsoft.com/office/officeart/2005/8/layout/lProcess2"/>
    <dgm:cxn modelId="{8F04318E-DF7E-4A3B-B06C-C022F47A6E24}" type="presParOf" srcId="{2EC52BC2-3C67-412F-988E-F7CBA9C39EDC}" destId="{7F23A23B-7674-47A7-8BC9-FFF5773B3C60}" srcOrd="3" destOrd="0" presId="urn:microsoft.com/office/officeart/2005/8/layout/lProcess2"/>
    <dgm:cxn modelId="{3EC87B33-78B4-4203-B213-D0B5E30B0F4E}" type="presParOf" srcId="{2EC52BC2-3C67-412F-988E-F7CBA9C39EDC}" destId="{D23E5A9E-C945-4C95-93F8-140F0C44938C}" srcOrd="4" destOrd="0" presId="urn:microsoft.com/office/officeart/2005/8/layout/lProcess2"/>
    <dgm:cxn modelId="{A8069460-0303-494C-8581-F1217E9F01E6}" type="presParOf" srcId="{2EC52BC2-3C67-412F-988E-F7CBA9C39EDC}" destId="{360EF6D2-323D-4C23-B7C2-B942302AA106}" srcOrd="5" destOrd="0" presId="urn:microsoft.com/office/officeart/2005/8/layout/lProcess2"/>
    <dgm:cxn modelId="{2E62DA1A-3AEF-49A2-942D-569BB708D861}" type="presParOf" srcId="{2EC52BC2-3C67-412F-988E-F7CBA9C39EDC}" destId="{DFC61B63-24B2-41E5-A907-FBE10CCF0FCE}" srcOrd="6" destOrd="0" presId="urn:microsoft.com/office/officeart/2005/8/layout/lProcess2"/>
    <dgm:cxn modelId="{71A4D41D-940F-40D9-BD8C-7DC1FC664B6A}" type="presParOf" srcId="{C6C8ED56-364A-4D3E-875C-0B6490EF11BB}" destId="{B63A64F8-DF2C-46FB-B682-F1F5C678BCF5}" srcOrd="1" destOrd="0" presId="urn:microsoft.com/office/officeart/2005/8/layout/lProcess2"/>
    <dgm:cxn modelId="{DF8E7D08-0052-404D-B228-22009D687DC3}" type="presParOf" srcId="{C6C8ED56-364A-4D3E-875C-0B6490EF11BB}" destId="{2A8C8C19-6AD6-49A2-8A80-C97283AB05FF}" srcOrd="2" destOrd="0" presId="urn:microsoft.com/office/officeart/2005/8/layout/lProcess2"/>
    <dgm:cxn modelId="{5B1707F3-B646-4563-8788-C160ED9F1795}" type="presParOf" srcId="{2A8C8C19-6AD6-49A2-8A80-C97283AB05FF}" destId="{20C96EB7-EF7A-4986-84FE-B0634ECBC37E}" srcOrd="0" destOrd="0" presId="urn:microsoft.com/office/officeart/2005/8/layout/lProcess2"/>
    <dgm:cxn modelId="{BF4DB159-EBD4-4031-A628-E538BFDFC870}" type="presParOf" srcId="{2A8C8C19-6AD6-49A2-8A80-C97283AB05FF}" destId="{8B8FBDF4-F908-4998-8B6E-7D5C9C9252CB}" srcOrd="1" destOrd="0" presId="urn:microsoft.com/office/officeart/2005/8/layout/lProcess2"/>
    <dgm:cxn modelId="{F6EA3A7C-C7F4-40B4-936C-54B055EFA00E}" type="presParOf" srcId="{2A8C8C19-6AD6-49A2-8A80-C97283AB05FF}" destId="{4515B377-7E61-470B-BCAF-5CA692031781}" srcOrd="2" destOrd="0" presId="urn:microsoft.com/office/officeart/2005/8/layout/lProcess2"/>
    <dgm:cxn modelId="{9061891D-4DD6-4E92-A4B2-AB05E78F2D67}" type="presParOf" srcId="{4515B377-7E61-470B-BCAF-5CA692031781}" destId="{855E4D73-A49A-45B0-8A32-E7C6BD3F2662}" srcOrd="0" destOrd="0" presId="urn:microsoft.com/office/officeart/2005/8/layout/lProcess2"/>
    <dgm:cxn modelId="{7C00717E-F2E6-400F-8601-4B338AECD908}" type="presParOf" srcId="{855E4D73-A49A-45B0-8A32-E7C6BD3F2662}" destId="{E03B3810-51F1-40E2-A809-A22BACCEC4EC}" srcOrd="0" destOrd="0" presId="urn:microsoft.com/office/officeart/2005/8/layout/lProcess2"/>
    <dgm:cxn modelId="{9B9F2609-CBF7-49A9-AEF0-28BA3273B822}" type="presParOf" srcId="{855E4D73-A49A-45B0-8A32-E7C6BD3F2662}" destId="{B65D14D8-9C68-4876-9A9D-8CD953BACE10}" srcOrd="1" destOrd="0" presId="urn:microsoft.com/office/officeart/2005/8/layout/lProcess2"/>
    <dgm:cxn modelId="{34692601-8D69-441B-986F-D3622055D533}" type="presParOf" srcId="{855E4D73-A49A-45B0-8A32-E7C6BD3F2662}" destId="{8500D4A4-2F9B-4056-99C7-634BD03232F6}" srcOrd="2" destOrd="0" presId="urn:microsoft.com/office/officeart/2005/8/layout/lProcess2"/>
    <dgm:cxn modelId="{C569E375-E156-4AA8-82F5-941FD74EE4DB}" type="presParOf" srcId="{855E4D73-A49A-45B0-8A32-E7C6BD3F2662}" destId="{FE54A93D-ABB2-4A6F-A28D-C138A37B0B1F}" srcOrd="3" destOrd="0" presId="urn:microsoft.com/office/officeart/2005/8/layout/lProcess2"/>
    <dgm:cxn modelId="{25B4718A-B473-476E-9005-0A5C57E72783}" type="presParOf" srcId="{855E4D73-A49A-45B0-8A32-E7C6BD3F2662}" destId="{0BF00081-C6DD-4601-92C8-E7866C911156}" srcOrd="4" destOrd="0" presId="urn:microsoft.com/office/officeart/2005/8/layout/lProcess2"/>
    <dgm:cxn modelId="{E84A4580-9F7F-4445-A1A0-8B4A1F46ED68}" type="presParOf" srcId="{855E4D73-A49A-45B0-8A32-E7C6BD3F2662}" destId="{19D0A265-3BCA-4EA5-BF77-845F0F00DDA9}" srcOrd="5" destOrd="0" presId="urn:microsoft.com/office/officeart/2005/8/layout/lProcess2"/>
    <dgm:cxn modelId="{86B8C7B5-333F-47D5-AEED-85B5B76CA371}"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6636A4-3F46-45FE-B99F-ABF85D58BC1D}">
      <dsp:nvSpPr>
        <dsp:cNvPr id="0" name=""/>
        <dsp:cNvSpPr/>
      </dsp:nvSpPr>
      <dsp:spPr>
        <a:xfrm>
          <a:off x="952499" y="47624"/>
          <a:ext cx="2286000" cy="2286000"/>
        </a:xfrm>
        <a:prstGeom prst="ellipse">
          <a:avLst/>
        </a:prstGeom>
        <a:solidFill>
          <a:srgbClr val="1F6691">
            <a:alpha val="50000"/>
            <a:hueOff val="0"/>
            <a:satOff val="0"/>
            <a:lumOff val="0"/>
            <a:alphaOff val="0"/>
          </a:srgbClr>
        </a:solidFill>
        <a:ln>
          <a:noFill/>
        </a:ln>
        <a:effectLst>
          <a:outerShdw blurRad="45000" dist="25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solidFill>
                <a:srgbClr val="FFFFFF">
                  <a:hueOff val="0"/>
                  <a:satOff val="0"/>
                  <a:lumOff val="0"/>
                  <a:alphaOff val="0"/>
                </a:srgbClr>
              </a:solidFill>
              <a:effectLst/>
              <a:latin typeface="Calibri"/>
              <a:ea typeface="+mn-ea"/>
              <a:cs typeface="+mn-cs"/>
            </a:rPr>
            <a:t>Declarative</a:t>
          </a:r>
        </a:p>
      </dsp:txBody>
      <dsp:txXfrm>
        <a:off x="1257299" y="447674"/>
        <a:ext cx="1676400" cy="1028700"/>
      </dsp:txXfrm>
    </dsp:sp>
    <dsp:sp modelId="{D6A4244C-4EF1-40B0-91AB-F9F52E7F5E3D}">
      <dsp:nvSpPr>
        <dsp:cNvPr id="0" name=""/>
        <dsp:cNvSpPr/>
      </dsp:nvSpPr>
      <dsp:spPr>
        <a:xfrm>
          <a:off x="1777365" y="1476375"/>
          <a:ext cx="2286000" cy="2286000"/>
        </a:xfrm>
        <a:prstGeom prst="ellipse">
          <a:avLst/>
        </a:prstGeom>
        <a:solidFill>
          <a:srgbClr val="1F6691">
            <a:alpha val="50000"/>
            <a:hueOff val="-4625087"/>
            <a:satOff val="17612"/>
            <a:lumOff val="12353"/>
            <a:alphaOff val="0"/>
          </a:srgbClr>
        </a:solidFill>
        <a:ln>
          <a:noFill/>
        </a:ln>
        <a:effectLst>
          <a:outerShdw blurRad="45000" dist="25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solidFill>
                <a:srgbClr val="FFFFFF">
                  <a:hueOff val="0"/>
                  <a:satOff val="0"/>
                  <a:lumOff val="0"/>
                  <a:alphaOff val="0"/>
                </a:srgbClr>
              </a:solidFill>
              <a:latin typeface="Calibri"/>
              <a:ea typeface="+mn-ea"/>
              <a:cs typeface="+mn-cs"/>
            </a:rPr>
            <a:t>Concurrent</a:t>
          </a:r>
        </a:p>
      </dsp:txBody>
      <dsp:txXfrm>
        <a:off x="2476499" y="2066924"/>
        <a:ext cx="1371600" cy="1257300"/>
      </dsp:txXfrm>
    </dsp:sp>
    <dsp:sp modelId="{9D9F7148-5813-432E-BA3A-A9E56925F017}">
      <dsp:nvSpPr>
        <dsp:cNvPr id="0" name=""/>
        <dsp:cNvSpPr/>
      </dsp:nvSpPr>
      <dsp:spPr>
        <a:xfrm>
          <a:off x="127634" y="1476375"/>
          <a:ext cx="2286000" cy="2286000"/>
        </a:xfrm>
        <a:prstGeom prst="ellipse">
          <a:avLst/>
        </a:prstGeom>
        <a:solidFill>
          <a:srgbClr val="1F6691">
            <a:alpha val="50000"/>
            <a:hueOff val="-9250173"/>
            <a:satOff val="35225"/>
            <a:lumOff val="24707"/>
            <a:alphaOff val="0"/>
          </a:srgbClr>
        </a:solidFill>
        <a:ln>
          <a:noFill/>
        </a:ln>
        <a:effectLst>
          <a:outerShdw blurRad="45000" dist="25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solidFill>
                <a:srgbClr val="FFFFFF">
                  <a:hueOff val="0"/>
                  <a:satOff val="0"/>
                  <a:lumOff val="0"/>
                  <a:alphaOff val="0"/>
                </a:srgbClr>
              </a:solidFill>
              <a:latin typeface="Calibri"/>
              <a:ea typeface="+mn-ea"/>
              <a:cs typeface="+mn-cs"/>
            </a:rPr>
            <a:t>Dynamic</a:t>
          </a:r>
        </a:p>
      </dsp:txBody>
      <dsp:txXfrm>
        <a:off x="342899" y="2066924"/>
        <a:ext cx="1371600" cy="12573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1868" y="0"/>
          <a:ext cx="1797620" cy="2743200"/>
        </a:xfrm>
        <a:prstGeom prst="roundRect">
          <a:avLst>
            <a:gd name="adj" fmla="val 10000"/>
          </a:avLst>
        </a:prstGeom>
        <a:solidFill>
          <a:srgbClr val="1F6691">
            <a:tint val="40000"/>
            <a:hueOff val="0"/>
            <a:satOff val="0"/>
            <a:lumOff val="0"/>
            <a:alphaOff val="0"/>
          </a:srgb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rgbClr val="000000">
                  <a:hueOff val="0"/>
                  <a:satOff val="0"/>
                  <a:lumOff val="0"/>
                  <a:alphaOff val="0"/>
                </a:srgbClr>
              </a:solidFill>
              <a:latin typeface="Calibri"/>
              <a:ea typeface="+mn-ea"/>
              <a:cs typeface="+mn-cs"/>
            </a:rPr>
            <a:t>Dynamic</a:t>
          </a:r>
          <a:br>
            <a:rPr lang="en-US" sz="2400" kern="1200" dirty="0">
              <a:solidFill>
                <a:srgbClr val="000000">
                  <a:hueOff val="0"/>
                  <a:satOff val="0"/>
                  <a:lumOff val="0"/>
                  <a:alphaOff val="0"/>
                </a:srgbClr>
              </a:solidFill>
              <a:latin typeface="Calibri"/>
              <a:ea typeface="+mn-ea"/>
              <a:cs typeface="+mn-cs"/>
            </a:rPr>
          </a:br>
          <a:r>
            <a:rPr lang="en-US" sz="2400" kern="1200" dirty="0" smtClean="0">
              <a:solidFill>
                <a:srgbClr val="000000">
                  <a:hueOff val="0"/>
                  <a:satOff val="0"/>
                  <a:lumOff val="0"/>
                  <a:alphaOff val="0"/>
                </a:srgbClr>
              </a:solidFill>
              <a:latin typeface="Calibri"/>
              <a:ea typeface="+mn-ea"/>
              <a:cs typeface="+mn-cs"/>
            </a:rPr>
            <a:t>Languages</a:t>
          </a:r>
          <a:endParaRPr lang="en-US" sz="2400" kern="1200" dirty="0">
            <a:solidFill>
              <a:srgbClr val="000000">
                <a:hueOff val="0"/>
                <a:satOff val="0"/>
                <a:lumOff val="0"/>
                <a:alphaOff val="0"/>
              </a:srgbClr>
            </a:solidFill>
            <a:latin typeface="Calibri"/>
            <a:ea typeface="+mn-ea"/>
            <a:cs typeface="+mn-cs"/>
          </a:endParaRPr>
        </a:p>
      </dsp:txBody>
      <dsp:txXfrm>
        <a:off x="1868" y="0"/>
        <a:ext cx="1797620" cy="822960"/>
      </dsp:txXfrm>
    </dsp:sp>
    <dsp:sp modelId="{C4CC6D23-030A-4A41-AD03-C6D9180F6F5C}">
      <dsp:nvSpPr>
        <dsp:cNvPr id="0" name=""/>
        <dsp:cNvSpPr/>
      </dsp:nvSpPr>
      <dsp:spPr>
        <a:xfrm>
          <a:off x="181630" y="823026"/>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Simple and succinct</a:t>
          </a:r>
        </a:p>
      </dsp:txBody>
      <dsp:txXfrm>
        <a:off x="181630" y="823026"/>
        <a:ext cx="1438096" cy="399625"/>
      </dsp:txXfrm>
    </dsp:sp>
    <dsp:sp modelId="{7E9B1769-AC78-46B4-9F62-192A895C85FE}">
      <dsp:nvSpPr>
        <dsp:cNvPr id="0" name=""/>
        <dsp:cNvSpPr/>
      </dsp:nvSpPr>
      <dsp:spPr>
        <a:xfrm>
          <a:off x="181630" y="1284133"/>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Implicitly typed</a:t>
          </a:r>
        </a:p>
      </dsp:txBody>
      <dsp:txXfrm>
        <a:off x="181630" y="1284133"/>
        <a:ext cx="1438096" cy="399625"/>
      </dsp:txXfrm>
    </dsp:sp>
    <dsp:sp modelId="{D23E5A9E-C945-4C95-93F8-140F0C44938C}">
      <dsp:nvSpPr>
        <dsp:cNvPr id="0" name=""/>
        <dsp:cNvSpPr/>
      </dsp:nvSpPr>
      <dsp:spPr>
        <a:xfrm>
          <a:off x="181630" y="1745240"/>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Meta-programming</a:t>
          </a:r>
        </a:p>
      </dsp:txBody>
      <dsp:txXfrm>
        <a:off x="181630" y="1745240"/>
        <a:ext cx="1438096" cy="399625"/>
      </dsp:txXfrm>
    </dsp:sp>
    <dsp:sp modelId="{DFC61B63-24B2-41E5-A907-FBE10CCF0FCE}">
      <dsp:nvSpPr>
        <dsp:cNvPr id="0" name=""/>
        <dsp:cNvSpPr/>
      </dsp:nvSpPr>
      <dsp:spPr>
        <a:xfrm>
          <a:off x="181630" y="2206347"/>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No compilation</a:t>
          </a:r>
        </a:p>
      </dsp:txBody>
      <dsp:txXfrm>
        <a:off x="181630" y="2206347"/>
        <a:ext cx="1438096" cy="399625"/>
      </dsp:txXfrm>
    </dsp:sp>
    <dsp:sp modelId="{20C96EB7-EF7A-4986-84FE-B0634ECBC37E}">
      <dsp:nvSpPr>
        <dsp:cNvPr id="0" name=""/>
        <dsp:cNvSpPr/>
      </dsp:nvSpPr>
      <dsp:spPr>
        <a:xfrm>
          <a:off x="1934310" y="0"/>
          <a:ext cx="1797620" cy="2743200"/>
        </a:xfrm>
        <a:prstGeom prst="roundRect">
          <a:avLst>
            <a:gd name="adj" fmla="val 10000"/>
          </a:avLst>
        </a:prstGeom>
        <a:solidFill>
          <a:srgbClr val="1F6691">
            <a:tint val="40000"/>
            <a:hueOff val="0"/>
            <a:satOff val="0"/>
            <a:lumOff val="0"/>
            <a:alphaOff val="0"/>
          </a:srgb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rgbClr val="000000">
                  <a:hueOff val="0"/>
                  <a:satOff val="0"/>
                  <a:lumOff val="0"/>
                  <a:alphaOff val="0"/>
                </a:srgbClr>
              </a:solidFill>
              <a:latin typeface="Calibri"/>
              <a:ea typeface="+mn-ea"/>
              <a:cs typeface="+mn-cs"/>
            </a:rPr>
            <a:t>Static</a:t>
          </a:r>
          <a:br>
            <a:rPr lang="en-US" sz="2400" kern="1200" dirty="0">
              <a:solidFill>
                <a:srgbClr val="000000">
                  <a:hueOff val="0"/>
                  <a:satOff val="0"/>
                  <a:lumOff val="0"/>
                  <a:alphaOff val="0"/>
                </a:srgbClr>
              </a:solidFill>
              <a:latin typeface="Calibri"/>
              <a:ea typeface="+mn-ea"/>
              <a:cs typeface="+mn-cs"/>
            </a:rPr>
          </a:br>
          <a:r>
            <a:rPr lang="en-US" sz="2400" kern="1200" dirty="0">
              <a:solidFill>
                <a:srgbClr val="000000">
                  <a:hueOff val="0"/>
                  <a:satOff val="0"/>
                  <a:lumOff val="0"/>
                  <a:alphaOff val="0"/>
                </a:srgbClr>
              </a:solidFill>
              <a:latin typeface="Calibri"/>
              <a:ea typeface="+mn-ea"/>
              <a:cs typeface="+mn-cs"/>
            </a:rPr>
            <a:t>Languages</a:t>
          </a:r>
        </a:p>
      </dsp:txBody>
      <dsp:txXfrm>
        <a:off x="1934310" y="0"/>
        <a:ext cx="1797620" cy="822960"/>
      </dsp:txXfrm>
    </dsp:sp>
    <dsp:sp modelId="{E03B3810-51F1-40E2-A809-A22BACCEC4EC}">
      <dsp:nvSpPr>
        <dsp:cNvPr id="0" name=""/>
        <dsp:cNvSpPr/>
      </dsp:nvSpPr>
      <dsp:spPr>
        <a:xfrm>
          <a:off x="2114072" y="823026"/>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Robust</a:t>
          </a:r>
        </a:p>
      </dsp:txBody>
      <dsp:txXfrm>
        <a:off x="2114072" y="823026"/>
        <a:ext cx="1438096" cy="399625"/>
      </dsp:txXfrm>
    </dsp:sp>
    <dsp:sp modelId="{8500D4A4-2F9B-4056-99C7-634BD03232F6}">
      <dsp:nvSpPr>
        <dsp:cNvPr id="0" name=""/>
        <dsp:cNvSpPr/>
      </dsp:nvSpPr>
      <dsp:spPr>
        <a:xfrm>
          <a:off x="2114072" y="1284133"/>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a:solidFill>
                <a:srgbClr val="FFFFFF"/>
              </a:solidFill>
              <a:latin typeface="Calibri"/>
              <a:ea typeface="+mn-ea"/>
              <a:cs typeface="+mn-cs"/>
            </a:rPr>
            <a:t>Performant</a:t>
          </a:r>
          <a:endParaRPr lang="en-US" sz="1300" kern="1200" dirty="0">
            <a:solidFill>
              <a:srgbClr val="FFFFFF"/>
            </a:solidFill>
            <a:latin typeface="Calibri"/>
            <a:ea typeface="+mn-ea"/>
            <a:cs typeface="+mn-cs"/>
          </a:endParaRPr>
        </a:p>
      </dsp:txBody>
      <dsp:txXfrm>
        <a:off x="2114072" y="1284133"/>
        <a:ext cx="1438096" cy="399625"/>
      </dsp:txXfrm>
    </dsp:sp>
    <dsp:sp modelId="{0BF00081-C6DD-4601-92C8-E7866C911156}">
      <dsp:nvSpPr>
        <dsp:cNvPr id="0" name=""/>
        <dsp:cNvSpPr/>
      </dsp:nvSpPr>
      <dsp:spPr>
        <a:xfrm>
          <a:off x="2114072" y="1745240"/>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Intelligent tools</a:t>
          </a:r>
        </a:p>
      </dsp:txBody>
      <dsp:txXfrm>
        <a:off x="2114072" y="1745240"/>
        <a:ext cx="1438096" cy="399625"/>
      </dsp:txXfrm>
    </dsp:sp>
    <dsp:sp modelId="{38CF1501-B3BD-4EB8-88AA-1BBD4E0B8998}">
      <dsp:nvSpPr>
        <dsp:cNvPr id="0" name=""/>
        <dsp:cNvSpPr/>
      </dsp:nvSpPr>
      <dsp:spPr>
        <a:xfrm>
          <a:off x="2114072" y="2206347"/>
          <a:ext cx="1438096" cy="399625"/>
        </a:xfrm>
        <a:prstGeom prst="roundRect">
          <a:avLst>
            <a:gd name="adj" fmla="val 10000"/>
          </a:avLst>
        </a:prstGeom>
        <a:gradFill rotWithShape="0">
          <a:gsLst>
            <a:gs pos="0">
              <a:srgbClr val="1F6691">
                <a:hueOff val="0"/>
                <a:satOff val="0"/>
                <a:lumOff val="0"/>
                <a:alphaOff val="0"/>
                <a:shade val="47500"/>
                <a:satMod val="137000"/>
              </a:srgbClr>
            </a:gs>
            <a:gs pos="55000">
              <a:srgbClr val="1F6691">
                <a:hueOff val="0"/>
                <a:satOff val="0"/>
                <a:lumOff val="0"/>
                <a:alphaOff val="0"/>
                <a:shade val="69000"/>
                <a:satMod val="137000"/>
              </a:srgbClr>
            </a:gs>
            <a:gs pos="100000">
              <a:srgbClr val="1F6691">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solidFill>
                <a:srgbClr val="FFFFFF"/>
              </a:solidFill>
              <a:latin typeface="Calibri"/>
              <a:ea typeface="+mn-ea"/>
              <a:cs typeface="+mn-cs"/>
            </a:rPr>
            <a:t>Better scaling</a:t>
          </a:r>
        </a:p>
      </dsp:txBody>
      <dsp:txXfrm>
        <a:off x="2114072" y="2206347"/>
        <a:ext cx="1438096" cy="39962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Aft>
                <a:spcPct val="0"/>
              </a:spcAft>
              <a:buClrTx/>
              <a:defRPr sz="1200" b="0">
                <a:latin typeface="Arial" charset="0"/>
              </a:defRPr>
            </a:lvl1pPr>
          </a:lstStyle>
          <a:p>
            <a:pPr>
              <a:defRPr/>
            </a:pPr>
            <a:endParaRPr lang="en-US"/>
          </a:p>
        </p:txBody>
      </p:sp>
      <p:sp>
        <p:nvSpPr>
          <p:cNvPr id="103427"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Aft>
                <a:spcPct val="0"/>
              </a:spcAft>
              <a:buClrTx/>
              <a:defRPr sz="1200" b="0">
                <a:latin typeface="Arial" charset="0"/>
              </a:defRPr>
            </a:lvl1pPr>
          </a:lstStyle>
          <a:p>
            <a:pPr>
              <a:defRPr/>
            </a:pPr>
            <a:endParaRPr lang="en-US"/>
          </a:p>
        </p:txBody>
      </p:sp>
      <p:sp>
        <p:nvSpPr>
          <p:cNvPr id="103428"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Aft>
                <a:spcPct val="0"/>
              </a:spcAft>
              <a:buClrTx/>
              <a:defRPr sz="1200" b="0">
                <a:latin typeface="Arial" charset="0"/>
              </a:defRPr>
            </a:lvl1pPr>
          </a:lstStyle>
          <a:p>
            <a:pPr>
              <a:defRPr/>
            </a:pPr>
            <a:endParaRPr lang="en-US"/>
          </a:p>
        </p:txBody>
      </p:sp>
      <p:sp>
        <p:nvSpPr>
          <p:cNvPr id="103429"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Aft>
                <a:spcPct val="0"/>
              </a:spcAft>
              <a:buClrTx/>
              <a:defRPr sz="1200" b="0">
                <a:latin typeface="Arial" charset="0"/>
              </a:defRPr>
            </a:lvl1pPr>
          </a:lstStyle>
          <a:p>
            <a:pPr>
              <a:defRPr/>
            </a:pPr>
            <a:fld id="{548609D2-1E65-4DFF-A414-6ED8661A3E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spcAft>
                <a:spcPct val="0"/>
              </a:spcAft>
              <a:buClrTx/>
              <a:defRPr sz="1200" b="0">
                <a:latin typeface="Arial" charset="0"/>
              </a:defRPr>
            </a:lvl1pPr>
          </a:lstStyle>
          <a:p>
            <a:pPr>
              <a:defRPr/>
            </a:pPr>
            <a:endParaRPr lang="en-US"/>
          </a:p>
        </p:txBody>
      </p:sp>
      <p:sp>
        <p:nvSpPr>
          <p:cNvPr id="819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spcAft>
                <a:spcPct val="0"/>
              </a:spcAft>
              <a:buClrTx/>
              <a:defRPr sz="1200" b="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spcAft>
                <a:spcPct val="0"/>
              </a:spcAft>
              <a:buClrTx/>
              <a:defRPr sz="1200" b="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spcAft>
                <a:spcPct val="0"/>
              </a:spcAft>
              <a:buClrTx/>
              <a:defRPr sz="1200" b="0">
                <a:latin typeface="Arial" charset="0"/>
              </a:defRPr>
            </a:lvl1pPr>
          </a:lstStyle>
          <a:p>
            <a:pPr>
              <a:defRPr/>
            </a:pPr>
            <a:fld id="{3D6FB8B5-B480-493D-9285-0A480C8D2C2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latin typeface="Arial" pitchFamily="34" charset="0"/>
            </a:endParaRPr>
          </a:p>
        </p:txBody>
      </p:sp>
      <p:sp>
        <p:nvSpPr>
          <p:cNvPr id="21508" name="Slide Number Placeholder 3"/>
          <p:cNvSpPr>
            <a:spLocks noGrp="1"/>
          </p:cNvSpPr>
          <p:nvPr>
            <p:ph type="sldNum" sz="quarter" idx="5"/>
          </p:nvPr>
        </p:nvSpPr>
        <p:spPr>
          <a:noFill/>
        </p:spPr>
        <p:txBody>
          <a:bodyPr/>
          <a:lstStyle/>
          <a:p>
            <a:fld id="{D05A518F-84CF-4DC0-AC4C-6FEB7A7F4C6B}"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4"/>
          <p:cNvSpPr txBox="1">
            <a:spLocks noChangeArrowheads="1"/>
          </p:cNvSpPr>
          <p:nvPr/>
        </p:nvSpPr>
        <p:spPr bwMode="auto">
          <a:xfrm>
            <a:off x="7790506" y="6553200"/>
            <a:ext cx="1213794" cy="184666"/>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600" b="0" dirty="0">
                <a:latin typeface="Arial" charset="0"/>
              </a:rPr>
              <a:t>© </a:t>
            </a:r>
            <a:r>
              <a:rPr lang="en-US" altLang="en-US" sz="600" b="0" dirty="0" smtClean="0">
                <a:latin typeface="Arial" charset="0"/>
              </a:rPr>
              <a:t>2010 </a:t>
            </a:r>
            <a:r>
              <a:rPr lang="en-US" altLang="en-US" sz="600" b="0" dirty="0" smtClean="0">
                <a:latin typeface="Arial" charset="0"/>
              </a:rPr>
              <a:t>Dino</a:t>
            </a:r>
            <a:r>
              <a:rPr lang="en-US" altLang="en-US" sz="600" b="0" baseline="0" dirty="0" smtClean="0">
                <a:latin typeface="Arial" charset="0"/>
              </a:rPr>
              <a:t> Konstantopoulos</a:t>
            </a:r>
            <a:endParaRPr lang="en-US" altLang="en-US" sz="600" b="0" dirty="0">
              <a:latin typeface="Arial" charset="0"/>
            </a:endParaRPr>
          </a:p>
        </p:txBody>
      </p:sp>
      <p:sp>
        <p:nvSpPr>
          <p:cNvPr id="5"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pPr>
              <a:defRPr/>
            </a:pPr>
            <a:endParaRPr lang="en-US">
              <a:latin typeface="Arial" charset="0"/>
            </a:endParaRPr>
          </a:p>
        </p:txBody>
      </p:sp>
      <p:sp>
        <p:nvSpPr>
          <p:cNvPr id="6"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pPr>
              <a:defRPr/>
            </a:pPr>
            <a:endParaRPr lang="en-US">
              <a:latin typeface="Arial" charset="0"/>
            </a:endParaRPr>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a:t>Click to edit Subtitle</a:t>
            </a:r>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a:t>Title Here</a:t>
            </a:r>
          </a:p>
        </p:txBody>
      </p:sp>
      <p:pic>
        <p:nvPicPr>
          <p:cNvPr id="7" name="Picture 2" descr="http://api.ning.com/files/aggRes1ze8GSV9bN-pTClyMYbFT7xr5uwSUR9IX*ku4besjJ14gcRZ6-wzJl9nrgyVbYt3jMMODFAVTbGHNdJONSoPAxIX2D/asp_net_logo.jpg"/>
          <p:cNvPicPr>
            <a:picLocks noChangeAspect="1" noChangeArrowheads="1"/>
          </p:cNvPicPr>
          <p:nvPr userDrawn="1"/>
        </p:nvPicPr>
        <p:blipFill>
          <a:blip r:embed="rId2" cstate="print"/>
          <a:srcRect/>
          <a:stretch>
            <a:fillRect/>
          </a:stretch>
        </p:blipFill>
        <p:spPr bwMode="auto">
          <a:xfrm>
            <a:off x="0" y="0"/>
            <a:ext cx="1981200" cy="9906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764526E-9817-4A3B-9CBD-D8736FD704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10E35F0-48D3-4199-BB75-69D4A2F8EBE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E4273CCB-BB4A-4E03-BE7C-46F8C2A2762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84700" y="1295400"/>
            <a:ext cx="3771900" cy="2327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84700" y="3775075"/>
            <a:ext cx="3771900" cy="232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sldNum" sz="quarter" idx="10"/>
          </p:nvPr>
        </p:nvSpPr>
        <p:spPr>
          <a:ln/>
        </p:spPr>
        <p:txBody>
          <a:bodyPr/>
          <a:lstStyle>
            <a:lvl1pPr>
              <a:defRPr/>
            </a:lvl1pPr>
          </a:lstStyle>
          <a:p>
            <a:pPr>
              <a:defRPr/>
            </a:pPr>
            <a:fld id="{39B774E8-660B-4AC9-A497-C2ECAA11E0A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4"/>
          <p:cNvSpPr txBox="1">
            <a:spLocks noChangeArrowheads="1"/>
          </p:cNvSpPr>
          <p:nvPr/>
        </p:nvSpPr>
        <p:spPr bwMode="auto">
          <a:xfrm>
            <a:off x="7790506" y="6553200"/>
            <a:ext cx="1213794" cy="184666"/>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600" b="0" dirty="0">
                <a:solidFill>
                  <a:srgbClr val="000000"/>
                </a:solidFill>
                <a:latin typeface="Arial" charset="0"/>
              </a:rPr>
              <a:t>© 2009 </a:t>
            </a:r>
            <a:r>
              <a:rPr lang="en-US" altLang="en-US" sz="600" b="0" dirty="0" smtClean="0">
                <a:solidFill>
                  <a:srgbClr val="000000"/>
                </a:solidFill>
                <a:latin typeface="Arial" charset="0"/>
              </a:rPr>
              <a:t>Dino Konstantopoulos</a:t>
            </a:r>
            <a:endParaRPr lang="en-US" altLang="en-US" sz="600" b="0" dirty="0">
              <a:solidFill>
                <a:srgbClr val="000000"/>
              </a:solidFill>
              <a:latin typeface="Arial" charset="0"/>
            </a:endParaRPr>
          </a:p>
        </p:txBody>
      </p:sp>
      <p:sp>
        <p:nvSpPr>
          <p:cNvPr id="5"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pPr>
              <a:defRPr/>
            </a:pPr>
            <a:endParaRPr lang="en-US">
              <a:solidFill>
                <a:srgbClr val="000000"/>
              </a:solidFill>
              <a:latin typeface="Arial" charset="0"/>
            </a:endParaRPr>
          </a:p>
        </p:txBody>
      </p:sp>
      <p:sp>
        <p:nvSpPr>
          <p:cNvPr id="6"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pPr>
              <a:defRPr/>
            </a:pPr>
            <a:endParaRPr lang="en-US">
              <a:solidFill>
                <a:srgbClr val="000000"/>
              </a:solidFill>
              <a:latin typeface="Arial" charset="0"/>
            </a:endParaRPr>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a:t>Click to edit Subtitle</a:t>
            </a:r>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a:t>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5DA9A6A2-8041-4699-9C5A-94DC5D34A068}" type="slidenum">
              <a:rPr lang="en-US">
                <a:solidFill>
                  <a:srgbClr val="003399"/>
                </a:solidFill>
              </a:rPr>
              <a:pPr>
                <a:defRPr/>
              </a:pPr>
              <a:t>‹#›</a:t>
            </a:fld>
            <a:endParaRPr lang="en-US">
              <a:solidFill>
                <a:srgbClr val="003399"/>
              </a:solidFill>
            </a:endParaRPr>
          </a:p>
        </p:txBody>
      </p:sp>
      <p:pic>
        <p:nvPicPr>
          <p:cNvPr id="6" name="Picture 5" descr="bu%20emblem.jpg"/>
          <p:cNvPicPr>
            <a:picLocks noChangeAspect="1"/>
          </p:cNvPicPr>
          <p:nvPr userDrawn="1"/>
        </p:nvPicPr>
        <p:blipFill>
          <a:blip r:embed="rId2" cstate="print"/>
          <a:stretch>
            <a:fillRect/>
          </a:stretch>
        </p:blipFill>
        <p:spPr>
          <a:xfrm>
            <a:off x="8077200" y="304800"/>
            <a:ext cx="614172" cy="60820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87FFAEDE-C188-4FDB-A9C3-093123C53376}"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086830F2-4006-425C-8260-3BAD515C94B8}"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BAA16A93-1F2B-491B-BE3E-D95F1E459C5C}"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A3E8E066-9CC2-4D32-965F-1FE6B482C455}"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5DA9A6A2-8041-4699-9C5A-94DC5D34A068}" type="slidenum">
              <a:rPr lang="en-US"/>
              <a:pPr>
                <a:defRPr/>
              </a:pPr>
              <a:t>‹#›</a:t>
            </a:fld>
            <a:endParaRPr lang="en-US"/>
          </a:p>
        </p:txBody>
      </p:sp>
      <p:pic>
        <p:nvPicPr>
          <p:cNvPr id="6" name="Picture 5" descr="bu%20emblem.jpg"/>
          <p:cNvPicPr>
            <a:picLocks noChangeAspect="1"/>
          </p:cNvPicPr>
          <p:nvPr userDrawn="1"/>
        </p:nvPicPr>
        <p:blipFill>
          <a:blip r:embed="rId2" cstate="print"/>
          <a:stretch>
            <a:fillRect/>
          </a:stretch>
        </p:blipFill>
        <p:spPr>
          <a:xfrm>
            <a:off x="8077200" y="304800"/>
            <a:ext cx="614172" cy="60820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878C2CCC-EB4F-4902-BB63-EE00B6A1C745}"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E18B6877-AFF7-4878-9F3C-394B6B930D91}"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7693053D-A692-4A9A-BC50-18A226853C1A}"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764526E-9817-4A3B-9CBD-D8736FD704F1}"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10E35F0-48D3-4199-BB75-69D4A2F8EBEE}"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E4273CCB-BB4A-4E03-BE7C-46F8C2A27627}"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84700" y="1295400"/>
            <a:ext cx="3771900" cy="2327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84700" y="3775075"/>
            <a:ext cx="3771900" cy="232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sldNum" sz="quarter" idx="10"/>
          </p:nvPr>
        </p:nvSpPr>
        <p:spPr>
          <a:ln/>
        </p:spPr>
        <p:txBody>
          <a:bodyPr/>
          <a:lstStyle>
            <a:lvl1pPr>
              <a:defRPr/>
            </a:lvl1pPr>
          </a:lstStyle>
          <a:p>
            <a:pPr>
              <a:defRPr/>
            </a:pPr>
            <a:fld id="{39B774E8-660B-4AC9-A497-C2ECAA11E0A5}" type="slidenum">
              <a:rPr lang="en-US">
                <a:solidFill>
                  <a:srgbClr val="003399"/>
                </a:solidFill>
              </a:rPr>
              <a:pPr>
                <a:defRPr/>
              </a:pPr>
              <a:t>‹#›</a:t>
            </a:fld>
            <a:endParaRPr lang="en-US">
              <a:solidFill>
                <a:srgbClr val="00339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87FFAEDE-C188-4FDB-A9C3-093123C533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086830F2-4006-425C-8260-3BAD515C94B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BAA16A93-1F2B-491B-BE3E-D95F1E459C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A3E8E066-9CC2-4D32-965F-1FE6B482C45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878C2CCC-EB4F-4902-BB63-EE00B6A1C74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E18B6877-AFF7-4878-9F3C-394B6B930D9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7693053D-A692-4A9A-BC50-18A226853C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ldNum" sz="quarter" idx="4"/>
          </p:nvPr>
        </p:nvSpPr>
        <p:spPr bwMode="auto">
          <a:xfrm>
            <a:off x="8382000"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latin typeface="Arial" charset="0"/>
              </a:defRPr>
            </a:lvl1pPr>
          </a:lstStyle>
          <a:p>
            <a:pPr>
              <a:defRPr/>
            </a:pPr>
            <a:fld id="{16C39BF4-B265-4A1F-92E7-A2650015415B}" type="slidenum">
              <a:rPr lang="en-US"/>
              <a:pPr>
                <a:defRPr/>
              </a:pPr>
              <a:t>‹#›</a:t>
            </a:fld>
            <a:endParaRPr lang="en-US"/>
          </a:p>
        </p:txBody>
      </p:sp>
      <p:sp>
        <p:nvSpPr>
          <p:cNvPr id="1027" name="Rectangle 3"/>
          <p:cNvSpPr>
            <a:spLocks noGrp="1" noChangeArrowheads="1"/>
          </p:cNvSpPr>
          <p:nvPr>
            <p:ph type="title"/>
          </p:nvPr>
        </p:nvSpPr>
        <p:spPr bwMode="auto">
          <a:xfrm>
            <a:off x="685800" y="381000"/>
            <a:ext cx="7162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pPr>
              <a:defRPr/>
            </a:pPr>
            <a:endParaRPr lang="en-US">
              <a:latin typeface="Arial" charset="0"/>
            </a:endParaRPr>
          </a:p>
        </p:txBody>
      </p:sp>
      <p:sp>
        <p:nvSpPr>
          <p:cNvPr id="4107" name="Rectangle 11"/>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pPr>
              <a:defRPr/>
            </a:pPr>
            <a:endParaRPr lang="en-US">
              <a:solidFill>
                <a:schemeClr val="tx2"/>
              </a:solidFill>
              <a:latin typeface="Arial" charset="0"/>
            </a:endParaRPr>
          </a:p>
        </p:txBody>
      </p:sp>
      <p:sp>
        <p:nvSpPr>
          <p:cNvPr id="4122" name="Line 26"/>
          <p:cNvSpPr>
            <a:spLocks noChangeShapeType="1"/>
          </p:cNvSpPr>
          <p:nvPr/>
        </p:nvSpPr>
        <p:spPr bwMode="auto">
          <a:xfrm>
            <a:off x="152400" y="6400800"/>
            <a:ext cx="8763000" cy="0"/>
          </a:xfrm>
          <a:prstGeom prst="line">
            <a:avLst/>
          </a:prstGeom>
          <a:noFill/>
          <a:ln w="6350">
            <a:solidFill>
              <a:srgbClr val="FF9900"/>
            </a:solidFill>
            <a:round/>
            <a:headEnd/>
            <a:tailEnd/>
          </a:ln>
          <a:effectLst/>
        </p:spPr>
        <p:txBody>
          <a:bodyPr wrap="none" anchor="ctr"/>
          <a:lstStyle/>
          <a:p>
            <a:pPr>
              <a:defRPr/>
            </a:pPr>
            <a:endParaRPr lang="en-US">
              <a:latin typeface="Arial" charset="0"/>
            </a:endParaRPr>
          </a:p>
        </p:txBody>
      </p:sp>
      <p:sp>
        <p:nvSpPr>
          <p:cNvPr id="4138" name="Text Box 42"/>
          <p:cNvSpPr txBox="1">
            <a:spLocks noChangeArrowheads="1"/>
          </p:cNvSpPr>
          <p:nvPr userDrawn="1"/>
        </p:nvSpPr>
        <p:spPr bwMode="auto">
          <a:xfrm>
            <a:off x="4650223" y="6553200"/>
            <a:ext cx="4354077" cy="246221"/>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1000" b="0" dirty="0" smtClean="0">
                <a:latin typeface="Arial" charset="0"/>
              </a:rPr>
              <a:t>MET CS651 Web</a:t>
            </a:r>
            <a:r>
              <a:rPr lang="en-US" altLang="en-US" sz="1000" b="0" baseline="0" dirty="0" smtClean="0">
                <a:latin typeface="Arial" charset="0"/>
              </a:rPr>
              <a:t> Development with .NET, Dino Konstantopoulos </a:t>
            </a:r>
            <a:r>
              <a:rPr lang="en-US" altLang="en-US" sz="1000" b="0" dirty="0" smtClean="0">
                <a:latin typeface="Arial" charset="0"/>
              </a:rPr>
              <a:t>© </a:t>
            </a:r>
            <a:r>
              <a:rPr lang="en-US" altLang="en-US" sz="1000" b="0" dirty="0" smtClean="0">
                <a:latin typeface="Arial" charset="0"/>
              </a:rPr>
              <a:t>2010</a:t>
            </a:r>
            <a:endParaRPr lang="en-US" altLang="en-US" sz="1000" b="0" dirty="0">
              <a:latin typeface="Arial" charset="0"/>
            </a:endParaRPr>
          </a:p>
        </p:txBody>
      </p:sp>
    </p:spTree>
  </p:cSld>
  <p:clrMap bg1="lt1" tx1="dk1" bg2="lt2" tx2="dk2" accent1="accent1" accent2="accent2" accent3="accent3" accent4="accent4" accent5="accent5" accent6="accent6" hlink="hlink" folHlink="folHlink"/>
  <p:sldLayoutIdLst>
    <p:sldLayoutId id="214748407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hf hdr="0" ftr="0" dt="0"/>
  <p:txStyles>
    <p:titleStyle>
      <a:lvl1pPr algn="l" rtl="0" eaLnBrk="0" fontAlgn="base" hangingPunct="0">
        <a:lnSpc>
          <a:spcPts val="3000"/>
        </a:lnSpc>
        <a:spcBef>
          <a:spcPct val="0"/>
        </a:spcBef>
        <a:spcAft>
          <a:spcPct val="0"/>
        </a:spcAft>
        <a:defRPr sz="2800" b="1">
          <a:solidFill>
            <a:srgbClr val="000099"/>
          </a:solidFill>
          <a:latin typeface="+mj-lt"/>
          <a:ea typeface="+mj-ea"/>
          <a:cs typeface="+mj-cs"/>
        </a:defRPr>
      </a:lvl1pPr>
      <a:lvl2pPr algn="l" rtl="0" eaLnBrk="0" fontAlgn="base" hangingPunct="0">
        <a:lnSpc>
          <a:spcPts val="3000"/>
        </a:lnSpc>
        <a:spcBef>
          <a:spcPct val="0"/>
        </a:spcBef>
        <a:spcAft>
          <a:spcPct val="0"/>
        </a:spcAft>
        <a:defRPr sz="2800" b="1">
          <a:solidFill>
            <a:srgbClr val="000099"/>
          </a:solidFill>
          <a:latin typeface="Arial" charset="0"/>
        </a:defRPr>
      </a:lvl2pPr>
      <a:lvl3pPr algn="l" rtl="0" eaLnBrk="0" fontAlgn="base" hangingPunct="0">
        <a:lnSpc>
          <a:spcPts val="3000"/>
        </a:lnSpc>
        <a:spcBef>
          <a:spcPct val="0"/>
        </a:spcBef>
        <a:spcAft>
          <a:spcPct val="0"/>
        </a:spcAft>
        <a:defRPr sz="2800" b="1">
          <a:solidFill>
            <a:srgbClr val="000099"/>
          </a:solidFill>
          <a:latin typeface="Arial" charset="0"/>
        </a:defRPr>
      </a:lvl3pPr>
      <a:lvl4pPr algn="l" rtl="0" eaLnBrk="0" fontAlgn="base" hangingPunct="0">
        <a:lnSpc>
          <a:spcPts val="3000"/>
        </a:lnSpc>
        <a:spcBef>
          <a:spcPct val="0"/>
        </a:spcBef>
        <a:spcAft>
          <a:spcPct val="0"/>
        </a:spcAft>
        <a:defRPr sz="2800" b="1">
          <a:solidFill>
            <a:srgbClr val="000099"/>
          </a:solidFill>
          <a:latin typeface="Arial" charset="0"/>
        </a:defRPr>
      </a:lvl4pPr>
      <a:lvl5pPr algn="l" rtl="0" eaLnBrk="0" fontAlgn="base" hangingPunct="0">
        <a:lnSpc>
          <a:spcPts val="3000"/>
        </a:lnSpc>
        <a:spcBef>
          <a:spcPct val="0"/>
        </a:spcBef>
        <a:spcAft>
          <a:spcPct val="0"/>
        </a:spcAft>
        <a:defRPr sz="2800" b="1">
          <a:solidFill>
            <a:srgbClr val="000099"/>
          </a:solidFill>
          <a:latin typeface="Arial" charset="0"/>
        </a:defRPr>
      </a:lvl5pPr>
      <a:lvl6pPr marL="457200" algn="l" rtl="0" eaLnBrk="0" fontAlgn="base" hangingPunct="0">
        <a:lnSpc>
          <a:spcPts val="3000"/>
        </a:lnSpc>
        <a:spcBef>
          <a:spcPct val="0"/>
        </a:spcBef>
        <a:spcAft>
          <a:spcPct val="0"/>
        </a:spcAft>
        <a:defRPr sz="2800" b="1">
          <a:solidFill>
            <a:srgbClr val="000099"/>
          </a:solidFill>
          <a:latin typeface="Arial" charset="0"/>
        </a:defRPr>
      </a:lvl6pPr>
      <a:lvl7pPr marL="914400" algn="l" rtl="0" eaLnBrk="0" fontAlgn="base" hangingPunct="0">
        <a:lnSpc>
          <a:spcPts val="3000"/>
        </a:lnSpc>
        <a:spcBef>
          <a:spcPct val="0"/>
        </a:spcBef>
        <a:spcAft>
          <a:spcPct val="0"/>
        </a:spcAft>
        <a:defRPr sz="2800" b="1">
          <a:solidFill>
            <a:srgbClr val="000099"/>
          </a:solidFill>
          <a:latin typeface="Arial" charset="0"/>
        </a:defRPr>
      </a:lvl7pPr>
      <a:lvl8pPr marL="1371600" algn="l" rtl="0" eaLnBrk="0" fontAlgn="base" hangingPunct="0">
        <a:lnSpc>
          <a:spcPts val="3000"/>
        </a:lnSpc>
        <a:spcBef>
          <a:spcPct val="0"/>
        </a:spcBef>
        <a:spcAft>
          <a:spcPct val="0"/>
        </a:spcAft>
        <a:defRPr sz="2800" b="1">
          <a:solidFill>
            <a:srgbClr val="000099"/>
          </a:solidFill>
          <a:latin typeface="Arial" charset="0"/>
        </a:defRPr>
      </a:lvl8pPr>
      <a:lvl9pPr marL="1828800" algn="l" rtl="0" eaLnBrk="0" fontAlgn="base" hangingPunct="0">
        <a:lnSpc>
          <a:spcPts val="3000"/>
        </a:lnSpc>
        <a:spcBef>
          <a:spcPct val="0"/>
        </a:spcBef>
        <a:spcAft>
          <a:spcPct val="0"/>
        </a:spcAft>
        <a:defRPr sz="2800" b="1">
          <a:solidFill>
            <a:srgbClr val="000099"/>
          </a:solidFill>
          <a:latin typeface="Arial" charset="0"/>
        </a:defRPr>
      </a:lvl9pPr>
    </p:titleStyle>
    <p:bodyStyle>
      <a:lvl1pPr marL="227013" indent="-227013" algn="l" rtl="0" eaLnBrk="0" fontAlgn="base" hangingPunct="0">
        <a:lnSpc>
          <a:spcPts val="2000"/>
        </a:lnSpc>
        <a:spcBef>
          <a:spcPct val="0"/>
        </a:spcBef>
        <a:spcAft>
          <a:spcPts val="800"/>
        </a:spcAft>
        <a:buClr>
          <a:srgbClr val="FDAA03"/>
        </a:buClr>
        <a:buSzPct val="75000"/>
        <a:buFont typeface="Monotype Sorts" pitchFamily="2" charset="2"/>
        <a:buChar char="n"/>
        <a:defRPr sz="2000" b="1">
          <a:solidFill>
            <a:schemeClr val="tx1"/>
          </a:solidFill>
          <a:latin typeface="+mn-lt"/>
          <a:ea typeface="+mn-ea"/>
          <a:cs typeface="+mn-cs"/>
        </a:defRPr>
      </a:lvl1pPr>
      <a:lvl2pPr marL="568325" indent="-227013" algn="l" rtl="0" eaLnBrk="0" fontAlgn="base" hangingPunct="0">
        <a:lnSpc>
          <a:spcPts val="1800"/>
        </a:lnSpc>
        <a:spcBef>
          <a:spcPct val="0"/>
        </a:spcBef>
        <a:spcAft>
          <a:spcPts val="800"/>
        </a:spcAft>
        <a:buClr>
          <a:srgbClr val="FDAA03"/>
        </a:buClr>
        <a:buChar char="–"/>
        <a:defRPr b="1">
          <a:solidFill>
            <a:schemeClr val="tx1"/>
          </a:solidFill>
          <a:latin typeface="+mn-lt"/>
        </a:defRPr>
      </a:lvl2pPr>
      <a:lvl3pPr marL="909638" indent="-168275" algn="l" rtl="0" eaLnBrk="0" fontAlgn="base" hangingPunct="0">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0" fontAlgn="base" hangingPunct="0">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ldNum" sz="quarter" idx="4"/>
          </p:nvPr>
        </p:nvSpPr>
        <p:spPr bwMode="auto">
          <a:xfrm>
            <a:off x="8382000"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latin typeface="Arial" charset="0"/>
              </a:defRPr>
            </a:lvl1pPr>
          </a:lstStyle>
          <a:p>
            <a:pPr>
              <a:defRPr/>
            </a:pPr>
            <a:fld id="{16C39BF4-B265-4A1F-92E7-A2650015415B}" type="slidenum">
              <a:rPr lang="en-US">
                <a:solidFill>
                  <a:srgbClr val="003399"/>
                </a:solidFill>
              </a:rPr>
              <a:pPr>
                <a:defRPr/>
              </a:pPr>
              <a:t>‹#›</a:t>
            </a:fld>
            <a:endParaRPr lang="en-US">
              <a:solidFill>
                <a:srgbClr val="003399"/>
              </a:solidFill>
            </a:endParaRPr>
          </a:p>
        </p:txBody>
      </p:sp>
      <p:sp>
        <p:nvSpPr>
          <p:cNvPr id="1027" name="Rectangle 3"/>
          <p:cNvSpPr>
            <a:spLocks noGrp="1" noChangeArrowheads="1"/>
          </p:cNvSpPr>
          <p:nvPr>
            <p:ph type="title"/>
          </p:nvPr>
        </p:nvSpPr>
        <p:spPr bwMode="auto">
          <a:xfrm>
            <a:off x="685800" y="381000"/>
            <a:ext cx="7162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pPr>
              <a:defRPr/>
            </a:pPr>
            <a:endParaRPr lang="en-US">
              <a:solidFill>
                <a:srgbClr val="000000"/>
              </a:solidFill>
              <a:latin typeface="Arial" charset="0"/>
            </a:endParaRPr>
          </a:p>
        </p:txBody>
      </p:sp>
      <p:sp>
        <p:nvSpPr>
          <p:cNvPr id="4107" name="Rectangle 11"/>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pPr>
              <a:defRPr/>
            </a:pPr>
            <a:endParaRPr lang="en-US">
              <a:solidFill>
                <a:srgbClr val="003399"/>
              </a:solidFill>
              <a:latin typeface="Arial" charset="0"/>
            </a:endParaRPr>
          </a:p>
        </p:txBody>
      </p:sp>
      <p:sp>
        <p:nvSpPr>
          <p:cNvPr id="4122" name="Line 26"/>
          <p:cNvSpPr>
            <a:spLocks noChangeShapeType="1"/>
          </p:cNvSpPr>
          <p:nvPr/>
        </p:nvSpPr>
        <p:spPr bwMode="auto">
          <a:xfrm>
            <a:off x="152400" y="6400800"/>
            <a:ext cx="8763000" cy="0"/>
          </a:xfrm>
          <a:prstGeom prst="line">
            <a:avLst/>
          </a:prstGeom>
          <a:noFill/>
          <a:ln w="6350">
            <a:solidFill>
              <a:srgbClr val="FF9900"/>
            </a:solidFill>
            <a:round/>
            <a:headEnd/>
            <a:tailEnd/>
          </a:ln>
          <a:effectLst/>
        </p:spPr>
        <p:txBody>
          <a:bodyPr wrap="none" anchor="ctr"/>
          <a:lstStyle/>
          <a:p>
            <a:pPr>
              <a:defRPr/>
            </a:pPr>
            <a:endParaRPr lang="en-US">
              <a:solidFill>
                <a:srgbClr val="000000"/>
              </a:solidFill>
              <a:latin typeface="Arial" charset="0"/>
            </a:endParaRPr>
          </a:p>
        </p:txBody>
      </p:sp>
      <p:sp>
        <p:nvSpPr>
          <p:cNvPr id="4138" name="Text Box 42"/>
          <p:cNvSpPr txBox="1">
            <a:spLocks noChangeArrowheads="1"/>
          </p:cNvSpPr>
          <p:nvPr userDrawn="1"/>
        </p:nvSpPr>
        <p:spPr bwMode="auto">
          <a:xfrm>
            <a:off x="4650223" y="6553200"/>
            <a:ext cx="4354077" cy="246221"/>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1000" b="0" dirty="0" smtClean="0">
                <a:solidFill>
                  <a:srgbClr val="000000"/>
                </a:solidFill>
                <a:latin typeface="Arial" charset="0"/>
              </a:rPr>
              <a:t>MET CS651 Web Development with .NET, Dino Konstantopoulos © 2009 </a:t>
            </a:r>
            <a:endParaRPr lang="en-US" altLang="en-US" sz="1000" b="0"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Lst>
  <p:hf hdr="0" ftr="0" dt="0"/>
  <p:txStyles>
    <p:titleStyle>
      <a:lvl1pPr algn="l" rtl="0" eaLnBrk="0" fontAlgn="base" hangingPunct="0">
        <a:lnSpc>
          <a:spcPts val="3000"/>
        </a:lnSpc>
        <a:spcBef>
          <a:spcPct val="0"/>
        </a:spcBef>
        <a:spcAft>
          <a:spcPct val="0"/>
        </a:spcAft>
        <a:defRPr sz="2800" b="1">
          <a:solidFill>
            <a:srgbClr val="000099"/>
          </a:solidFill>
          <a:latin typeface="+mj-lt"/>
          <a:ea typeface="+mj-ea"/>
          <a:cs typeface="+mj-cs"/>
        </a:defRPr>
      </a:lvl1pPr>
      <a:lvl2pPr algn="l" rtl="0" eaLnBrk="0" fontAlgn="base" hangingPunct="0">
        <a:lnSpc>
          <a:spcPts val="3000"/>
        </a:lnSpc>
        <a:spcBef>
          <a:spcPct val="0"/>
        </a:spcBef>
        <a:spcAft>
          <a:spcPct val="0"/>
        </a:spcAft>
        <a:defRPr sz="2800" b="1">
          <a:solidFill>
            <a:srgbClr val="000099"/>
          </a:solidFill>
          <a:latin typeface="Arial" charset="0"/>
        </a:defRPr>
      </a:lvl2pPr>
      <a:lvl3pPr algn="l" rtl="0" eaLnBrk="0" fontAlgn="base" hangingPunct="0">
        <a:lnSpc>
          <a:spcPts val="3000"/>
        </a:lnSpc>
        <a:spcBef>
          <a:spcPct val="0"/>
        </a:spcBef>
        <a:spcAft>
          <a:spcPct val="0"/>
        </a:spcAft>
        <a:defRPr sz="2800" b="1">
          <a:solidFill>
            <a:srgbClr val="000099"/>
          </a:solidFill>
          <a:latin typeface="Arial" charset="0"/>
        </a:defRPr>
      </a:lvl3pPr>
      <a:lvl4pPr algn="l" rtl="0" eaLnBrk="0" fontAlgn="base" hangingPunct="0">
        <a:lnSpc>
          <a:spcPts val="3000"/>
        </a:lnSpc>
        <a:spcBef>
          <a:spcPct val="0"/>
        </a:spcBef>
        <a:spcAft>
          <a:spcPct val="0"/>
        </a:spcAft>
        <a:defRPr sz="2800" b="1">
          <a:solidFill>
            <a:srgbClr val="000099"/>
          </a:solidFill>
          <a:latin typeface="Arial" charset="0"/>
        </a:defRPr>
      </a:lvl4pPr>
      <a:lvl5pPr algn="l" rtl="0" eaLnBrk="0" fontAlgn="base" hangingPunct="0">
        <a:lnSpc>
          <a:spcPts val="3000"/>
        </a:lnSpc>
        <a:spcBef>
          <a:spcPct val="0"/>
        </a:spcBef>
        <a:spcAft>
          <a:spcPct val="0"/>
        </a:spcAft>
        <a:defRPr sz="2800" b="1">
          <a:solidFill>
            <a:srgbClr val="000099"/>
          </a:solidFill>
          <a:latin typeface="Arial" charset="0"/>
        </a:defRPr>
      </a:lvl5pPr>
      <a:lvl6pPr marL="457200" algn="l" rtl="0" eaLnBrk="0" fontAlgn="base" hangingPunct="0">
        <a:lnSpc>
          <a:spcPts val="3000"/>
        </a:lnSpc>
        <a:spcBef>
          <a:spcPct val="0"/>
        </a:spcBef>
        <a:spcAft>
          <a:spcPct val="0"/>
        </a:spcAft>
        <a:defRPr sz="2800" b="1">
          <a:solidFill>
            <a:srgbClr val="000099"/>
          </a:solidFill>
          <a:latin typeface="Arial" charset="0"/>
        </a:defRPr>
      </a:lvl6pPr>
      <a:lvl7pPr marL="914400" algn="l" rtl="0" eaLnBrk="0" fontAlgn="base" hangingPunct="0">
        <a:lnSpc>
          <a:spcPts val="3000"/>
        </a:lnSpc>
        <a:spcBef>
          <a:spcPct val="0"/>
        </a:spcBef>
        <a:spcAft>
          <a:spcPct val="0"/>
        </a:spcAft>
        <a:defRPr sz="2800" b="1">
          <a:solidFill>
            <a:srgbClr val="000099"/>
          </a:solidFill>
          <a:latin typeface="Arial" charset="0"/>
        </a:defRPr>
      </a:lvl7pPr>
      <a:lvl8pPr marL="1371600" algn="l" rtl="0" eaLnBrk="0" fontAlgn="base" hangingPunct="0">
        <a:lnSpc>
          <a:spcPts val="3000"/>
        </a:lnSpc>
        <a:spcBef>
          <a:spcPct val="0"/>
        </a:spcBef>
        <a:spcAft>
          <a:spcPct val="0"/>
        </a:spcAft>
        <a:defRPr sz="2800" b="1">
          <a:solidFill>
            <a:srgbClr val="000099"/>
          </a:solidFill>
          <a:latin typeface="Arial" charset="0"/>
        </a:defRPr>
      </a:lvl8pPr>
      <a:lvl9pPr marL="1828800" algn="l" rtl="0" eaLnBrk="0" fontAlgn="base" hangingPunct="0">
        <a:lnSpc>
          <a:spcPts val="3000"/>
        </a:lnSpc>
        <a:spcBef>
          <a:spcPct val="0"/>
        </a:spcBef>
        <a:spcAft>
          <a:spcPct val="0"/>
        </a:spcAft>
        <a:defRPr sz="2800" b="1">
          <a:solidFill>
            <a:srgbClr val="000099"/>
          </a:solidFill>
          <a:latin typeface="Arial" charset="0"/>
        </a:defRPr>
      </a:lvl9pPr>
    </p:titleStyle>
    <p:bodyStyle>
      <a:lvl1pPr marL="227013" indent="-227013" algn="l" rtl="0" eaLnBrk="0" fontAlgn="base" hangingPunct="0">
        <a:lnSpc>
          <a:spcPts val="2000"/>
        </a:lnSpc>
        <a:spcBef>
          <a:spcPct val="0"/>
        </a:spcBef>
        <a:spcAft>
          <a:spcPts val="800"/>
        </a:spcAft>
        <a:buClr>
          <a:srgbClr val="FDAA03"/>
        </a:buClr>
        <a:buSzPct val="75000"/>
        <a:buFont typeface="Monotype Sorts" pitchFamily="2" charset="2"/>
        <a:buChar char="n"/>
        <a:defRPr sz="2000" b="1">
          <a:solidFill>
            <a:schemeClr val="tx1"/>
          </a:solidFill>
          <a:latin typeface="+mn-lt"/>
          <a:ea typeface="+mn-ea"/>
          <a:cs typeface="+mn-cs"/>
        </a:defRPr>
      </a:lvl1pPr>
      <a:lvl2pPr marL="568325" indent="-227013" algn="l" rtl="0" eaLnBrk="0" fontAlgn="base" hangingPunct="0">
        <a:lnSpc>
          <a:spcPts val="1800"/>
        </a:lnSpc>
        <a:spcBef>
          <a:spcPct val="0"/>
        </a:spcBef>
        <a:spcAft>
          <a:spcPts val="800"/>
        </a:spcAft>
        <a:buClr>
          <a:srgbClr val="FDAA03"/>
        </a:buClr>
        <a:buChar char="–"/>
        <a:defRPr b="1">
          <a:solidFill>
            <a:schemeClr val="tx1"/>
          </a:solidFill>
          <a:latin typeface="+mn-lt"/>
        </a:defRPr>
      </a:lvl2pPr>
      <a:lvl3pPr marL="909638" indent="-168275" algn="l" rtl="0" eaLnBrk="0" fontAlgn="base" hangingPunct="0">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0" fontAlgn="base" hangingPunct="0">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csharp-station.com/Tutorial.aspx"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2"/>
          <p:cNvSpPr>
            <a:spLocks noGrp="1"/>
          </p:cNvSpPr>
          <p:nvPr>
            <p:ph type="ctrTitle" sz="quarter"/>
          </p:nvPr>
        </p:nvSpPr>
        <p:spPr>
          <a:xfrm>
            <a:off x="1066800" y="2209800"/>
            <a:ext cx="7239000" cy="1600200"/>
          </a:xfrm>
        </p:spPr>
        <p:txBody>
          <a:bodyPr/>
          <a:lstStyle/>
          <a:p>
            <a:r>
              <a:rPr lang="en-US" i="1" dirty="0" smtClean="0">
                <a:solidFill>
                  <a:schemeClr val="bg2"/>
                </a:solidFill>
              </a:rPr>
              <a:t>Web Development with .NET</a:t>
            </a:r>
            <a:r>
              <a:rPr lang="en-US" dirty="0" smtClean="0"/>
              <a:t/>
            </a:r>
            <a:br>
              <a:rPr lang="en-US" dirty="0" smtClean="0"/>
            </a:br>
            <a:r>
              <a:rPr lang="en-US" dirty="0" smtClean="0"/>
              <a:t>Lecture 2: </a:t>
            </a:r>
            <a:r>
              <a:rPr lang="en-US" i="1" dirty="0" smtClean="0"/>
              <a:t>ASP.NET State Management, C# </a:t>
            </a:r>
            <a:r>
              <a:rPr lang="en-US" i="1" dirty="0" smtClean="0"/>
              <a:t>and </a:t>
            </a:r>
            <a:r>
              <a:rPr lang="en-US" i="1" dirty="0" smtClean="0"/>
              <a:t>ASP</a:t>
            </a:r>
            <a:r>
              <a:rPr lang="en-US" i="1" dirty="0" smtClean="0"/>
              <a:t>.NET Futures</a:t>
            </a:r>
            <a:r>
              <a:rPr lang="en-US" dirty="0" smtClean="0"/>
              <a:t/>
            </a:r>
            <a:br>
              <a:rPr lang="en-US" dirty="0" smtClean="0"/>
            </a:br>
            <a:r>
              <a:rPr lang="en-US" sz="2000" i="1" dirty="0" smtClean="0"/>
              <a:t>1 February 2010</a:t>
            </a:r>
            <a:endParaRPr lang="en-US" sz="3200" i="1" dirty="0" smtClean="0"/>
          </a:p>
        </p:txBody>
      </p:sp>
      <p:pic>
        <p:nvPicPr>
          <p:cNvPr id="8" name="Picture 7" descr="BU_fuzzy.png"/>
          <p:cNvPicPr>
            <a:picLocks noChangeAspect="1"/>
          </p:cNvPicPr>
          <p:nvPr/>
        </p:nvPicPr>
        <p:blipFill>
          <a:blip r:embed="rId3" cstate="print"/>
          <a:stretch>
            <a:fillRect/>
          </a:stretch>
        </p:blipFill>
        <p:spPr>
          <a:xfrm>
            <a:off x="5029200" y="3892642"/>
            <a:ext cx="3552809" cy="1593758"/>
          </a:xfrm>
          <a:prstGeom prst="rect">
            <a:avLst/>
          </a:prstGeom>
        </p:spPr>
      </p:pic>
      <p:sp>
        <p:nvSpPr>
          <p:cNvPr id="3074" name="Subtitle 1"/>
          <p:cNvSpPr>
            <a:spLocks noGrp="1"/>
          </p:cNvSpPr>
          <p:nvPr>
            <p:ph type="subTitle" idx="1"/>
          </p:nvPr>
        </p:nvSpPr>
        <p:spPr>
          <a:xfrm>
            <a:off x="5105400" y="4572000"/>
            <a:ext cx="3429000" cy="381000"/>
          </a:xfrm>
        </p:spPr>
        <p:txBody>
          <a:bodyPr/>
          <a:lstStyle/>
          <a:p>
            <a:r>
              <a:rPr lang="en-US" sz="1800" dirty="0" smtClean="0">
                <a:solidFill>
                  <a:schemeClr val="bg1"/>
                </a:solidFill>
                <a:latin typeface="Arial Black" pitchFamily="34" charset="0"/>
              </a:rPr>
              <a:t>MET CS </a:t>
            </a:r>
            <a:r>
              <a:rPr lang="en-US" sz="1800" dirty="0" smtClean="0">
                <a:solidFill>
                  <a:schemeClr val="bg1"/>
                </a:solidFill>
                <a:latin typeface="Arial Black" pitchFamily="34" charset="0"/>
              </a:rPr>
              <a:t>651 - Chelmsford</a:t>
            </a:r>
            <a:endParaRPr lang="en-US" sz="1800" dirty="0" smtClean="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generated the </a:t>
            </a:r>
            <a:r>
              <a:rPr lang="en-US" dirty="0" err="1" smtClean="0"/>
              <a:t>PostBack</a:t>
            </a:r>
            <a:r>
              <a:rPr lang="en-US" dirty="0" smtClean="0"/>
              <a:t>?</a:t>
            </a:r>
            <a:endParaRPr lang="en-US" dirty="0"/>
          </a:p>
        </p:txBody>
      </p:sp>
      <p:sp>
        <p:nvSpPr>
          <p:cNvPr id="3" name="Content Placeholder 2"/>
          <p:cNvSpPr>
            <a:spLocks noGrp="1"/>
          </p:cNvSpPr>
          <p:nvPr>
            <p:ph idx="1"/>
          </p:nvPr>
        </p:nvSpPr>
        <p:spPr/>
        <p:txBody>
          <a:bodyPr/>
          <a:lstStyle/>
          <a:p>
            <a:r>
              <a:rPr lang="en-US" dirty="0" smtClean="0"/>
              <a:t>Button control (and </a:t>
            </a:r>
            <a:r>
              <a:rPr lang="en-US" dirty="0" err="1" smtClean="0"/>
              <a:t>imagebutton</a:t>
            </a:r>
            <a:r>
              <a:rPr lang="en-US" dirty="0" smtClean="0"/>
              <a:t> too) does </a:t>
            </a:r>
            <a:r>
              <a:rPr lang="en-US" dirty="0" smtClean="0"/>
              <a:t>not call the __</a:t>
            </a:r>
            <a:r>
              <a:rPr lang="en-US" dirty="0" err="1" smtClean="0"/>
              <a:t>doPostBack</a:t>
            </a:r>
            <a:r>
              <a:rPr lang="en-US" dirty="0" smtClean="0"/>
              <a:t> </a:t>
            </a:r>
            <a:r>
              <a:rPr lang="en-US" dirty="0" smtClean="0"/>
              <a:t>function</a:t>
            </a:r>
          </a:p>
          <a:p>
            <a:pPr lvl="1"/>
            <a:r>
              <a:rPr lang="en-US" dirty="0" smtClean="0"/>
              <a:t>Because </a:t>
            </a:r>
            <a:r>
              <a:rPr lang="en-US" dirty="0" smtClean="0"/>
              <a:t>of this, the _EVENTTARGET will always be </a:t>
            </a:r>
            <a:r>
              <a:rPr lang="en-US" dirty="0" smtClean="0"/>
              <a:t>empty</a:t>
            </a:r>
          </a:p>
          <a:p>
            <a:r>
              <a:rPr lang="en-US" dirty="0" smtClean="0"/>
              <a:t>If _EVENTTARGET is empty, need to loop through controls to find the button..</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143000" y="2905991"/>
            <a:ext cx="4572000" cy="219940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smtClean="0"/>
              <a:t>At least one control needs to be set to Visible, for the server to generate the __</a:t>
            </a:r>
            <a:r>
              <a:rPr lang="en-US" dirty="0" err="1" smtClean="0"/>
              <a:t>doPostBack</a:t>
            </a:r>
            <a:r>
              <a:rPr lang="en-US" dirty="0" smtClean="0"/>
              <a:t> function in our page</a:t>
            </a:r>
          </a:p>
          <a:p>
            <a:pPr lvl="1"/>
            <a:r>
              <a:rPr lang="en-US" dirty="0" smtClean="0"/>
              <a:t>Even if we have numerous web controls declared to run on the server, but they are all set to Visible=false, then the </a:t>
            </a:r>
            <a:r>
              <a:rPr lang="en-US" dirty="0" err="1" smtClean="0"/>
              <a:t>javascript</a:t>
            </a:r>
            <a:r>
              <a:rPr lang="en-US" dirty="0" smtClean="0"/>
              <a:t> function will not be included and we will not be able to perform any </a:t>
            </a:r>
            <a:r>
              <a:rPr lang="en-US" dirty="0" smtClean="0"/>
              <a:t>actions</a:t>
            </a:r>
          </a:p>
          <a:p>
            <a:r>
              <a:rPr lang="en-US" dirty="0" smtClean="0"/>
              <a:t>Setting </a:t>
            </a:r>
            <a:r>
              <a:rPr lang="en-US" dirty="0" err="1" smtClean="0"/>
              <a:t>AutoPostBack</a:t>
            </a:r>
            <a:r>
              <a:rPr lang="en-US" dirty="0" smtClean="0"/>
              <a:t> to True..</a:t>
            </a:r>
            <a:endParaRPr lang="en-US" dirty="0" smtClean="0"/>
          </a:p>
          <a:p>
            <a:r>
              <a:rPr lang="en-US" dirty="0" smtClean="0"/>
              <a:t>It </a:t>
            </a:r>
            <a:r>
              <a:rPr lang="en-US" dirty="0" smtClean="0"/>
              <a:t>is possible to cross-page post in </a:t>
            </a:r>
            <a:r>
              <a:rPr lang="en-US" dirty="0" smtClean="0"/>
              <a:t>ASP.NET..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Page Posting</a:t>
            </a:r>
            <a:endParaRPr lang="en-US" dirty="0"/>
          </a:p>
        </p:txBody>
      </p:sp>
      <p:sp>
        <p:nvSpPr>
          <p:cNvPr id="3" name="Content Placeholder 2"/>
          <p:cNvSpPr>
            <a:spLocks noGrp="1"/>
          </p:cNvSpPr>
          <p:nvPr>
            <p:ph idx="1"/>
          </p:nvPr>
        </p:nvSpPr>
        <p:spPr/>
        <p:txBody>
          <a:bodyPr/>
          <a:lstStyle/>
          <a:p>
            <a:r>
              <a:rPr lang="en-US" i="1" dirty="0" smtClean="0"/>
              <a:t>Cross </a:t>
            </a:r>
            <a:r>
              <a:rPr lang="en-US" i="1" dirty="0" smtClean="0"/>
              <a:t>page </a:t>
            </a:r>
            <a:r>
              <a:rPr lang="en-US" i="1" dirty="0" smtClean="0"/>
              <a:t>posting </a:t>
            </a:r>
            <a:r>
              <a:rPr lang="en-US" dirty="0" smtClean="0"/>
              <a:t>or </a:t>
            </a:r>
            <a:r>
              <a:rPr lang="en-US" i="1" dirty="0" smtClean="0"/>
              <a:t>cross page </a:t>
            </a:r>
            <a:r>
              <a:rPr lang="en-US" i="1" dirty="0" err="1" smtClean="0"/>
              <a:t>postback</a:t>
            </a:r>
            <a:r>
              <a:rPr lang="en-US" i="1" dirty="0" smtClean="0"/>
              <a:t> </a:t>
            </a:r>
            <a:r>
              <a:rPr lang="en-US" dirty="0" smtClean="0"/>
              <a:t>is used to submit a form on one page (say default.aspx) and retrieve values of controls of this page on another page (say Default2.aspx</a:t>
            </a:r>
            <a:r>
              <a:rPr lang="en-US" dirty="0" smtClean="0"/>
              <a:t>)</a:t>
            </a:r>
          </a:p>
          <a:p>
            <a:r>
              <a:rPr lang="en-US" dirty="0" smtClean="0"/>
              <a:t>Website1c, Website 1d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ASP.NET</a:t>
            </a:r>
            <a:endParaRPr lang="en-US" dirty="0"/>
          </a:p>
        </p:txBody>
      </p:sp>
      <p:sp>
        <p:nvSpPr>
          <p:cNvPr id="8" name="Text Placeholder 7"/>
          <p:cNvSpPr>
            <a:spLocks noGrp="1"/>
          </p:cNvSpPr>
          <p:nvPr>
            <p:ph type="body" idx="1"/>
          </p:nvPr>
        </p:nvSpPr>
        <p:spPr/>
        <p:txBody>
          <a:bodyPr/>
          <a:lstStyle/>
          <a:p>
            <a:r>
              <a:rPr lang="en-US" dirty="0" smtClean="0"/>
              <a:t>Part II: Classical State Management Techniques in</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State Management?</a:t>
            </a:r>
            <a:endParaRPr lang="en-US" dirty="0"/>
          </a:p>
        </p:txBody>
      </p:sp>
      <p:sp>
        <p:nvSpPr>
          <p:cNvPr id="3" name="Content Placeholder 2"/>
          <p:cNvSpPr>
            <a:spLocks noGrp="1"/>
          </p:cNvSpPr>
          <p:nvPr>
            <p:ph idx="1"/>
          </p:nvPr>
        </p:nvSpPr>
        <p:spPr>
          <a:xfrm>
            <a:off x="660400" y="1143000"/>
            <a:ext cx="7696200" cy="1752600"/>
          </a:xfrm>
        </p:spPr>
        <p:txBody>
          <a:bodyPr/>
          <a:lstStyle/>
          <a:p>
            <a:r>
              <a:rPr lang="en-US" dirty="0" smtClean="0"/>
              <a:t>The Web is Stateless</a:t>
            </a:r>
          </a:p>
          <a:p>
            <a:pPr lvl="1"/>
            <a:r>
              <a:rPr lang="en-US" dirty="0" smtClean="0"/>
              <a:t>A new instance of the web page class is re-created each time the page is posted to the server</a:t>
            </a:r>
          </a:p>
          <a:p>
            <a:pPr lvl="1"/>
            <a:r>
              <a:rPr lang="en-US" dirty="0" smtClean="0"/>
              <a:t>If we enter a text and client on submit button, text does not appear after post back , only because of page is recreated on its round trip</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14</a:t>
            </a:fld>
            <a:endParaRPr lang="en-US"/>
          </a:p>
        </p:txBody>
      </p:sp>
      <p:pic>
        <p:nvPicPr>
          <p:cNvPr id="1026" name="Picture 2" descr="User_S9_1.JPG"/>
          <p:cNvPicPr>
            <a:picLocks noChangeAspect="1" noChangeArrowheads="1"/>
          </p:cNvPicPr>
          <p:nvPr/>
        </p:nvPicPr>
        <p:blipFill>
          <a:blip r:embed="rId2" cstate="print"/>
          <a:srcRect/>
          <a:stretch>
            <a:fillRect/>
          </a:stretch>
        </p:blipFill>
        <p:spPr bwMode="auto">
          <a:xfrm>
            <a:off x="1143000" y="2895600"/>
            <a:ext cx="5667375" cy="1771650"/>
          </a:xfrm>
          <a:prstGeom prst="rect">
            <a:avLst/>
          </a:prstGeom>
          <a:noFill/>
        </p:spPr>
      </p:pic>
      <p:sp>
        <p:nvSpPr>
          <p:cNvPr id="6" name="Content Placeholder 2"/>
          <p:cNvSpPr txBox="1">
            <a:spLocks/>
          </p:cNvSpPr>
          <p:nvPr/>
        </p:nvSpPr>
        <p:spPr bwMode="auto">
          <a:xfrm>
            <a:off x="812800" y="4648200"/>
            <a:ext cx="7696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en-US" dirty="0" smtClean="0"/>
              <a:t>It’s a big issue to maintain the state of the page and information for a web application</a:t>
            </a:r>
          </a:p>
          <a:p>
            <a:pPr marL="684213" lvl="1" indent="-227013" algn="l">
              <a:lnSpc>
                <a:spcPts val="2000"/>
              </a:lnSpc>
              <a:spcAft>
                <a:spcPts val="800"/>
              </a:spcAft>
              <a:buSzPct val="75000"/>
              <a:buFont typeface="Monotype Sorts" pitchFamily="2" charset="2"/>
              <a:buChar char="n"/>
            </a:pPr>
            <a:r>
              <a:rPr lang="en-US" dirty="0" smtClean="0"/>
              <a:t>That is the reason for State Management</a:t>
            </a:r>
          </a:p>
          <a:p>
            <a:pPr marL="684213" lvl="1" indent="-227013" algn="l">
              <a:lnSpc>
                <a:spcPts val="2000"/>
              </a:lnSpc>
              <a:spcAft>
                <a:spcPts val="800"/>
              </a:spcAft>
              <a:buSzPct val="75000"/>
              <a:buFont typeface="Monotype Sorts" pitchFamily="2" charset="2"/>
              <a:buChar char="n"/>
            </a:pPr>
            <a:r>
              <a:rPr lang="en-US" dirty="0" smtClean="0"/>
              <a:t>To overcome this problem ASP.NET provides features like </a:t>
            </a:r>
            <a:r>
              <a:rPr lang="en-US" i="1" dirty="0" smtClean="0"/>
              <a:t>View State</a:t>
            </a:r>
            <a:r>
              <a:rPr lang="en-US" dirty="0" smtClean="0"/>
              <a:t>, </a:t>
            </a:r>
            <a:r>
              <a:rPr lang="en-US" i="1" dirty="0" smtClean="0"/>
              <a:t>Cookies</a:t>
            </a:r>
            <a:r>
              <a:rPr lang="en-US" dirty="0" smtClean="0"/>
              <a:t>, </a:t>
            </a:r>
            <a:r>
              <a:rPr lang="en-US" i="1" dirty="0" smtClean="0"/>
              <a:t>Session</a:t>
            </a:r>
            <a:r>
              <a:rPr lang="en-US" dirty="0" smtClean="0"/>
              <a:t>, and </a:t>
            </a:r>
            <a:r>
              <a:rPr lang="en-US" i="1" dirty="0" smtClean="0"/>
              <a:t>Application objects</a:t>
            </a:r>
            <a:endParaRPr kumimoji="0" lang="en-US" b="1" i="1"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different types of State Management</a:t>
            </a:r>
            <a:endParaRPr lang="en-US" dirty="0"/>
          </a:p>
        </p:txBody>
      </p:sp>
      <p:sp>
        <p:nvSpPr>
          <p:cNvPr id="3" name="Content Placeholder 2"/>
          <p:cNvSpPr>
            <a:spLocks noGrp="1"/>
          </p:cNvSpPr>
          <p:nvPr>
            <p:ph idx="1"/>
          </p:nvPr>
        </p:nvSpPr>
        <p:spPr>
          <a:xfrm>
            <a:off x="660400" y="1066800"/>
            <a:ext cx="7696200" cy="5037138"/>
          </a:xfrm>
        </p:spPr>
        <p:txBody>
          <a:bodyPr/>
          <a:lstStyle/>
          <a:p>
            <a:r>
              <a:rPr lang="en-US" dirty="0" smtClean="0"/>
              <a:t>Client Side State Management </a:t>
            </a:r>
          </a:p>
          <a:p>
            <a:pPr lvl="1"/>
            <a:r>
              <a:rPr lang="en-US" dirty="0" smtClean="0"/>
              <a:t>View State </a:t>
            </a:r>
          </a:p>
          <a:p>
            <a:pPr lvl="1"/>
            <a:r>
              <a:rPr lang="en-US" dirty="0" smtClean="0"/>
              <a:t>Hidden Field </a:t>
            </a:r>
          </a:p>
          <a:p>
            <a:pPr lvl="1"/>
            <a:r>
              <a:rPr lang="en-US" dirty="0" smtClean="0"/>
              <a:t>Cookies </a:t>
            </a:r>
          </a:p>
          <a:p>
            <a:pPr lvl="1"/>
            <a:r>
              <a:rPr lang="en-US" dirty="0" smtClean="0"/>
              <a:t>Control State </a:t>
            </a:r>
          </a:p>
          <a:p>
            <a:r>
              <a:rPr lang="en-US" dirty="0" smtClean="0"/>
              <a:t>Server Side State Management </a:t>
            </a:r>
          </a:p>
          <a:p>
            <a:pPr lvl="1"/>
            <a:r>
              <a:rPr lang="en-US" dirty="0" smtClean="0"/>
              <a:t>Session </a:t>
            </a:r>
          </a:p>
          <a:p>
            <a:pPr lvl="1"/>
            <a:r>
              <a:rPr lang="en-US" dirty="0" smtClean="0"/>
              <a:t>Application Object </a:t>
            </a:r>
          </a:p>
          <a:p>
            <a:pPr lvl="1"/>
            <a:r>
              <a:rPr lang="en-US" dirty="0" smtClean="0"/>
              <a:t>Caching </a:t>
            </a:r>
          </a:p>
          <a:p>
            <a:pPr lvl="1"/>
            <a:r>
              <a:rPr lang="en-US" dirty="0" smtClean="0"/>
              <a:t>Database </a:t>
            </a:r>
          </a:p>
          <a:p>
            <a:r>
              <a:rPr lang="en-US" dirty="0" smtClean="0"/>
              <a:t>Client Side state management does not use any server resource , it stores information using client side option</a:t>
            </a:r>
          </a:p>
          <a:p>
            <a:r>
              <a:rPr lang="en-US" dirty="0" smtClean="0"/>
              <a:t>Server Side state management use server side resources to store data</a:t>
            </a:r>
          </a:p>
          <a:p>
            <a:r>
              <a:rPr lang="en-US" dirty="0" smtClean="0"/>
              <a:t>Selecting client side and server side state management should be based on your project requirements</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State</a:t>
            </a:r>
            <a:endParaRPr lang="en-US" dirty="0"/>
          </a:p>
        </p:txBody>
      </p:sp>
      <p:sp>
        <p:nvSpPr>
          <p:cNvPr id="3" name="Content Placeholder 2"/>
          <p:cNvSpPr>
            <a:spLocks noGrp="1"/>
          </p:cNvSpPr>
          <p:nvPr>
            <p:ph idx="1"/>
          </p:nvPr>
        </p:nvSpPr>
        <p:spPr/>
        <p:txBody>
          <a:bodyPr/>
          <a:lstStyle/>
          <a:p>
            <a:r>
              <a:rPr lang="en-US" dirty="0" smtClean="0"/>
              <a:t>View State is one of the most important and useful client side state management mechanism</a:t>
            </a:r>
          </a:p>
          <a:p>
            <a:r>
              <a:rPr lang="en-US" dirty="0" smtClean="0"/>
              <a:t>The state of the controls is encoded and sent to the server at every form submission in a hidden field known as __</a:t>
            </a:r>
            <a:r>
              <a:rPr lang="en-US" dirty="0" smtClean="0"/>
              <a:t>VIEWSTATE</a:t>
            </a:r>
          </a:p>
          <a:p>
            <a:r>
              <a:rPr lang="en-US" dirty="0" smtClean="0"/>
              <a:t>The main use for this is to preserve form information across </a:t>
            </a:r>
            <a:r>
              <a:rPr lang="en-US" dirty="0" err="1" smtClean="0"/>
              <a:t>postbacks</a:t>
            </a:r>
            <a:endParaRPr lang="en-US" dirty="0" smtClean="0"/>
          </a:p>
          <a:p>
            <a:r>
              <a:rPr lang="en-US" dirty="0" smtClean="0"/>
              <a:t>Developers need to be wary of storing sensitive or private information in the View state of a page or control, as the base64 string containing the View state data can easily be de-serialized, either by one of many tools available on the web, or any generic base64 </a:t>
            </a:r>
            <a:r>
              <a:rPr lang="en-US" dirty="0" smtClean="0"/>
              <a:t>decoder</a:t>
            </a:r>
          </a:p>
          <a:p>
            <a:pPr lvl="1"/>
            <a:r>
              <a:rPr lang="en-US" dirty="0" smtClean="0"/>
              <a:t>By </a:t>
            </a:r>
            <a:r>
              <a:rPr lang="en-US" dirty="0" smtClean="0"/>
              <a:t>default, View state does not encrypt the __VIEWSTATE value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WhenViewState.PNG"/>
          <p:cNvPicPr>
            <a:picLocks noChangeAspect="1" noChangeArrowheads="1"/>
          </p:cNvPicPr>
          <p:nvPr/>
        </p:nvPicPr>
        <p:blipFill>
          <a:blip r:embed="rId2" cstate="print"/>
          <a:srcRect/>
          <a:stretch>
            <a:fillRect/>
          </a:stretch>
        </p:blipFill>
        <p:spPr bwMode="auto">
          <a:xfrm>
            <a:off x="5486400" y="2743200"/>
            <a:ext cx="3448050" cy="3612765"/>
          </a:xfrm>
          <a:prstGeom prst="rect">
            <a:avLst/>
          </a:prstGeom>
          <a:noFill/>
        </p:spPr>
      </p:pic>
      <p:sp>
        <p:nvSpPr>
          <p:cNvPr id="2" name="Title 1"/>
          <p:cNvSpPr>
            <a:spLocks noGrp="1"/>
          </p:cNvSpPr>
          <p:nvPr>
            <p:ph type="title"/>
          </p:nvPr>
        </p:nvSpPr>
        <p:spPr/>
        <p:txBody>
          <a:bodyPr/>
          <a:lstStyle/>
          <a:p>
            <a:r>
              <a:rPr lang="en-US" sz="2400" dirty="0" smtClean="0"/>
              <a:t>Advantages and disadvantages of View State</a:t>
            </a:r>
            <a:endParaRPr lang="en-US" sz="2400" dirty="0"/>
          </a:p>
        </p:txBody>
      </p:sp>
      <p:sp>
        <p:nvSpPr>
          <p:cNvPr id="3" name="Content Placeholder 2"/>
          <p:cNvSpPr>
            <a:spLocks noGrp="1"/>
          </p:cNvSpPr>
          <p:nvPr>
            <p:ph idx="1"/>
          </p:nvPr>
        </p:nvSpPr>
        <p:spPr>
          <a:xfrm>
            <a:off x="660400" y="1066800"/>
            <a:ext cx="7696200" cy="3429000"/>
          </a:xfrm>
        </p:spPr>
        <p:txBody>
          <a:bodyPr/>
          <a:lstStyle/>
          <a:p>
            <a:r>
              <a:rPr lang="en-US" dirty="0" smtClean="0"/>
              <a:t>Advantages:</a:t>
            </a:r>
          </a:p>
          <a:p>
            <a:pPr lvl="1"/>
            <a:r>
              <a:rPr lang="en-US" dirty="0" smtClean="0"/>
              <a:t>Easy to implement </a:t>
            </a:r>
          </a:p>
          <a:p>
            <a:pPr lvl="1"/>
            <a:r>
              <a:rPr lang="en-US" dirty="0" smtClean="0"/>
              <a:t>No server resources are required </a:t>
            </a:r>
          </a:p>
          <a:p>
            <a:pPr lvl="1"/>
            <a:r>
              <a:rPr lang="en-US" dirty="0" smtClean="0"/>
              <a:t>Enhanced security features (it can be encoded and compressed)</a:t>
            </a:r>
          </a:p>
          <a:p>
            <a:pPr lvl="1"/>
            <a:r>
              <a:rPr lang="en-US" dirty="0" smtClean="0"/>
              <a:t>We can store an object as easily as we can store a string or an integer variable</a:t>
            </a:r>
          </a:p>
          <a:p>
            <a:r>
              <a:rPr lang="en-US" dirty="0" smtClean="0"/>
              <a:t>Disadvantages</a:t>
            </a:r>
          </a:p>
          <a:p>
            <a:pPr lvl="1"/>
            <a:r>
              <a:rPr lang="en-US" dirty="0" smtClean="0"/>
              <a:t>It can be performance overhead when </a:t>
            </a:r>
            <a:r>
              <a:rPr lang="en-US" dirty="0" smtClean="0"/>
              <a:t/>
            </a:r>
            <a:br>
              <a:rPr lang="en-US" dirty="0" smtClean="0"/>
            </a:br>
            <a:r>
              <a:rPr lang="en-US" dirty="0" smtClean="0"/>
              <a:t>there </a:t>
            </a:r>
            <a:r>
              <a:rPr lang="en-US" dirty="0" smtClean="0"/>
              <a:t>are many controls on a Web page</a:t>
            </a:r>
          </a:p>
          <a:p>
            <a:pPr lvl="1"/>
            <a:r>
              <a:rPr lang="en-US" dirty="0" smtClean="0"/>
              <a:t>It’s stored in a hidden filed in hashed </a:t>
            </a:r>
            <a:br>
              <a:rPr lang="en-US" dirty="0" smtClean="0"/>
            </a:br>
            <a:r>
              <a:rPr lang="en-US" dirty="0" smtClean="0"/>
              <a:t>format and can be easily hacked (the </a:t>
            </a:r>
            <a:br>
              <a:rPr lang="en-US" dirty="0" smtClean="0"/>
            </a:br>
            <a:r>
              <a:rPr lang="en-US" dirty="0" smtClean="0"/>
              <a:t>encrypted string is Base64 Encoded, </a:t>
            </a:r>
            <a:br>
              <a:rPr lang="en-US" dirty="0" smtClean="0"/>
            </a:br>
            <a:r>
              <a:rPr lang="en-US" dirty="0" smtClean="0"/>
              <a:t>so it can easily be decoded) </a:t>
            </a:r>
          </a:p>
          <a:p>
            <a:pPr lvl="1"/>
            <a:r>
              <a:rPr lang="en-US" dirty="0" smtClean="0"/>
              <a:t>It does not have any support on mobile </a:t>
            </a:r>
            <a:br>
              <a:rPr lang="en-US" dirty="0" smtClean="0"/>
            </a:br>
            <a:r>
              <a:rPr lang="en-US" dirty="0" smtClean="0"/>
              <a:t>devices</a:t>
            </a:r>
            <a:endParaRPr lang="en-US"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an Object in View State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18</a:t>
            </a:fld>
            <a:endParaRPr lang="en-US"/>
          </a:p>
        </p:txBody>
      </p:sp>
      <p:pic>
        <p:nvPicPr>
          <p:cNvPr id="75778" name="Picture 2"/>
          <p:cNvPicPr>
            <a:picLocks noChangeAspect="1" noChangeArrowheads="1"/>
          </p:cNvPicPr>
          <p:nvPr/>
        </p:nvPicPr>
        <p:blipFill>
          <a:blip r:embed="rId2" cstate="print"/>
          <a:srcRect/>
          <a:stretch>
            <a:fillRect/>
          </a:stretch>
        </p:blipFill>
        <p:spPr bwMode="auto">
          <a:xfrm>
            <a:off x="762000" y="1219199"/>
            <a:ext cx="5835844" cy="2590801"/>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762000" y="4114800"/>
            <a:ext cx="5885596"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View State</a:t>
            </a:r>
            <a:endParaRPr lang="en-US" dirty="0"/>
          </a:p>
        </p:txBody>
      </p:sp>
      <p:sp>
        <p:nvSpPr>
          <p:cNvPr id="3" name="Content Placeholder 2"/>
          <p:cNvSpPr>
            <a:spLocks noGrp="1"/>
          </p:cNvSpPr>
          <p:nvPr>
            <p:ph idx="1"/>
          </p:nvPr>
        </p:nvSpPr>
        <p:spPr>
          <a:xfrm>
            <a:off x="660400" y="1295400"/>
            <a:ext cx="7696200" cy="2590800"/>
          </a:xfrm>
        </p:spPr>
        <p:txBody>
          <a:bodyPr/>
          <a:lstStyle/>
          <a:p>
            <a:r>
              <a:rPr lang="en-US" dirty="0" smtClean="0"/>
              <a:t>If you want to trace your view state information, by just enable "Trace" option of Page Directive</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Now Run your web application, You can view the details of View State Size along with control ID in Control Tree Section. Don't worry about "Render Size Byte" , this only the size of rendered control</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19</a:t>
            </a:fld>
            <a:endParaRPr lang="en-US"/>
          </a:p>
        </p:txBody>
      </p:sp>
      <p:pic>
        <p:nvPicPr>
          <p:cNvPr id="76802" name="Picture 2" descr="User_S2.gif"/>
          <p:cNvPicPr>
            <a:picLocks noChangeAspect="1" noChangeArrowheads="1"/>
          </p:cNvPicPr>
          <p:nvPr/>
        </p:nvPicPr>
        <p:blipFill>
          <a:blip r:embed="rId2" cstate="print"/>
          <a:srcRect/>
          <a:stretch>
            <a:fillRect/>
          </a:stretch>
        </p:blipFill>
        <p:spPr bwMode="auto">
          <a:xfrm>
            <a:off x="990600" y="2057400"/>
            <a:ext cx="7013195" cy="381000"/>
          </a:xfrm>
          <a:prstGeom prst="rect">
            <a:avLst/>
          </a:prstGeom>
          <a:noFill/>
        </p:spPr>
      </p:pic>
      <p:pic>
        <p:nvPicPr>
          <p:cNvPr id="76804" name="Picture 4" descr="User_S3.jpg"/>
          <p:cNvPicPr>
            <a:picLocks noChangeAspect="1" noChangeArrowheads="1"/>
          </p:cNvPicPr>
          <p:nvPr/>
        </p:nvPicPr>
        <p:blipFill>
          <a:blip r:embed="rId3" cstate="print"/>
          <a:srcRect/>
          <a:stretch>
            <a:fillRect/>
          </a:stretch>
        </p:blipFill>
        <p:spPr bwMode="auto">
          <a:xfrm>
            <a:off x="838200" y="3733800"/>
            <a:ext cx="5743575" cy="26955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Part I: </a:t>
            </a:r>
            <a:r>
              <a:rPr lang="en-US" dirty="0" smtClean="0">
                <a:solidFill>
                  <a:schemeClr val="tx2"/>
                </a:solidFill>
              </a:rPr>
              <a:t>Client-side, Server-side, and the </a:t>
            </a:r>
            <a:r>
              <a:rPr lang="en-US" dirty="0" err="1" smtClean="0">
                <a:solidFill>
                  <a:schemeClr val="tx2"/>
                </a:solidFill>
              </a:rPr>
              <a:t>Postback</a:t>
            </a:r>
            <a:r>
              <a:rPr lang="en-US" dirty="0" smtClean="0">
                <a:solidFill>
                  <a:schemeClr val="tx2"/>
                </a:solidFill>
              </a:rPr>
              <a:t> </a:t>
            </a:r>
            <a:r>
              <a:rPr lang="en-US" dirty="0" smtClean="0">
                <a:solidFill>
                  <a:schemeClr val="tx2"/>
                </a:solidFill>
              </a:rPr>
              <a:t>model</a:t>
            </a:r>
          </a:p>
          <a:p>
            <a:r>
              <a:rPr lang="en-US" dirty="0" smtClean="0"/>
              <a:t>Part II: </a:t>
            </a:r>
            <a:r>
              <a:rPr lang="en-US" dirty="0" smtClean="0">
                <a:solidFill>
                  <a:schemeClr val="tx2"/>
                </a:solidFill>
              </a:rPr>
              <a:t>Classical State Management Techniques </a:t>
            </a:r>
            <a:r>
              <a:rPr lang="en-US" dirty="0" smtClean="0">
                <a:solidFill>
                  <a:schemeClr val="tx2"/>
                </a:solidFill>
              </a:rPr>
              <a:t>in ASP.NET</a:t>
            </a:r>
          </a:p>
          <a:p>
            <a:r>
              <a:rPr lang="en-US" dirty="0" smtClean="0"/>
              <a:t>Part III: </a:t>
            </a:r>
            <a:r>
              <a:rPr lang="en-US" dirty="0" smtClean="0">
                <a:solidFill>
                  <a:schemeClr val="tx2"/>
                </a:solidFill>
              </a:rPr>
              <a:t>Other State Management Techniques </a:t>
            </a:r>
            <a:r>
              <a:rPr lang="en-US" dirty="0" smtClean="0">
                <a:solidFill>
                  <a:schemeClr val="tx2"/>
                </a:solidFill>
              </a:rPr>
              <a:t>in ASP.NET</a:t>
            </a:r>
          </a:p>
          <a:p>
            <a:r>
              <a:rPr lang="en-US" dirty="0" smtClean="0"/>
              <a:t>Part IV: </a:t>
            </a:r>
            <a:r>
              <a:rPr lang="en-US" dirty="0" smtClean="0">
                <a:solidFill>
                  <a:schemeClr val="tx2"/>
                </a:solidFill>
              </a:rPr>
              <a:t>State Management Futures </a:t>
            </a:r>
            <a:r>
              <a:rPr lang="en-US" dirty="0" smtClean="0">
                <a:solidFill>
                  <a:schemeClr val="tx2"/>
                </a:solidFill>
              </a:rPr>
              <a:t>with .NET 4.0</a:t>
            </a:r>
          </a:p>
          <a:p>
            <a:r>
              <a:rPr lang="en-US" dirty="0" smtClean="0"/>
              <a:t>Part V: </a:t>
            </a:r>
            <a:r>
              <a:rPr lang="en-US" dirty="0" smtClean="0">
                <a:solidFill>
                  <a:schemeClr val="tx2"/>
                </a:solidFill>
              </a:rPr>
              <a:t>Asynchronous </a:t>
            </a:r>
            <a:r>
              <a:rPr lang="en-US" dirty="0" smtClean="0">
                <a:solidFill>
                  <a:schemeClr val="tx2"/>
                </a:solidFill>
              </a:rPr>
              <a:t>ASP.NET</a:t>
            </a:r>
          </a:p>
          <a:p>
            <a:r>
              <a:rPr lang="en-US" dirty="0" smtClean="0"/>
              <a:t>Part VI: </a:t>
            </a:r>
            <a:r>
              <a:rPr lang="en-US" dirty="0" smtClean="0">
                <a:solidFill>
                  <a:schemeClr val="tx2"/>
                </a:solidFill>
              </a:rPr>
              <a:t>From C, C++, and Java </a:t>
            </a:r>
            <a:r>
              <a:rPr lang="en-US" dirty="0" smtClean="0">
                <a:solidFill>
                  <a:schemeClr val="tx2"/>
                </a:solidFill>
              </a:rPr>
              <a:t>to</a:t>
            </a:r>
            <a:r>
              <a:rPr lang="en-US" dirty="0" smtClean="0">
                <a:solidFill>
                  <a:schemeClr val="tx2"/>
                </a:solidFill>
              </a:rPr>
              <a:t> </a:t>
            </a:r>
            <a:r>
              <a:rPr lang="en-US" dirty="0" smtClean="0">
                <a:solidFill>
                  <a:schemeClr val="tx2"/>
                </a:solidFill>
              </a:rPr>
              <a:t>C# 3.0</a:t>
            </a:r>
          </a:p>
          <a:p>
            <a:r>
              <a:rPr lang="en-US" dirty="0" smtClean="0"/>
              <a:t>Part VII: </a:t>
            </a:r>
            <a:r>
              <a:rPr lang="en-US" dirty="0" smtClean="0">
                <a:solidFill>
                  <a:schemeClr val="tx2"/>
                </a:solidFill>
              </a:rPr>
              <a:t>Futures - C# 4.0</a:t>
            </a:r>
          </a:p>
          <a:p>
            <a:r>
              <a:rPr lang="en-US" dirty="0" smtClean="0"/>
              <a:t>Part </a:t>
            </a:r>
            <a:r>
              <a:rPr lang="en-US" dirty="0" smtClean="0"/>
              <a:t>VIII: </a:t>
            </a:r>
            <a:r>
              <a:rPr lang="en-US" dirty="0" smtClean="0">
                <a:solidFill>
                  <a:schemeClr val="tx2"/>
                </a:solidFill>
              </a:rPr>
              <a:t>.NET </a:t>
            </a:r>
            <a:r>
              <a:rPr lang="en-US" dirty="0" smtClean="0">
                <a:solidFill>
                  <a:schemeClr val="tx2"/>
                </a:solidFill>
              </a:rPr>
              <a:t>Futures</a:t>
            </a:r>
            <a:endParaRPr lang="en-US" dirty="0" smtClean="0">
              <a:solidFill>
                <a:schemeClr val="tx2"/>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and Disabling View State</a:t>
            </a:r>
            <a:endParaRPr lang="en-US" dirty="0"/>
          </a:p>
        </p:txBody>
      </p:sp>
      <p:sp>
        <p:nvSpPr>
          <p:cNvPr id="3" name="Content Placeholder 2"/>
          <p:cNvSpPr>
            <a:spLocks noGrp="1"/>
          </p:cNvSpPr>
          <p:nvPr>
            <p:ph idx="1"/>
          </p:nvPr>
        </p:nvSpPr>
        <p:spPr/>
        <p:txBody>
          <a:bodyPr/>
          <a:lstStyle/>
          <a:p>
            <a:r>
              <a:rPr lang="en-US" dirty="0" smtClean="0"/>
              <a:t>You can enable and disable View state for a single control as well as at page level also. To turnoff view state for a single control , set </a:t>
            </a:r>
            <a:r>
              <a:rPr lang="en-US" dirty="0" err="1" smtClean="0"/>
              <a:t>EnableViewState</a:t>
            </a:r>
            <a:r>
              <a:rPr lang="en-US" dirty="0" smtClean="0"/>
              <a:t> Property of that control to false. e.g.:</a:t>
            </a:r>
            <a:br>
              <a:rPr lang="en-US" dirty="0" smtClean="0"/>
            </a:br>
            <a:r>
              <a:rPr lang="en-US" dirty="0" smtClean="0"/>
              <a:t/>
            </a:r>
            <a:br>
              <a:rPr lang="en-US" dirty="0" smtClean="0"/>
            </a:br>
            <a:endParaRPr lang="en-US" dirty="0" smtClean="0"/>
          </a:p>
          <a:p>
            <a:r>
              <a:rPr lang="en-US" dirty="0" smtClean="0"/>
              <a:t>TextBox1.EnableViewState =false; To turnoff the view state of entire page, we need to set </a:t>
            </a:r>
            <a:r>
              <a:rPr lang="en-US" dirty="0" err="1" smtClean="0"/>
              <a:t>EnableViewState</a:t>
            </a:r>
            <a:r>
              <a:rPr lang="en-US" dirty="0" smtClean="0"/>
              <a:t> to false of Page Directive as shown below</a:t>
            </a:r>
            <a:br>
              <a:rPr lang="en-US" dirty="0" smtClean="0"/>
            </a:br>
            <a:r>
              <a:rPr lang="en-US" dirty="0" smtClean="0"/>
              <a:t/>
            </a:r>
            <a:br>
              <a:rPr lang="en-US" dirty="0" smtClean="0"/>
            </a:br>
            <a:endParaRPr lang="en-US" dirty="0" smtClean="0"/>
          </a:p>
          <a:p>
            <a:r>
              <a:rPr lang="en-US" dirty="0" smtClean="0"/>
              <a:t>Even you disable view state for the entire page , you will see the hidden view state tag with a small amount of information, ASP.NET always store the controls hierarchy for the page at minimum , even if view state is disabled</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20</a:t>
            </a:fld>
            <a:endParaRPr lang="en-US"/>
          </a:p>
        </p:txBody>
      </p:sp>
      <p:pic>
        <p:nvPicPr>
          <p:cNvPr id="77826" name="Picture 2" descr="User_S4.gif"/>
          <p:cNvPicPr>
            <a:picLocks noChangeAspect="1" noChangeArrowheads="1"/>
          </p:cNvPicPr>
          <p:nvPr/>
        </p:nvPicPr>
        <p:blipFill>
          <a:blip r:embed="rId2" cstate="print"/>
          <a:srcRect/>
          <a:stretch>
            <a:fillRect/>
          </a:stretch>
        </p:blipFill>
        <p:spPr bwMode="auto">
          <a:xfrm>
            <a:off x="990599" y="3733800"/>
            <a:ext cx="7429461" cy="381000"/>
          </a:xfrm>
          <a:prstGeom prst="rect">
            <a:avLst/>
          </a:prstGeom>
          <a:noFill/>
        </p:spPr>
      </p:pic>
      <p:pic>
        <p:nvPicPr>
          <p:cNvPr id="77827" name="Picture 3"/>
          <p:cNvPicPr>
            <a:picLocks noChangeAspect="1" noChangeArrowheads="1"/>
          </p:cNvPicPr>
          <p:nvPr/>
        </p:nvPicPr>
        <p:blipFill>
          <a:blip r:embed="rId3" cstate="print"/>
          <a:srcRect/>
          <a:stretch>
            <a:fillRect/>
          </a:stretch>
        </p:blipFill>
        <p:spPr bwMode="auto">
          <a:xfrm>
            <a:off x="990600" y="2438400"/>
            <a:ext cx="4434840" cy="381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endParaRPr lang="en-US" dirty="0"/>
          </a:p>
        </p:txBody>
      </p:sp>
      <p:sp>
        <p:nvSpPr>
          <p:cNvPr id="3" name="Content Placeholder 2"/>
          <p:cNvSpPr>
            <a:spLocks noGrp="1"/>
          </p:cNvSpPr>
          <p:nvPr>
            <p:ph idx="1"/>
          </p:nvPr>
        </p:nvSpPr>
        <p:spPr/>
        <p:txBody>
          <a:bodyPr/>
          <a:lstStyle/>
          <a:p>
            <a:r>
              <a:rPr lang="en-US" dirty="0" smtClean="0"/>
              <a:t>Website2, Website 2e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State and </a:t>
            </a:r>
            <a:r>
              <a:rPr lang="en-US" i="1" dirty="0" smtClean="0"/>
              <a:t>Control State</a:t>
            </a:r>
            <a:endParaRPr lang="en-US" i="1" dirty="0"/>
          </a:p>
        </p:txBody>
      </p:sp>
      <p:sp>
        <p:nvSpPr>
          <p:cNvPr id="6" name="Content Placeholder 5"/>
          <p:cNvSpPr>
            <a:spLocks noGrp="1"/>
          </p:cNvSpPr>
          <p:nvPr>
            <p:ph idx="1"/>
          </p:nvPr>
        </p:nvSpPr>
        <p:spPr/>
        <p:txBody>
          <a:bodyPr/>
          <a:lstStyle/>
          <a:p>
            <a:r>
              <a:rPr lang="en-US" dirty="0" smtClean="0"/>
              <a:t>And you thought you knew everything about View State…</a:t>
            </a:r>
          </a:p>
          <a:p>
            <a:r>
              <a:rPr lang="en-US" dirty="0" smtClean="0"/>
              <a:t>Read “</a:t>
            </a:r>
            <a:r>
              <a:rPr lang="en-US" i="1" dirty="0" smtClean="0"/>
              <a:t>View State and Control State</a:t>
            </a:r>
            <a:r>
              <a:rPr lang="en-US" dirty="0" smtClean="0"/>
              <a:t>” document</a:t>
            </a:r>
          </a:p>
          <a:p>
            <a:r>
              <a:rPr lang="en-US" dirty="0" smtClean="0">
                <a:solidFill>
                  <a:srgbClr val="61FD68"/>
                </a:solidFill>
              </a:rPr>
              <a:t>Website2e</a:t>
            </a:r>
            <a:endParaRPr lang="en-US" dirty="0">
              <a:solidFill>
                <a:srgbClr val="61FD68"/>
              </a:solidFill>
            </a:endParaRPr>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solidFill>
                  <a:srgbClr val="003399"/>
                </a:solidFill>
              </a:rPr>
              <a:pPr>
                <a:defRPr/>
              </a:pPr>
              <a:t>22</a:t>
            </a:fld>
            <a:endParaRPr lang="en-US">
              <a:solidFill>
                <a:srgbClr val="0033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a:t>
            </a:r>
            <a:endParaRPr lang="en-US" dirty="0"/>
          </a:p>
        </p:txBody>
      </p:sp>
      <p:sp>
        <p:nvSpPr>
          <p:cNvPr id="5" name="Text Placeholder 4"/>
          <p:cNvSpPr>
            <a:spLocks noGrp="1"/>
          </p:cNvSpPr>
          <p:nvPr>
            <p:ph type="body" idx="1"/>
          </p:nvPr>
        </p:nvSpPr>
        <p:spPr/>
        <p:txBody>
          <a:bodyPr/>
          <a:lstStyle/>
          <a:p>
            <a:r>
              <a:rPr lang="en-US" dirty="0" smtClean="0"/>
              <a:t>Part III: Other </a:t>
            </a:r>
            <a:r>
              <a:rPr lang="en-US" dirty="0" smtClean="0"/>
              <a:t>State Management </a:t>
            </a:r>
            <a:r>
              <a:rPr lang="en-US" dirty="0" smtClean="0"/>
              <a:t>Techniques in</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Query String</a:t>
            </a:r>
            <a:endParaRPr lang="en-US" dirty="0"/>
          </a:p>
        </p:txBody>
      </p:sp>
      <p:sp>
        <p:nvSpPr>
          <p:cNvPr id="6" name="Content Placeholder 5"/>
          <p:cNvSpPr>
            <a:spLocks noGrp="1"/>
          </p:cNvSpPr>
          <p:nvPr>
            <p:ph idx="1"/>
          </p:nvPr>
        </p:nvSpPr>
        <p:spPr/>
        <p:txBody>
          <a:bodyPr/>
          <a:lstStyle/>
          <a:p>
            <a:r>
              <a:rPr lang="en-US" dirty="0" smtClean="0"/>
              <a:t>This is the most simple and efficient way of maintaining information across requests. The information you want to maintain will be sent along with the URL. A typical URL with a query string looks like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The URL part which comes after the ? symbol is called a </a:t>
            </a:r>
            <a:r>
              <a:rPr lang="en-US" dirty="0" err="1" smtClean="0"/>
              <a:t>QueryString</a:t>
            </a:r>
            <a:endParaRPr lang="en-US" dirty="0" smtClean="0"/>
          </a:p>
          <a:p>
            <a:pPr lvl="1"/>
            <a:r>
              <a:rPr lang="en-US" dirty="0" err="1" smtClean="0"/>
              <a:t>QueryString</a:t>
            </a:r>
            <a:r>
              <a:rPr lang="en-US" dirty="0" smtClean="0"/>
              <a:t> has two parts, a key and a value</a:t>
            </a:r>
          </a:p>
          <a:p>
            <a:pPr lvl="1"/>
            <a:r>
              <a:rPr lang="en-US" dirty="0" smtClean="0"/>
              <a:t>In the above example, query is the key and </a:t>
            </a:r>
            <a:r>
              <a:rPr lang="en-US" dirty="0" err="1" smtClean="0"/>
              <a:t>foo</a:t>
            </a:r>
            <a:r>
              <a:rPr lang="en-US" dirty="0" smtClean="0"/>
              <a:t> is its value</a:t>
            </a:r>
          </a:p>
          <a:p>
            <a:pPr lvl="1"/>
            <a:r>
              <a:rPr lang="en-US" dirty="0" smtClean="0"/>
              <a:t>You can send multiple values through Query String, separated by the &amp; symbol</a:t>
            </a:r>
          </a:p>
          <a:p>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24</a:t>
            </a:fld>
            <a:endParaRPr lang="en-US"/>
          </a:p>
        </p:txBody>
      </p:sp>
      <p:pic>
        <p:nvPicPr>
          <p:cNvPr id="78851" name="Picture 3"/>
          <p:cNvPicPr>
            <a:picLocks noChangeAspect="1" noChangeArrowheads="1"/>
          </p:cNvPicPr>
          <p:nvPr/>
        </p:nvPicPr>
        <p:blipFill>
          <a:blip r:embed="rId2" cstate="print"/>
          <a:srcRect/>
          <a:stretch>
            <a:fillRect/>
          </a:stretch>
        </p:blipFill>
        <p:spPr bwMode="auto">
          <a:xfrm>
            <a:off x="990600" y="2486025"/>
            <a:ext cx="6584950" cy="4857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p:txBody>
          <a:bodyPr/>
          <a:lstStyle/>
          <a:p>
            <a:r>
              <a:rPr lang="en-US" dirty="0" smtClean="0"/>
              <a:t>A cookie is a small file which is stored in the visitor's hard disk drive</a:t>
            </a:r>
          </a:p>
          <a:p>
            <a:pPr lvl="1"/>
            <a:r>
              <a:rPr lang="en-US" dirty="0" smtClean="0"/>
              <a:t>This is helpful for storing small and trivial information</a:t>
            </a:r>
          </a:p>
          <a:p>
            <a:pPr lvl="1"/>
            <a:r>
              <a:rPr lang="en-US" dirty="0" smtClean="0"/>
              <a:t>According to W3C, a cookie can have a maximum size of 4KB</a:t>
            </a:r>
          </a:p>
          <a:p>
            <a:r>
              <a:rPr lang="en-US" dirty="0" smtClean="0"/>
              <a:t>The web server creates a cookie, attaches an additional HTTP header to the response, and sends it to the browser</a:t>
            </a:r>
          </a:p>
          <a:p>
            <a:r>
              <a:rPr lang="en-US" dirty="0" smtClean="0"/>
              <a:t>The browser will then create this cookie in a visitor's computer and includes this cookie for all further requests made to the same domain</a:t>
            </a:r>
          </a:p>
          <a:p>
            <a:r>
              <a:rPr lang="en-US" dirty="0" smtClean="0"/>
              <a:t>Servers can read the cookie value from the request and retain the state</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State</a:t>
            </a:r>
            <a:endParaRPr lang="en-US" dirty="0"/>
          </a:p>
        </p:txBody>
      </p:sp>
      <p:sp>
        <p:nvSpPr>
          <p:cNvPr id="3" name="Content Placeholder 2"/>
          <p:cNvSpPr>
            <a:spLocks noGrp="1"/>
          </p:cNvSpPr>
          <p:nvPr>
            <p:ph idx="1"/>
          </p:nvPr>
        </p:nvSpPr>
        <p:spPr/>
        <p:txBody>
          <a:bodyPr/>
          <a:lstStyle/>
          <a:p>
            <a:r>
              <a:rPr lang="en-US" dirty="0" smtClean="0"/>
              <a:t>A cookie is very simple and is not suitable for sophisticated storage requirements</a:t>
            </a:r>
          </a:p>
          <a:p>
            <a:r>
              <a:rPr lang="en-US" dirty="0" smtClean="0"/>
              <a:t>Session state is a workaround for this problem and it gives a method to keep more complex objects securely</a:t>
            </a:r>
          </a:p>
          <a:p>
            <a:r>
              <a:rPr lang="en-US" dirty="0" smtClean="0"/>
              <a:t>ASP.NET allows programmers to keep any type of objects in session</a:t>
            </a:r>
          </a:p>
          <a:p>
            <a:r>
              <a:rPr lang="en-US" dirty="0" smtClean="0"/>
              <a:t>Data stored in session will be kept in server memory and it is protected as it will never get transmitted to a client</a:t>
            </a:r>
          </a:p>
          <a:p>
            <a:r>
              <a:rPr lang="en-US" dirty="0" smtClean="0"/>
              <a:t>Every client that uses the application will have separate sessions</a:t>
            </a:r>
          </a:p>
          <a:p>
            <a:r>
              <a:rPr lang="en-US" dirty="0" smtClean="0"/>
              <a:t>Session state is ideal for storing user specific information</a:t>
            </a:r>
          </a:p>
          <a:p>
            <a:pPr>
              <a:buNone/>
            </a:pP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26</a:t>
            </a:fld>
            <a:endParaRPr lang="en-US"/>
          </a:p>
        </p:txBody>
      </p:sp>
      <p:pic>
        <p:nvPicPr>
          <p:cNvPr id="80898" name="Picture 2"/>
          <p:cNvPicPr>
            <a:picLocks noChangeAspect="1" noChangeArrowheads="1"/>
          </p:cNvPicPr>
          <p:nvPr/>
        </p:nvPicPr>
        <p:blipFill>
          <a:blip r:embed="rId2" cstate="print"/>
          <a:srcRect/>
          <a:stretch>
            <a:fillRect/>
          </a:stretch>
        </p:blipFill>
        <p:spPr bwMode="auto">
          <a:xfrm>
            <a:off x="3429001" y="5313968"/>
            <a:ext cx="5179422" cy="934432"/>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990599" y="4800600"/>
            <a:ext cx="4513385" cy="381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Session State works</a:t>
            </a:r>
            <a:endParaRPr lang="en-US" dirty="0"/>
          </a:p>
        </p:txBody>
      </p:sp>
      <p:sp>
        <p:nvSpPr>
          <p:cNvPr id="3" name="Content Placeholder 2"/>
          <p:cNvSpPr>
            <a:spLocks noGrp="1"/>
          </p:cNvSpPr>
          <p:nvPr>
            <p:ph idx="1"/>
          </p:nvPr>
        </p:nvSpPr>
        <p:spPr/>
        <p:txBody>
          <a:bodyPr/>
          <a:lstStyle/>
          <a:p>
            <a:r>
              <a:rPr lang="en-US" dirty="0" smtClean="0"/>
              <a:t>ASP.NET maintains a unique id which is called as "session id" for each session</a:t>
            </a:r>
          </a:p>
          <a:p>
            <a:pPr lvl="1"/>
            <a:r>
              <a:rPr lang="en-US" dirty="0" smtClean="0"/>
              <a:t>This id is generated using a custom algorithm and it is unique always</a:t>
            </a:r>
          </a:p>
          <a:p>
            <a:pPr lvl="1"/>
            <a:r>
              <a:rPr lang="en-US" dirty="0" smtClean="0"/>
              <a:t>Session id will be sent to the client as a cookie and the browser resends this upon each request. ASP.NET uses this session id to identify the session object</a:t>
            </a:r>
          </a:p>
          <a:p>
            <a:r>
              <a:rPr lang="en-US" dirty="0" smtClean="0"/>
              <a:t>If you haven't stored anything in the session, ASP.NET will generate a different session id for each request</a:t>
            </a:r>
          </a:p>
          <a:p>
            <a:pPr lvl="1"/>
            <a:r>
              <a:rPr lang="en-US" dirty="0" smtClean="0"/>
              <a:t>Once a session has contents, the session id will not change</a:t>
            </a:r>
          </a:p>
          <a:p>
            <a:pPr lvl="1"/>
            <a:r>
              <a:rPr lang="en-US" dirty="0" smtClean="0"/>
              <a:t>Session id is the only information which is sent to the client about sessions</a:t>
            </a:r>
          </a:p>
          <a:p>
            <a:pPr lvl="1"/>
            <a:r>
              <a:rPr lang="en-US" dirty="0" smtClean="0"/>
              <a:t>ASP.NET sends session id in a cookie named </a:t>
            </a:r>
            <a:r>
              <a:rPr lang="en-US" dirty="0" err="1" smtClean="0"/>
              <a:t>ASP.NET_SessionId</a:t>
            </a:r>
            <a:r>
              <a:rPr lang="en-US" dirty="0" smtClean="0"/>
              <a:t>, unless  cookies are disabled by the visitor (in such cases, ASP.NET passes session id through the URL)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timeout</a:t>
            </a:r>
            <a:endParaRPr lang="en-US" dirty="0"/>
          </a:p>
        </p:txBody>
      </p:sp>
      <p:sp>
        <p:nvSpPr>
          <p:cNvPr id="3" name="Content Placeholder 2"/>
          <p:cNvSpPr>
            <a:spLocks noGrp="1"/>
          </p:cNvSpPr>
          <p:nvPr>
            <p:ph idx="1"/>
          </p:nvPr>
        </p:nvSpPr>
        <p:spPr/>
        <p:txBody>
          <a:bodyPr/>
          <a:lstStyle/>
          <a:p>
            <a:r>
              <a:rPr lang="en-US" dirty="0" smtClean="0"/>
              <a:t>Each session will have a timeout value (default 20Mins)</a:t>
            </a:r>
          </a:p>
          <a:p>
            <a:pPr lvl="1"/>
            <a:r>
              <a:rPr lang="en-US" dirty="0" smtClean="0"/>
              <a:t>If the page is not getting any requests within the timeout limit specified, ASP.NET will assume that the user has left the application and it immediately terminates the session and fires the End event</a:t>
            </a:r>
          </a:p>
          <a:p>
            <a:pPr lvl="1"/>
            <a:r>
              <a:rPr lang="en-US" dirty="0" smtClean="0"/>
              <a:t>This helps the server to cleanup unused sessions and gives room for new requests. Timeout value can be changed from </a:t>
            </a:r>
            <a:r>
              <a:rPr lang="en-US" dirty="0" err="1" smtClean="0"/>
              <a:t>web.config</a:t>
            </a:r>
            <a:r>
              <a:rPr lang="en-US" dirty="0" smtClean="0"/>
              <a:t> file or through code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Session stored?</a:t>
            </a:r>
            <a:endParaRPr lang="en-US" dirty="0"/>
          </a:p>
        </p:txBody>
      </p:sp>
      <p:sp>
        <p:nvSpPr>
          <p:cNvPr id="3" name="Content Placeholder 2"/>
          <p:cNvSpPr>
            <a:spLocks noGrp="1"/>
          </p:cNvSpPr>
          <p:nvPr>
            <p:ph idx="1"/>
          </p:nvPr>
        </p:nvSpPr>
        <p:spPr/>
        <p:txBody>
          <a:bodyPr/>
          <a:lstStyle/>
          <a:p>
            <a:r>
              <a:rPr lang="en-US" dirty="0" smtClean="0"/>
              <a:t>The default session storage is for Session to be kept in server memory</a:t>
            </a:r>
          </a:p>
          <a:p>
            <a:pPr lvl="1"/>
            <a:r>
              <a:rPr lang="en-US" dirty="0" smtClean="0"/>
              <a:t>&lt;</a:t>
            </a:r>
            <a:r>
              <a:rPr lang="en-US" dirty="0" err="1" smtClean="0"/>
              <a:t>sessionState</a:t>
            </a:r>
            <a:r>
              <a:rPr lang="en-US" dirty="0" smtClean="0"/>
              <a:t> mode="</a:t>
            </a:r>
            <a:r>
              <a:rPr lang="en-US" dirty="0" err="1" smtClean="0"/>
              <a:t>InProc</a:t>
            </a:r>
            <a:r>
              <a:rPr lang="en-US" dirty="0" smtClean="0"/>
              <a:t>" /&gt;</a:t>
            </a:r>
          </a:p>
          <a:p>
            <a:r>
              <a:rPr lang="en-US" dirty="0" err="1" smtClean="0"/>
              <a:t>StateServer</a:t>
            </a:r>
            <a:r>
              <a:rPr lang="en-US" dirty="0" smtClean="0"/>
              <a:t> mode provides a basic level of isolation for the data storage. It runs as a separate windows service and keeps the session data out of ASP.NET process memory area</a:t>
            </a:r>
          </a:p>
          <a:p>
            <a:pPr lvl="1"/>
            <a:r>
              <a:rPr lang="en-US" dirty="0" smtClean="0"/>
              <a:t>&lt;</a:t>
            </a:r>
            <a:r>
              <a:rPr lang="en-US" dirty="0" err="1" smtClean="0"/>
              <a:t>sessionState</a:t>
            </a:r>
            <a:r>
              <a:rPr lang="en-US" dirty="0" smtClean="0"/>
              <a:t/>
            </a:r>
            <a:br>
              <a:rPr lang="en-US" dirty="0" smtClean="0"/>
            </a:br>
            <a:r>
              <a:rPr lang="en-US" dirty="0" smtClean="0"/>
              <a:t>mode="</a:t>
            </a:r>
            <a:r>
              <a:rPr lang="en-US" dirty="0" err="1" smtClean="0"/>
              <a:t>StateServer</a:t>
            </a:r>
            <a:r>
              <a:rPr lang="en-US" dirty="0" smtClean="0"/>
              <a:t>"</a:t>
            </a:r>
            <a:br>
              <a:rPr lang="en-US" dirty="0" smtClean="0"/>
            </a:br>
            <a:r>
              <a:rPr lang="en-US" dirty="0" err="1" smtClean="0"/>
              <a:t>stateConnectionString</a:t>
            </a:r>
            <a:r>
              <a:rPr lang="en-US" dirty="0" smtClean="0"/>
              <a:t>= "</a:t>
            </a:r>
            <a:r>
              <a:rPr lang="en-US" dirty="0" err="1" smtClean="0"/>
              <a:t>tcpip</a:t>
            </a:r>
            <a:r>
              <a:rPr lang="en-US" dirty="0" smtClean="0"/>
              <a:t>=Yourservername:42424" /&gt;</a:t>
            </a:r>
          </a:p>
          <a:p>
            <a:r>
              <a:rPr lang="en-US" dirty="0" smtClean="0"/>
              <a:t>If you still need more </a:t>
            </a:r>
            <a:r>
              <a:rPr lang="en-US" dirty="0" err="1" smtClean="0"/>
              <a:t>resillient</a:t>
            </a:r>
            <a:r>
              <a:rPr lang="en-US" dirty="0" smtClean="0"/>
              <a:t> storage, </a:t>
            </a:r>
            <a:r>
              <a:rPr lang="en-US" dirty="0" err="1" smtClean="0"/>
              <a:t>SQLServer</a:t>
            </a:r>
            <a:r>
              <a:rPr lang="en-US" dirty="0" smtClean="0"/>
              <a:t> mode allows </a:t>
            </a:r>
            <a:r>
              <a:rPr lang="en-US" dirty="0" err="1" smtClean="0"/>
              <a:t>yout</a:t>
            </a:r>
            <a:r>
              <a:rPr lang="en-US" dirty="0" smtClean="0"/>
              <a:t> to keep session data in </a:t>
            </a:r>
            <a:r>
              <a:rPr lang="en-US" dirty="0" err="1" smtClean="0"/>
              <a:t>SQLServer</a:t>
            </a:r>
            <a:r>
              <a:rPr lang="en-US" dirty="0" smtClean="0"/>
              <a:t>. This is helpful when your web application is hosted in a </a:t>
            </a:r>
            <a:r>
              <a:rPr lang="en-US" dirty="0" err="1" smtClean="0"/>
              <a:t>webfarm</a:t>
            </a:r>
            <a:endParaRPr lang="en-US" dirty="0" smtClean="0"/>
          </a:p>
          <a:p>
            <a:pPr lvl="1"/>
            <a:r>
              <a:rPr lang="en-US" dirty="0" smtClean="0"/>
              <a:t>&lt;</a:t>
            </a:r>
            <a:r>
              <a:rPr lang="en-US" dirty="0" err="1" smtClean="0"/>
              <a:t>sessionState</a:t>
            </a:r>
            <a:r>
              <a:rPr lang="en-US" dirty="0" smtClean="0"/>
              <a:t> mode="</a:t>
            </a:r>
            <a:r>
              <a:rPr lang="en-US" dirty="0" err="1" smtClean="0"/>
              <a:t>SQLServer</a:t>
            </a:r>
            <a:r>
              <a:rPr lang="en-US" dirty="0" smtClean="0"/>
              <a:t>" </a:t>
            </a:r>
            <a:r>
              <a:rPr lang="en-US" dirty="0" err="1" smtClean="0"/>
              <a:t>sqlConnectionString</a:t>
            </a:r>
            <a:r>
              <a:rPr lang="en-US" dirty="0" smtClean="0"/>
              <a:t>="..." /&gt;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Recap &amp; MORE</a:t>
            </a:r>
            <a:endParaRPr lang="en-US" dirty="0"/>
          </a:p>
        </p:txBody>
      </p:sp>
      <p:sp>
        <p:nvSpPr>
          <p:cNvPr id="6" name="Text Placeholder 5"/>
          <p:cNvSpPr>
            <a:spLocks noGrp="1"/>
          </p:cNvSpPr>
          <p:nvPr>
            <p:ph type="body" idx="1"/>
          </p:nvPr>
        </p:nvSpPr>
        <p:spPr/>
        <p:txBody>
          <a:bodyPr/>
          <a:lstStyle/>
          <a:p>
            <a:r>
              <a:rPr lang="en-US" dirty="0" smtClean="0"/>
              <a:t>Part I: Client-side</a:t>
            </a:r>
            <a:r>
              <a:rPr lang="en-US" dirty="0" smtClean="0"/>
              <a:t>, Server-side, and </a:t>
            </a:r>
            <a:r>
              <a:rPr lang="en-US" dirty="0" smtClean="0"/>
              <a:t>the </a:t>
            </a:r>
            <a:r>
              <a:rPr lang="en-US" dirty="0" err="1" smtClean="0"/>
              <a:t>Postback</a:t>
            </a:r>
            <a:r>
              <a:rPr lang="en-US" dirty="0" smtClean="0"/>
              <a:t> model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State</a:t>
            </a:r>
            <a:endParaRPr lang="en-US" dirty="0"/>
          </a:p>
        </p:txBody>
      </p:sp>
      <p:sp>
        <p:nvSpPr>
          <p:cNvPr id="3" name="Content Placeholder 2"/>
          <p:cNvSpPr>
            <a:spLocks noGrp="1"/>
          </p:cNvSpPr>
          <p:nvPr>
            <p:ph idx="1"/>
          </p:nvPr>
        </p:nvSpPr>
        <p:spPr>
          <a:xfrm>
            <a:off x="660400" y="1295400"/>
            <a:ext cx="7696200" cy="2590800"/>
          </a:xfrm>
        </p:spPr>
        <p:txBody>
          <a:bodyPr/>
          <a:lstStyle/>
          <a:p>
            <a:r>
              <a:rPr lang="en-US" dirty="0" smtClean="0"/>
              <a:t>ASP.NET implements application state using the </a:t>
            </a:r>
            <a:r>
              <a:rPr lang="en-US" dirty="0" err="1" smtClean="0"/>
              <a:t>System.Web.HttpApplicationState</a:t>
            </a:r>
            <a:r>
              <a:rPr lang="en-US" dirty="0" smtClean="0"/>
              <a:t> class</a:t>
            </a:r>
          </a:p>
          <a:p>
            <a:pPr lvl="1"/>
            <a:r>
              <a:rPr lang="en-US" dirty="0" smtClean="0"/>
              <a:t>It provides methods for storing information which can be accessed globally</a:t>
            </a:r>
          </a:p>
          <a:p>
            <a:pPr lvl="1"/>
            <a:r>
              <a:rPr lang="en-US" dirty="0" smtClean="0"/>
              <a:t>Information stored on application state will be available for all the users using the website</a:t>
            </a:r>
          </a:p>
          <a:p>
            <a:pPr lvl="1"/>
            <a:r>
              <a:rPr lang="en-US" dirty="0" smtClean="0"/>
              <a:t>Usage of application state is the same as sessions. The following code shows storing a value in an application variable and reading from it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30</a:t>
            </a:fld>
            <a:endParaRPr lang="en-US"/>
          </a:p>
        </p:txBody>
      </p:sp>
      <p:pic>
        <p:nvPicPr>
          <p:cNvPr id="79874" name="Picture 2"/>
          <p:cNvPicPr>
            <a:picLocks noChangeAspect="1" noChangeArrowheads="1"/>
          </p:cNvPicPr>
          <p:nvPr/>
        </p:nvPicPr>
        <p:blipFill>
          <a:blip r:embed="rId2" cstate="print"/>
          <a:srcRect/>
          <a:stretch>
            <a:fillRect/>
          </a:stretch>
        </p:blipFill>
        <p:spPr bwMode="auto">
          <a:xfrm>
            <a:off x="1295400" y="3962400"/>
            <a:ext cx="6578082" cy="1524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Keeping State in static (C#) or shared (VB) variables</a:t>
            </a:r>
            <a:endParaRPr lang="en-US" sz="2000" dirty="0"/>
          </a:p>
        </p:txBody>
      </p:sp>
      <p:sp>
        <p:nvSpPr>
          <p:cNvPr id="3" name="Content Placeholder 2"/>
          <p:cNvSpPr>
            <a:spLocks noGrp="1"/>
          </p:cNvSpPr>
          <p:nvPr>
            <p:ph idx="1"/>
          </p:nvPr>
        </p:nvSpPr>
        <p:spPr/>
        <p:txBody>
          <a:bodyPr/>
          <a:lstStyle/>
          <a:p>
            <a:r>
              <a:rPr lang="en-US" dirty="0" smtClean="0"/>
              <a:t>Static variables will have a lifetime until the application domain where it is hosted ends. ASP.NET hosts each website in a separate application domain to provide isolation with other websites hosted on the same server. </a:t>
            </a:r>
          </a:p>
          <a:p>
            <a:r>
              <a:rPr lang="en-US" dirty="0" smtClean="0"/>
              <a:t>Consider a page where all product details are displayed</a:t>
            </a:r>
          </a:p>
          <a:p>
            <a:pPr lvl="1"/>
            <a:r>
              <a:rPr lang="en-US" dirty="0" smtClean="0"/>
              <a:t>Product details are fetched from the database and filled into custom collection and returned back to the page</a:t>
            </a:r>
          </a:p>
          <a:p>
            <a:pPr lvl="1"/>
            <a:r>
              <a:rPr lang="en-US" dirty="0" smtClean="0"/>
              <a:t>To avoid fetching product details all time for each visitors, we can load it when it is requested for the first time and keep it in a static variable to serve for the next requests</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3733800" y="2425391"/>
            <a:ext cx="5093494" cy="397540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Example</a:t>
            </a:r>
            <a:endParaRPr lang="en-US" dirty="0"/>
          </a:p>
        </p:txBody>
      </p:sp>
      <p:sp>
        <p:nvSpPr>
          <p:cNvPr id="7" name="Content Placeholder 6"/>
          <p:cNvSpPr>
            <a:spLocks noGrp="1"/>
          </p:cNvSpPr>
          <p:nvPr>
            <p:ph idx="1"/>
          </p:nvPr>
        </p:nvSpPr>
        <p:spPr>
          <a:xfrm>
            <a:off x="660400" y="1066800"/>
            <a:ext cx="7696200" cy="5037138"/>
          </a:xfrm>
        </p:spPr>
        <p:txBody>
          <a:bodyPr/>
          <a:lstStyle/>
          <a:p>
            <a:r>
              <a:rPr lang="en-US" sz="1800" dirty="0" smtClean="0"/>
              <a:t>The variable products will have a lifetime until the application domain unloads. When </a:t>
            </a:r>
            <a:r>
              <a:rPr lang="en-US" sz="1800" dirty="0" err="1" smtClean="0"/>
              <a:t>ProductService.GetAllProducts</a:t>
            </a:r>
            <a:r>
              <a:rPr lang="en-US" sz="1800" dirty="0" smtClean="0"/>
              <a:t>() is called for the first time, it fills the collection and return. For the further requests, it will just return the collection which is already filled</a:t>
            </a:r>
          </a:p>
          <a:p>
            <a:r>
              <a:rPr lang="en-US" sz="1800" dirty="0" smtClean="0"/>
              <a:t>Values kept in static </a:t>
            </a:r>
            <a:br>
              <a:rPr lang="en-US" sz="1800" dirty="0" smtClean="0"/>
            </a:br>
            <a:r>
              <a:rPr lang="en-US" sz="1800" dirty="0" smtClean="0"/>
              <a:t>variables are accessible </a:t>
            </a:r>
            <a:br>
              <a:rPr lang="en-US" sz="1800" dirty="0" smtClean="0"/>
            </a:br>
            <a:r>
              <a:rPr lang="en-US" sz="1800" dirty="0" smtClean="0"/>
              <a:t>to all visitors in the </a:t>
            </a:r>
            <a:br>
              <a:rPr lang="en-US" sz="1800" dirty="0" smtClean="0"/>
            </a:br>
            <a:r>
              <a:rPr lang="en-US" sz="1800" dirty="0" smtClean="0"/>
              <a:t>website. So you should </a:t>
            </a:r>
            <a:br>
              <a:rPr lang="en-US" sz="1800" dirty="0" smtClean="0"/>
            </a:br>
            <a:r>
              <a:rPr lang="en-US" sz="1800" dirty="0" smtClean="0"/>
              <a:t>take extra care when </a:t>
            </a:r>
            <a:br>
              <a:rPr lang="en-US" sz="1800" dirty="0" smtClean="0"/>
            </a:br>
            <a:r>
              <a:rPr lang="en-US" sz="1800" dirty="0" smtClean="0"/>
              <a:t>writing these methods. </a:t>
            </a:r>
            <a:br>
              <a:rPr lang="en-US" sz="1800" dirty="0" smtClean="0"/>
            </a:br>
            <a:r>
              <a:rPr lang="en-US" sz="1800" dirty="0" smtClean="0"/>
              <a:t>Consider locking </a:t>
            </a:r>
            <a:br>
              <a:rPr lang="en-US" sz="1800" dirty="0" smtClean="0"/>
            </a:br>
            <a:r>
              <a:rPr lang="en-US" sz="1800" dirty="0" smtClean="0"/>
              <a:t>because multiple visitors</a:t>
            </a:r>
            <a:br>
              <a:rPr lang="en-US" sz="1800" dirty="0" smtClean="0"/>
            </a:br>
            <a:r>
              <a:rPr lang="en-US" sz="1800" dirty="0" smtClean="0"/>
              <a:t> may call the </a:t>
            </a:r>
            <a:br>
              <a:rPr lang="en-US" sz="1800" dirty="0" smtClean="0"/>
            </a:br>
            <a:r>
              <a:rPr lang="en-US" sz="1800" dirty="0" err="1" smtClean="0"/>
              <a:t>GetAllProducts</a:t>
            </a:r>
            <a:r>
              <a:rPr lang="en-US" sz="1800" dirty="0" smtClean="0"/>
              <a:t>() </a:t>
            </a:r>
            <a:br>
              <a:rPr lang="en-US" sz="1800" dirty="0" smtClean="0"/>
            </a:br>
            <a:r>
              <a:rPr lang="en-US" sz="1800" dirty="0" smtClean="0"/>
              <a:t>method at the same time!</a:t>
            </a:r>
            <a:endParaRPr lang="en-US" sz="1800"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Session data is lost when the visitor leaves the webpage. What if you need to persist all the user information for a long time? ASP.NET Profile is the answer. It provides a neat way to persist information for a long time. Creating a profile is trivial. You only need a few entries in the </a:t>
            </a:r>
            <a:r>
              <a:rPr lang="en-US" i="1" dirty="0" err="1" smtClean="0"/>
              <a:t>web.config</a:t>
            </a:r>
            <a:r>
              <a:rPr lang="en-US" dirty="0" smtClean="0"/>
              <a:t> file as seen below</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ASP.NET generates a strongly typed class for accessing profile data. Data type for the properties are chosen depending upon the type value. Default type is string if no type is specified</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33</a:t>
            </a:fld>
            <a:endParaRPr lang="en-US"/>
          </a:p>
        </p:txBody>
      </p:sp>
      <p:pic>
        <p:nvPicPr>
          <p:cNvPr id="82947" name="Picture 3"/>
          <p:cNvPicPr>
            <a:picLocks noChangeAspect="1" noChangeArrowheads="1"/>
          </p:cNvPicPr>
          <p:nvPr/>
        </p:nvPicPr>
        <p:blipFill>
          <a:blip r:embed="rId2" cstate="print"/>
          <a:srcRect/>
          <a:stretch>
            <a:fillRect/>
          </a:stretch>
        </p:blipFill>
        <p:spPr bwMode="auto">
          <a:xfrm>
            <a:off x="2819400" y="2667000"/>
            <a:ext cx="3048000" cy="1261241"/>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srcRect/>
          <a:stretch>
            <a:fillRect/>
          </a:stretch>
        </p:blipFill>
        <p:spPr bwMode="auto">
          <a:xfrm>
            <a:off x="3048000" y="4953000"/>
            <a:ext cx="3745606" cy="1524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Profiles kept?</a:t>
            </a:r>
            <a:endParaRPr lang="en-US" dirty="0"/>
          </a:p>
        </p:txBody>
      </p:sp>
      <p:sp>
        <p:nvSpPr>
          <p:cNvPr id="3" name="Content Placeholder 2"/>
          <p:cNvSpPr>
            <a:spLocks noGrp="1"/>
          </p:cNvSpPr>
          <p:nvPr>
            <p:ph idx="1"/>
          </p:nvPr>
        </p:nvSpPr>
        <p:spPr/>
        <p:txBody>
          <a:bodyPr/>
          <a:lstStyle/>
          <a:p>
            <a:r>
              <a:rPr lang="en-US" dirty="0" smtClean="0"/>
              <a:t>ASP.NET keeps the profile data in </a:t>
            </a:r>
            <a:r>
              <a:rPr lang="en-US" dirty="0" err="1" smtClean="0"/>
              <a:t>SQLServer</a:t>
            </a:r>
            <a:r>
              <a:rPr lang="en-US" dirty="0" smtClean="0"/>
              <a:t> database</a:t>
            </a:r>
          </a:p>
          <a:p>
            <a:pPr lvl="1"/>
            <a:r>
              <a:rPr lang="en-US" dirty="0" smtClean="0"/>
              <a:t>If no databases are available in the project, it creates a database file in the </a:t>
            </a:r>
            <a:r>
              <a:rPr lang="en-US" dirty="0" err="1" smtClean="0"/>
              <a:t>app_data</a:t>
            </a:r>
            <a:r>
              <a:rPr lang="en-US" dirty="0" smtClean="0"/>
              <a:t> directory when it is used for the first time</a:t>
            </a:r>
          </a:p>
          <a:p>
            <a:pPr lvl="1"/>
            <a:r>
              <a:rPr lang="en-US" dirty="0" smtClean="0"/>
              <a:t>Profiles are implemented using the provider pattern. </a:t>
            </a:r>
            <a:r>
              <a:rPr lang="en-US" dirty="0" err="1" smtClean="0"/>
              <a:t>SQLProfileProvider</a:t>
            </a:r>
            <a:r>
              <a:rPr lang="en-US" dirty="0" smtClean="0"/>
              <a:t> is the default profile provider</a:t>
            </a:r>
          </a:p>
          <a:p>
            <a:pPr lvl="1"/>
            <a:r>
              <a:rPr lang="en-US" dirty="0" smtClean="0"/>
              <a:t>Profiles use windows authentication by default. Profile object can be used with any authentication modes supported by ASP.NET. </a:t>
            </a:r>
          </a:p>
          <a:p>
            <a:r>
              <a:rPr lang="en-US" dirty="0" smtClean="0"/>
              <a:t>Profile is very handy in many situations. However, it has the following drawbacks </a:t>
            </a:r>
          </a:p>
          <a:p>
            <a:pPr lvl="1"/>
            <a:r>
              <a:rPr lang="en-US" dirty="0" smtClean="0"/>
              <a:t>It allows to keep only </a:t>
            </a:r>
            <a:r>
              <a:rPr lang="en-US" dirty="0" err="1" smtClean="0"/>
              <a:t>serializable</a:t>
            </a:r>
            <a:r>
              <a:rPr lang="en-US" dirty="0" smtClean="0"/>
              <a:t> types </a:t>
            </a:r>
          </a:p>
          <a:p>
            <a:pPr lvl="1"/>
            <a:r>
              <a:rPr lang="en-US" dirty="0" smtClean="0"/>
              <a:t>Reading data from profile requires database access which can potentially make your application less </a:t>
            </a:r>
            <a:r>
              <a:rPr lang="en-US" dirty="0" err="1" smtClean="0"/>
              <a:t>performant</a:t>
            </a:r>
            <a:r>
              <a:rPr lang="en-US" dirty="0" smtClean="0"/>
              <a:t>. If your website uses profiles heavily, you have to cache the results to avoid unnecessary database calls</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Management Techniques Demo</a:t>
            </a:r>
            <a:endParaRPr lang="en-US" dirty="0"/>
          </a:p>
        </p:txBody>
      </p:sp>
      <p:sp>
        <p:nvSpPr>
          <p:cNvPr id="3" name="Content Placeholder 2"/>
          <p:cNvSpPr>
            <a:spLocks noGrp="1"/>
          </p:cNvSpPr>
          <p:nvPr>
            <p:ph idx="1"/>
          </p:nvPr>
        </p:nvSpPr>
        <p:spPr/>
        <p:txBody>
          <a:bodyPr/>
          <a:lstStyle/>
          <a:p>
            <a:r>
              <a:rPr lang="en-US" dirty="0" smtClean="0"/>
              <a:t>Website 3</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.NET 4.0</a:t>
            </a:r>
            <a:endParaRPr lang="en-US" dirty="0"/>
          </a:p>
        </p:txBody>
      </p:sp>
      <p:sp>
        <p:nvSpPr>
          <p:cNvPr id="6" name="Text Placeholder 5"/>
          <p:cNvSpPr>
            <a:spLocks noGrp="1"/>
          </p:cNvSpPr>
          <p:nvPr>
            <p:ph type="body" idx="1"/>
          </p:nvPr>
        </p:nvSpPr>
        <p:spPr/>
        <p:txBody>
          <a:bodyPr/>
          <a:lstStyle/>
          <a:p>
            <a:r>
              <a:rPr lang="en-US" dirty="0" smtClean="0"/>
              <a:t>Part IV: State Management Futures with</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Control over View State</a:t>
            </a:r>
            <a:endParaRPr lang="en-US" dirty="0"/>
          </a:p>
        </p:txBody>
      </p:sp>
      <p:sp>
        <p:nvSpPr>
          <p:cNvPr id="3" name="Content Placeholder 2"/>
          <p:cNvSpPr>
            <a:spLocks noGrp="1"/>
          </p:cNvSpPr>
          <p:nvPr>
            <p:ph idx="1"/>
          </p:nvPr>
        </p:nvSpPr>
        <p:spPr/>
        <p:txBody>
          <a:bodyPr/>
          <a:lstStyle/>
          <a:p>
            <a:r>
              <a:rPr lang="en-US" dirty="0" smtClean="0"/>
              <a:t>View State reduces page bandwidth</a:t>
            </a:r>
          </a:p>
          <a:p>
            <a:r>
              <a:rPr lang="en-US" dirty="0" smtClean="0"/>
              <a:t>You can turn View State on and off using the </a:t>
            </a:r>
            <a:r>
              <a:rPr lang="en-US" i="1" dirty="0" err="1" smtClean="0"/>
              <a:t>EnableViewState</a:t>
            </a:r>
            <a:r>
              <a:rPr lang="en-US" dirty="0" smtClean="0"/>
              <a:t> Page property</a:t>
            </a:r>
          </a:p>
          <a:p>
            <a:r>
              <a:rPr lang="en-US" dirty="0" smtClean="0"/>
              <a:t>Controls on that page inherit that setting by default, but can also independently turn their View State on and off</a:t>
            </a:r>
          </a:p>
          <a:p>
            <a:r>
              <a:rPr lang="en-US" dirty="0" smtClean="0"/>
              <a:t>Only few ASP.NET controls need View State </a:t>
            </a:r>
          </a:p>
          <a:p>
            <a:pPr lvl="1"/>
            <a:r>
              <a:rPr lang="en-US" dirty="0" smtClean="0"/>
              <a:t>For example, text boxes use Control State for default Text/Value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Control over Output Caching</a:t>
            </a:r>
            <a:endParaRPr lang="en-US" dirty="0"/>
          </a:p>
        </p:txBody>
      </p:sp>
      <p:sp>
        <p:nvSpPr>
          <p:cNvPr id="3" name="Content Placeholder 2"/>
          <p:cNvSpPr>
            <a:spLocks noGrp="1"/>
          </p:cNvSpPr>
          <p:nvPr>
            <p:ph idx="1"/>
          </p:nvPr>
        </p:nvSpPr>
        <p:spPr/>
        <p:txBody>
          <a:bodyPr/>
          <a:lstStyle/>
          <a:p>
            <a:r>
              <a:rPr lang="en-US" dirty="0" smtClean="0"/>
              <a:t>Many situations where it is acceptable for a page response to be a little stale if this brings significant performance advantages</a:t>
            </a:r>
          </a:p>
          <a:p>
            <a:pPr lvl="1"/>
            <a:r>
              <a:rPr lang="en-US" dirty="0" smtClean="0"/>
              <a:t>E.g. product pages tend to remain the same for weeks. Why do a new database query every time a web surfer browses to the catalog of IKEA beds?</a:t>
            </a:r>
          </a:p>
          <a:p>
            <a:r>
              <a:rPr lang="en-US" dirty="0" smtClean="0"/>
              <a:t>Since ASP&gt;NET 1.0, output caching allows you to cache page responses so that follow-up requests can be satisfied from the output cache</a:t>
            </a:r>
          </a:p>
          <a:p>
            <a:r>
              <a:rPr lang="en-US" dirty="0" smtClean="0"/>
              <a:t>Up until now page output is stored</a:t>
            </a:r>
            <a:br>
              <a:rPr lang="en-US" dirty="0" smtClean="0"/>
            </a:br>
            <a:r>
              <a:rPr lang="en-US" dirty="0" smtClean="0"/>
              <a:t>in memory in a private area of the </a:t>
            </a:r>
            <a:br>
              <a:rPr lang="en-US" dirty="0" smtClean="0"/>
            </a:br>
            <a:r>
              <a:rPr lang="en-US" dirty="0" err="1" smtClean="0"/>
              <a:t>ASP.NETcache</a:t>
            </a:r>
            <a:endParaRPr lang="en-US" dirty="0" smtClean="0"/>
          </a:p>
          <a:p>
            <a:r>
              <a:rPr lang="en-US" dirty="0" smtClean="0"/>
              <a:t>In ASP.NET 4.0, the output caching</a:t>
            </a:r>
            <a:br>
              <a:rPr lang="en-US" dirty="0" smtClean="0"/>
            </a:br>
            <a:r>
              <a:rPr lang="en-US" dirty="0" smtClean="0"/>
              <a:t>subsystem supports the provider</a:t>
            </a:r>
            <a:br>
              <a:rPr lang="en-US" dirty="0" smtClean="0"/>
            </a:br>
            <a:r>
              <a:rPr lang="en-US" dirty="0" smtClean="0"/>
              <a:t>model so that pages can be saved </a:t>
            </a:r>
            <a:br>
              <a:rPr lang="en-US" dirty="0" smtClean="0"/>
            </a:br>
            <a:r>
              <a:rPr lang="en-US" dirty="0" smtClean="0"/>
              <a:t>outside of the ASP.NET worker</a:t>
            </a:r>
            <a:br>
              <a:rPr lang="en-US" dirty="0" smtClean="0"/>
            </a:br>
            <a:r>
              <a:rPr lang="en-US" dirty="0" smtClean="0"/>
              <a:t>process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38</a:t>
            </a:fld>
            <a:endParaRPr lang="en-US"/>
          </a:p>
        </p:txBody>
      </p:sp>
      <p:pic>
        <p:nvPicPr>
          <p:cNvPr id="1026" name="Picture 2" descr="http://i.msdn.microsoft.com/ee431529.figure3(en-us,MSDN.10).gif"/>
          <p:cNvPicPr>
            <a:picLocks noChangeAspect="1" noChangeArrowheads="1"/>
          </p:cNvPicPr>
          <p:nvPr/>
        </p:nvPicPr>
        <p:blipFill>
          <a:blip r:embed="rId2" cstate="print"/>
          <a:srcRect/>
          <a:stretch>
            <a:fillRect/>
          </a:stretch>
        </p:blipFill>
        <p:spPr bwMode="auto">
          <a:xfrm>
            <a:off x="5257800" y="3505200"/>
            <a:ext cx="3609975" cy="289560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Events and timers</a:t>
            </a:r>
            <a:endParaRPr lang="en-US" dirty="0"/>
          </a:p>
        </p:txBody>
      </p:sp>
      <p:sp>
        <p:nvSpPr>
          <p:cNvPr id="6" name="Text Placeholder 5"/>
          <p:cNvSpPr>
            <a:spLocks noGrp="1"/>
          </p:cNvSpPr>
          <p:nvPr>
            <p:ph type="body" idx="1"/>
          </p:nvPr>
        </p:nvSpPr>
        <p:spPr/>
        <p:txBody>
          <a:bodyPr/>
          <a:lstStyle/>
          <a:p>
            <a:r>
              <a:rPr lang="en-US" dirty="0" smtClean="0"/>
              <a:t>Part V: Asynchronous ASP.NET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Client-side/Server-side</a:t>
            </a:r>
            <a:endParaRPr lang="en-US" dirty="0"/>
          </a:p>
        </p:txBody>
      </p:sp>
      <p:sp>
        <p:nvSpPr>
          <p:cNvPr id="6" name="Content Placeholder 5"/>
          <p:cNvSpPr>
            <a:spLocks noGrp="1"/>
          </p:cNvSpPr>
          <p:nvPr>
            <p:ph idx="1"/>
          </p:nvPr>
        </p:nvSpPr>
        <p:spPr/>
        <p:txBody>
          <a:bodyPr/>
          <a:lstStyle/>
          <a:p>
            <a:r>
              <a:rPr lang="en-US" dirty="0" smtClean="0"/>
              <a:t>Website1, Website1b</a:t>
            </a:r>
          </a:p>
          <a:p>
            <a:pPr lvl="1"/>
            <a:r>
              <a:rPr lang="en-US" dirty="0" err="1" smtClean="0"/>
              <a:t>Javascript:alert</a:t>
            </a:r>
            <a:r>
              <a:rPr lang="en-US" dirty="0" smtClean="0"/>
              <a:t>()</a:t>
            </a:r>
          </a:p>
          <a:p>
            <a:pPr lvl="1"/>
            <a:r>
              <a:rPr lang="en-US" dirty="0" smtClean="0"/>
              <a:t>Using &lt;div&gt;, with and without </a:t>
            </a:r>
            <a:r>
              <a:rPr lang="en-US" dirty="0" err="1" smtClean="0"/>
              <a:t>runat</a:t>
            </a:r>
            <a:r>
              <a:rPr lang="en-US" dirty="0" smtClean="0"/>
              <a:t>=“server</a:t>
            </a:r>
            <a:r>
              <a:rPr lang="en-US" dirty="0" smtClean="0"/>
              <a:t>”</a:t>
            </a:r>
            <a:endParaRPr lang="en-US" dirty="0" smtClean="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Hands-on Labs</a:t>
            </a:r>
            <a:endParaRPr lang="en-US" dirty="0"/>
          </a:p>
        </p:txBody>
      </p:sp>
      <p:sp>
        <p:nvSpPr>
          <p:cNvPr id="6" name="Content Placeholder 5"/>
          <p:cNvSpPr>
            <a:spLocks noGrp="1"/>
          </p:cNvSpPr>
          <p:nvPr>
            <p:ph idx="1"/>
          </p:nvPr>
        </p:nvSpPr>
        <p:spPr/>
        <p:txBody>
          <a:bodyPr/>
          <a:lstStyle/>
          <a:p>
            <a:r>
              <a:rPr lang="en-US" dirty="0" smtClean="0"/>
              <a:t>Website4, Website4b, Website4c</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 (3.0), the language</a:t>
            </a:r>
            <a:endParaRPr lang="en-US" dirty="0"/>
          </a:p>
        </p:txBody>
      </p:sp>
      <p:sp>
        <p:nvSpPr>
          <p:cNvPr id="6" name="Text Placeholder 5"/>
          <p:cNvSpPr>
            <a:spLocks noGrp="1"/>
          </p:cNvSpPr>
          <p:nvPr>
            <p:ph type="body" idx="1"/>
          </p:nvPr>
        </p:nvSpPr>
        <p:spPr/>
        <p:txBody>
          <a:bodyPr/>
          <a:lstStyle/>
          <a:p>
            <a:r>
              <a:rPr lang="en-US" dirty="0" smtClean="0"/>
              <a:t>Part VI: From </a:t>
            </a:r>
            <a:r>
              <a:rPr lang="en-US" dirty="0" smtClean="0"/>
              <a:t>C, C++, and Java to…</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42</a:t>
            </a:fld>
            <a:endParaRPr lang="en-US"/>
          </a:p>
        </p:txBody>
      </p:sp>
      <p:sp>
        <p:nvSpPr>
          <p:cNvPr id="7" name="Rectangle 3"/>
          <p:cNvSpPr txBox="1">
            <a:spLocks noChangeArrowheads="1"/>
          </p:cNvSpPr>
          <p:nvPr/>
        </p:nvSpPr>
        <p:spPr bwMode="auto">
          <a:xfrm>
            <a:off x="457200" y="1600200"/>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0" fontAlgn="base" latinLnBrk="0" hangingPunct="0">
              <a:lnSpc>
                <a:spcPct val="90000"/>
              </a:lnSpc>
              <a:spcBef>
                <a:spcPct val="0"/>
              </a:spcBef>
              <a:spcAft>
                <a:spcPts val="800"/>
              </a:spcAft>
              <a:buClr>
                <a:srgbClr val="FDAA03"/>
              </a:buClr>
              <a:buSzPct val="75000"/>
              <a:buFont typeface="Monotype Sorts" pitchFamily="2" charset="2"/>
              <a:buChar char="n"/>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Intimate with hardware, therefore very fast language</a:t>
            </a:r>
          </a:p>
          <a:p>
            <a:pPr marL="227013" marR="0" lvl="0" indent="-227013" algn="l" defTabSz="914400" rtl="0" eaLnBrk="0" fontAlgn="base" latinLnBrk="0" hangingPunct="0">
              <a:lnSpc>
                <a:spcPct val="90000"/>
              </a:lnSpc>
              <a:spcBef>
                <a:spcPct val="0"/>
              </a:spcBef>
              <a:spcAft>
                <a:spcPts val="800"/>
              </a:spcAft>
              <a:buClr>
                <a:srgbClr val="FDAA03"/>
              </a:buClr>
              <a:buSzPct val="75000"/>
              <a:buFont typeface="Monotype Sorts" pitchFamily="2" charset="2"/>
              <a:buChar char="n"/>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Primarily used primitive types for working with data</a:t>
            </a:r>
          </a:p>
          <a:p>
            <a:pPr marL="227013" marR="0" lvl="0" indent="-227013" algn="l" defTabSz="914400" rtl="0" eaLnBrk="0" fontAlgn="base" latinLnBrk="0" hangingPunct="0">
              <a:lnSpc>
                <a:spcPct val="90000"/>
              </a:lnSpc>
              <a:spcBef>
                <a:spcPct val="0"/>
              </a:spcBef>
              <a:spcAft>
                <a:spcPts val="800"/>
              </a:spcAft>
              <a:buClr>
                <a:srgbClr val="FDAA03"/>
              </a:buClr>
              <a:buSzPct val="75000"/>
              <a:buFont typeface="Monotype Sorts" pitchFamily="2" charset="2"/>
              <a:buChar char="n"/>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You handle all memory allocation and deallocation</a:t>
            </a:r>
            <a:endParaRPr kumimoji="0" lang="en-US" sz="2000" b="1" i="0" u="none" strike="noStrike" kern="0" cap="none" spc="0" normalizeH="0" baseline="0" noProof="0">
              <a:ln>
                <a:noFill/>
              </a:ln>
              <a:solidFill>
                <a:schemeClr val="tx1"/>
              </a:solidFill>
              <a:effectLst/>
              <a:uLnTx/>
              <a:uFillTx/>
              <a:latin typeface="+mn-lt"/>
              <a:ea typeface="+mn-ea"/>
              <a:cs typeface="+mn-cs"/>
            </a:endParaRPr>
          </a:p>
        </p:txBody>
      </p:sp>
      <p:sp>
        <p:nvSpPr>
          <p:cNvPr id="8" name="Rectangle 4"/>
          <p:cNvSpPr txBox="1">
            <a:spLocks noChangeArrowheads="1"/>
          </p:cNvSpPr>
          <p:nvPr/>
        </p:nvSpPr>
        <p:spPr>
          <a:xfrm>
            <a:off x="4724400" y="1600200"/>
            <a:ext cx="3962400" cy="4525963"/>
          </a:xfrm>
          <a:prstGeom prst="rect">
            <a:avLst/>
          </a:prstGeom>
          <a:noFill/>
          <a:ln/>
        </p:spPr>
        <p:txBody>
          <a:bodyPr/>
          <a:lstStyle/>
          <a:p>
            <a:pPr marL="227013" marR="0" lvl="0" indent="-227013" algn="l" defTabSz="914400" rtl="0" eaLnBrk="0" fontAlgn="base" latinLnBrk="0" hangingPunct="0">
              <a:lnSpc>
                <a:spcPct val="90000"/>
              </a:lnSpc>
              <a:spcBef>
                <a:spcPct val="0"/>
              </a:spcBef>
              <a:spcAft>
                <a:spcPts val="800"/>
              </a:spcAft>
              <a:buClr>
                <a:srgbClr val="FDAA03"/>
              </a:buClr>
              <a:buSzPct val="7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#include &lt;</a:t>
            </a:r>
            <a:r>
              <a:rPr kumimoji="0" lang="en-US" sz="1800" b="1" i="0" u="none" strike="noStrike" kern="0" cap="none" spc="0" normalizeH="0" baseline="0" noProof="0" dirty="0" err="1" smtClean="0">
                <a:ln>
                  <a:noFill/>
                </a:ln>
                <a:solidFill>
                  <a:schemeClr val="tx1"/>
                </a:solidFill>
                <a:effectLst/>
                <a:uLnTx/>
                <a:uFillTx/>
                <a:latin typeface="+mn-lt"/>
                <a:ea typeface="+mn-ea"/>
                <a:cs typeface="+mn-cs"/>
              </a:rPr>
              <a:t>stdio.h</a:t>
            </a:r>
            <a:r>
              <a:rPr kumimoji="0" lang="en-US" sz="1800" b="1" i="0" u="none" strike="noStrike" kern="0" cap="none" spc="0" normalizeH="0" baseline="0" noProof="0" dirty="0" smtClean="0">
                <a:ln>
                  <a:noFill/>
                </a:ln>
                <a:solidFill>
                  <a:schemeClr val="tx1"/>
                </a:solidFill>
                <a:effectLst/>
                <a:uLnTx/>
                <a:uFillTx/>
                <a:latin typeface="+mn-lt"/>
                <a:ea typeface="+mn-ea"/>
                <a:cs typeface="+mn-cs"/>
              </a:rPr>
              <a:t>&gt; </a:t>
            </a:r>
          </a:p>
          <a:p>
            <a:pPr marL="227013" marR="0" lvl="0" indent="-227013" algn="l" defTabSz="914400" rtl="0" eaLnBrk="0" fontAlgn="base" latinLnBrk="0" hangingPunct="0">
              <a:lnSpc>
                <a:spcPct val="90000"/>
              </a:lnSpc>
              <a:spcBef>
                <a:spcPct val="0"/>
              </a:spcBef>
              <a:spcAft>
                <a:spcPts val="800"/>
              </a:spcAft>
              <a:buClr>
                <a:srgbClr val="FDAA03"/>
              </a:buClr>
              <a:buSzPct val="75000"/>
              <a:buFontTx/>
              <a:buNone/>
              <a:tabLst/>
              <a:defRPr/>
            </a:pPr>
            <a:endParaRPr kumimoji="0" lang="en-US" sz="1800" b="1" i="0" u="none" strike="noStrike" kern="0" cap="none" spc="0" normalizeH="0" baseline="0" noProof="0" dirty="0" smtClean="0">
              <a:ln>
                <a:noFill/>
              </a:ln>
              <a:solidFill>
                <a:schemeClr val="tx1"/>
              </a:solidFill>
              <a:effectLst/>
              <a:uLnTx/>
              <a:uFillTx/>
              <a:latin typeface="+mn-lt"/>
              <a:ea typeface="+mn-ea"/>
              <a:cs typeface="+mn-cs"/>
            </a:endParaRPr>
          </a:p>
          <a:p>
            <a:pPr marL="227013" marR="0" lvl="0" indent="-227013" algn="l" defTabSz="914400" rtl="0" eaLnBrk="0" fontAlgn="base" latinLnBrk="0" hangingPunct="0">
              <a:lnSpc>
                <a:spcPct val="90000"/>
              </a:lnSpc>
              <a:spcBef>
                <a:spcPct val="0"/>
              </a:spcBef>
              <a:spcAft>
                <a:spcPts val="800"/>
              </a:spcAft>
              <a:buClr>
                <a:srgbClr val="FDAA03"/>
              </a:buClr>
              <a:buSzPct val="7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 void main(void)</a:t>
            </a:r>
          </a:p>
          <a:p>
            <a:pPr marL="227013" marR="0" lvl="0" indent="-227013" algn="l" defTabSz="914400" rtl="0" eaLnBrk="0" fontAlgn="base" latinLnBrk="0" hangingPunct="0">
              <a:lnSpc>
                <a:spcPct val="90000"/>
              </a:lnSpc>
              <a:spcBef>
                <a:spcPct val="0"/>
              </a:spcBef>
              <a:spcAft>
                <a:spcPts val="800"/>
              </a:spcAft>
              <a:buClr>
                <a:srgbClr val="FDAA03"/>
              </a:buClr>
              <a:buSzPct val="7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 {</a:t>
            </a:r>
          </a:p>
          <a:p>
            <a:pPr marL="227013" marR="0" lvl="0" indent="-227013" algn="l" defTabSz="914400" rtl="0" eaLnBrk="0" fontAlgn="base" latinLnBrk="0" hangingPunct="0">
              <a:lnSpc>
                <a:spcPct val="90000"/>
              </a:lnSpc>
              <a:spcBef>
                <a:spcPct val="0"/>
              </a:spcBef>
              <a:spcAft>
                <a:spcPts val="800"/>
              </a:spcAft>
              <a:buClr>
                <a:srgbClr val="FDAA03"/>
              </a:buClr>
              <a:buSzPct val="7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sz="1800" b="1" i="0" u="none" strike="noStrike" kern="0" cap="none" spc="0" normalizeH="0" baseline="0" noProof="0" dirty="0" err="1" smtClean="0">
                <a:ln>
                  <a:noFill/>
                </a:ln>
                <a:solidFill>
                  <a:schemeClr val="tx1"/>
                </a:solidFill>
                <a:effectLst/>
                <a:uLnTx/>
                <a:uFillTx/>
                <a:latin typeface="+mn-lt"/>
                <a:ea typeface="+mn-ea"/>
                <a:cs typeface="+mn-cs"/>
              </a:rPr>
              <a:t>printf</a:t>
            </a:r>
            <a:r>
              <a:rPr kumimoji="0" lang="en-US" sz="1800" b="1" i="0" u="none" strike="noStrike" kern="0" cap="none" spc="0" normalizeH="0" baseline="0" noProof="0" dirty="0" smtClean="0">
                <a:ln>
                  <a:noFill/>
                </a:ln>
                <a:solidFill>
                  <a:schemeClr val="tx1"/>
                </a:solidFill>
                <a:effectLst/>
                <a:uLnTx/>
                <a:uFillTx/>
                <a:latin typeface="+mn-lt"/>
                <a:ea typeface="+mn-ea"/>
                <a:cs typeface="+mn-cs"/>
              </a:rPr>
              <a:t>("Hello world!");</a:t>
            </a:r>
          </a:p>
          <a:p>
            <a:pPr marL="227013" marR="0" lvl="0" indent="-227013" algn="l" defTabSz="914400" rtl="0" eaLnBrk="0" fontAlgn="base" latinLnBrk="0" hangingPunct="0">
              <a:lnSpc>
                <a:spcPct val="90000"/>
              </a:lnSpc>
              <a:spcBef>
                <a:spcPct val="0"/>
              </a:spcBef>
              <a:spcAft>
                <a:spcPts val="800"/>
              </a:spcAft>
              <a:buClr>
                <a:srgbClr val="FDAA03"/>
              </a:buClr>
              <a:buSzPct val="75000"/>
              <a:buFontTx/>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 }</a:t>
            </a:r>
            <a:endParaRPr kumimoji="0" lang="en-US" sz="1800" b="1"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5"/>
          <p:cNvSpPr>
            <a:spLocks noChangeArrowheads="1"/>
          </p:cNvSpPr>
          <p:nvPr/>
        </p:nvSpPr>
        <p:spPr bwMode="auto">
          <a:xfrm>
            <a:off x="1905000" y="5715000"/>
            <a:ext cx="4419600" cy="304800"/>
          </a:xfrm>
          <a:prstGeom prst="rect">
            <a:avLst/>
          </a:prstGeom>
          <a:noFill/>
          <a:ln w="9525">
            <a:noFill/>
            <a:miter lim="800000"/>
            <a:headEnd/>
            <a:tailEnd/>
          </a:ln>
          <a:effectLst/>
        </p:spPr>
        <p:txBody>
          <a:bodyPr/>
          <a:lstStyle/>
          <a:p>
            <a:pPr marL="342900" indent="-342900">
              <a:lnSpc>
                <a:spcPct val="80000"/>
              </a:lnSpc>
              <a:buFontTx/>
              <a:buNone/>
            </a:pPr>
            <a:r>
              <a:rPr lang="en-US" sz="1200" i="1"/>
              <a:t>Image: Kernigan, Ritchie et al, C Programming Language</a:t>
            </a:r>
          </a:p>
        </p:txBody>
      </p:sp>
      <p:pic>
        <p:nvPicPr>
          <p:cNvPr id="10" name="Picture 6" descr="kernighanritchiec"/>
          <p:cNvPicPr>
            <a:picLocks noChangeAspect="1" noChangeArrowheads="1"/>
          </p:cNvPicPr>
          <p:nvPr/>
        </p:nvPicPr>
        <p:blipFill>
          <a:blip r:embed="rId2" cstate="print"/>
          <a:srcRect/>
          <a:stretch>
            <a:fillRect/>
          </a:stretch>
        </p:blipFill>
        <p:spPr bwMode="auto">
          <a:xfrm>
            <a:off x="228600" y="4516438"/>
            <a:ext cx="1524000" cy="1503362"/>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43</a:t>
            </a:fld>
            <a:endParaRPr lang="en-US"/>
          </a:p>
        </p:txBody>
      </p:sp>
      <p:sp>
        <p:nvSpPr>
          <p:cNvPr id="32" name="Rectangle 5"/>
          <p:cNvSpPr>
            <a:spLocks noChangeArrowheads="1"/>
          </p:cNvSpPr>
          <p:nvPr/>
        </p:nvSpPr>
        <p:spPr bwMode="auto">
          <a:xfrm>
            <a:off x="3733800" y="1295400"/>
            <a:ext cx="3276600" cy="990600"/>
          </a:xfrm>
          <a:prstGeom prst="rect">
            <a:avLst/>
          </a:prstGeom>
          <a:solidFill>
            <a:srgbClr val="8C7B70"/>
          </a:solidFill>
          <a:ln w="9525">
            <a:noFill/>
            <a:miter lim="800000"/>
            <a:headEnd/>
            <a:tailEnd/>
          </a:ln>
          <a:effectLst/>
        </p:spPr>
        <p:txBody>
          <a:bodyPr/>
          <a:lstStyle/>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rPr>
              <a:t>class Greeter</a:t>
            </a:r>
            <a:r>
              <a:rPr kumimoji="0" lang="en-US" sz="1200" b="0" i="0" u="none" strike="noStrike" kern="0" cap="none" spc="0" normalizeH="0" baseline="0" noProof="0" dirty="0" smtClean="0">
                <a:ln>
                  <a:noFill/>
                </a:ln>
                <a:solidFill>
                  <a:schemeClr val="bg1"/>
                </a:solidFill>
                <a:effectLst/>
                <a:uLnTx/>
                <a:uFillTx/>
              </a:rPr>
              <a:t> {</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public:</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	virtual void </a:t>
            </a:r>
            <a:r>
              <a:rPr kumimoji="0" lang="en-US" sz="1200" b="0" i="0" u="none" strike="noStrike" kern="0" cap="none" spc="0" normalizeH="0" baseline="0" noProof="0" dirty="0" err="1" smtClean="0">
                <a:ln>
                  <a:noFill/>
                </a:ln>
                <a:solidFill>
                  <a:schemeClr val="bg1"/>
                </a:solidFill>
                <a:effectLst/>
                <a:uLnTx/>
                <a:uFillTx/>
              </a:rPr>
              <a:t>ExtendGreeting</a:t>
            </a:r>
            <a:r>
              <a:rPr kumimoji="0" lang="en-US" sz="1200" b="0" i="0" u="none" strike="noStrike" kern="0" cap="none" spc="0" normalizeH="0" baseline="0" noProof="0" dirty="0" smtClean="0">
                <a:ln>
                  <a:noFill/>
                </a:ln>
                <a:solidFill>
                  <a:schemeClr val="bg1"/>
                </a:solidFill>
                <a:effectLst/>
                <a:uLnTx/>
                <a:uFillTx/>
              </a:rPr>
              <a:t>() = 0;</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a:t>
            </a:r>
          </a:p>
        </p:txBody>
      </p:sp>
      <p:sp>
        <p:nvSpPr>
          <p:cNvPr id="33" name="Rectangle 3"/>
          <p:cNvSpPr txBox="1">
            <a:spLocks noChangeArrowheads="1"/>
          </p:cNvSpPr>
          <p:nvPr/>
        </p:nvSpPr>
        <p:spPr bwMode="auto">
          <a:xfrm>
            <a:off x="457200" y="1371600"/>
            <a:ext cx="34290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Superset of C</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Introduction of </a:t>
            </a:r>
            <a:r>
              <a:rPr kumimoji="0" lang="en-US" sz="2400" b="0" i="1" u="none" strike="noStrike" kern="0" cap="none" spc="0" normalizeH="0" baseline="0" noProof="0" dirty="0" smtClean="0">
                <a:ln>
                  <a:noFill/>
                </a:ln>
                <a:effectLst/>
                <a:uLnTx/>
                <a:uFillTx/>
                <a:latin typeface="Arial"/>
                <a:ea typeface="+mn-ea"/>
                <a:cs typeface="+mn-cs"/>
              </a:rPr>
              <a:t>objects</a:t>
            </a:r>
            <a:r>
              <a:rPr kumimoji="0" lang="en-US" sz="2400" b="0" i="0" u="none" strike="noStrike" kern="0" cap="none" spc="0" normalizeH="0" baseline="0" noProof="0" dirty="0" smtClean="0">
                <a:ln>
                  <a:noFill/>
                </a:ln>
                <a:effectLst/>
                <a:uLnTx/>
                <a:uFillTx/>
                <a:latin typeface="Arial"/>
                <a:ea typeface="+mn-ea"/>
                <a:cs typeface="+mn-cs"/>
              </a:rPr>
              <a:t> and object-oriented programming to C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Inheritance, etc.</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A </a:t>
            </a:r>
            <a:r>
              <a:rPr kumimoji="0" lang="en-US" sz="2400" b="0" i="1" u="none" strike="noStrike" kern="0" cap="none" spc="0" normalizeH="0" baseline="0" noProof="0" dirty="0" smtClean="0">
                <a:ln>
                  <a:noFill/>
                </a:ln>
                <a:effectLst/>
                <a:uLnTx/>
                <a:uFillTx/>
                <a:latin typeface="Arial"/>
                <a:ea typeface="+mn-ea"/>
                <a:cs typeface="+mn-cs"/>
              </a:rPr>
              <a:t>very </a:t>
            </a:r>
            <a:r>
              <a:rPr kumimoji="0" lang="en-US" sz="2400" b="0" i="0" u="none" strike="noStrike" kern="0" cap="none" spc="0" normalizeH="0" baseline="0" noProof="0" dirty="0" smtClean="0">
                <a:ln>
                  <a:noFill/>
                </a:ln>
                <a:effectLst/>
                <a:uLnTx/>
                <a:uFillTx/>
                <a:latin typeface="Arial"/>
                <a:ea typeface="+mn-ea"/>
                <a:cs typeface="+mn-cs"/>
              </a:rPr>
              <a:t>powerful language</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Arial"/>
              </a:rPr>
              <a:t>the power comes at a cost of complexity</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effectLst/>
              <a:uLnTx/>
              <a:uFillTx/>
              <a:latin typeface="Arial"/>
              <a:ea typeface="+mn-ea"/>
              <a:cs typeface="+mn-cs"/>
            </a:endParaRPr>
          </a:p>
        </p:txBody>
      </p:sp>
      <p:sp>
        <p:nvSpPr>
          <p:cNvPr id="34" name="Rectangle 4"/>
          <p:cNvSpPr txBox="1">
            <a:spLocks noChangeArrowheads="1"/>
          </p:cNvSpPr>
          <p:nvPr/>
        </p:nvSpPr>
        <p:spPr bwMode="auto">
          <a:xfrm>
            <a:off x="5867400" y="2362200"/>
            <a:ext cx="3276600" cy="1447800"/>
          </a:xfrm>
          <a:prstGeom prst="rect">
            <a:avLst/>
          </a:prstGeom>
          <a:solidFill>
            <a:srgbClr val="8C7B7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Arial"/>
                <a:ea typeface="+mn-ea"/>
                <a:cs typeface="+mn-cs"/>
              </a:rPr>
              <a:t>class </a:t>
            </a:r>
            <a:r>
              <a:rPr kumimoji="0" lang="en-US" sz="1200" b="1" i="0" u="none" strike="noStrike" kern="0" cap="none" spc="0" normalizeH="0" baseline="0" noProof="0" dirty="0" err="1" smtClean="0">
                <a:ln>
                  <a:noFill/>
                </a:ln>
                <a:solidFill>
                  <a:srgbClr val="FFFFFF"/>
                </a:solidFill>
                <a:effectLst/>
                <a:uLnTx/>
                <a:uFillTx/>
                <a:latin typeface="Arial"/>
                <a:ea typeface="+mn-ea"/>
                <a:cs typeface="+mn-cs"/>
              </a:rPr>
              <a:t>EnglishGreeter</a:t>
            </a:r>
            <a:r>
              <a:rPr kumimoji="0" lang="en-US" sz="1200" b="0" i="0" u="none" strike="noStrike" kern="0" cap="none" spc="0" normalizeH="0" baseline="0" noProof="0" dirty="0" smtClean="0">
                <a:ln>
                  <a:noFill/>
                </a:ln>
                <a:solidFill>
                  <a:srgbClr val="FFFFFF"/>
                </a:solidFill>
                <a:effectLst/>
                <a:uLnTx/>
                <a:uFillTx/>
                <a:latin typeface="Arial"/>
                <a:ea typeface="+mn-ea"/>
                <a:cs typeface="+mn-cs"/>
              </a:rPr>
              <a:t> : public Greeter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Arial"/>
                <a:ea typeface="+mn-ea"/>
                <a:cs typeface="+mn-cs"/>
              </a:rPr>
              <a:t>public:</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Arial"/>
                <a:ea typeface="+mn-ea"/>
                <a:cs typeface="+mn-cs"/>
              </a:rPr>
              <a:t>	void </a:t>
            </a:r>
            <a:r>
              <a:rPr kumimoji="0" lang="en-US" sz="1200" b="0" i="0" u="none" strike="noStrike" kern="0" cap="none" spc="0" normalizeH="0" baseline="0" noProof="0" dirty="0" err="1" smtClean="0">
                <a:ln>
                  <a:noFill/>
                </a:ln>
                <a:solidFill>
                  <a:srgbClr val="FFFFFF"/>
                </a:solidFill>
                <a:effectLst/>
                <a:uLnTx/>
                <a:uFillTx/>
                <a:latin typeface="Arial"/>
                <a:ea typeface="+mn-ea"/>
                <a:cs typeface="+mn-cs"/>
              </a:rPr>
              <a:t>ExtendGreeting</a:t>
            </a:r>
            <a:r>
              <a:rPr kumimoji="0" lang="en-US" sz="1200" b="0" i="0" u="none" strike="noStrike" kern="0" cap="none" spc="0" normalizeH="0" baseline="0" noProof="0" dirty="0" smtClean="0">
                <a:ln>
                  <a:noFill/>
                </a:ln>
                <a:solidFill>
                  <a:srgbClr val="FFFFFF"/>
                </a:solidFill>
                <a:effectLst/>
                <a:uLnTx/>
                <a:uFillTx/>
                <a:latin typeface="Arial"/>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Arial"/>
                <a:ea typeface="+mn-ea"/>
                <a:cs typeface="+mn-cs"/>
              </a:rPr>
              <a:t>		</a:t>
            </a:r>
            <a:r>
              <a:rPr kumimoji="0" lang="en-US" sz="1200" b="0" i="0" u="none" strike="noStrike" kern="0" cap="none" spc="0" normalizeH="0" baseline="0" noProof="0" dirty="0" err="1" smtClean="0">
                <a:ln>
                  <a:noFill/>
                </a:ln>
                <a:solidFill>
                  <a:srgbClr val="FFFFFF"/>
                </a:solidFill>
                <a:effectLst/>
                <a:uLnTx/>
                <a:uFillTx/>
                <a:latin typeface="Arial"/>
                <a:ea typeface="+mn-ea"/>
                <a:cs typeface="+mn-cs"/>
              </a:rPr>
              <a:t>printf</a:t>
            </a:r>
            <a:r>
              <a:rPr kumimoji="0" lang="en-US" sz="1200" b="0" i="0" u="none" strike="noStrike" kern="0" cap="none" spc="0" normalizeH="0" baseline="0" noProof="0" dirty="0" smtClean="0">
                <a:ln>
                  <a:noFill/>
                </a:ln>
                <a:solidFill>
                  <a:srgbClr val="FFFFFF"/>
                </a:solidFill>
                <a:effectLst/>
                <a:uLnTx/>
                <a:uFillTx/>
                <a:latin typeface="Arial"/>
                <a:ea typeface="+mn-ea"/>
                <a:cs typeface="+mn-cs"/>
              </a:rPr>
              <a:t>("Hello!");</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Arial"/>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Arial"/>
                <a:ea typeface="+mn-ea"/>
                <a:cs typeface="+mn-cs"/>
              </a:rPr>
              <a:t>};</a:t>
            </a:r>
          </a:p>
        </p:txBody>
      </p:sp>
      <p:sp>
        <p:nvSpPr>
          <p:cNvPr id="35" name="Rectangle 6"/>
          <p:cNvSpPr>
            <a:spLocks noChangeArrowheads="1"/>
          </p:cNvSpPr>
          <p:nvPr/>
        </p:nvSpPr>
        <p:spPr bwMode="auto">
          <a:xfrm>
            <a:off x="3886200" y="3886200"/>
            <a:ext cx="3276600" cy="1219200"/>
          </a:xfrm>
          <a:prstGeom prst="rect">
            <a:avLst/>
          </a:prstGeom>
          <a:solidFill>
            <a:srgbClr val="8C7B70"/>
          </a:solidFill>
          <a:ln w="9525">
            <a:noFill/>
            <a:miter lim="800000"/>
            <a:headEnd/>
            <a:tailEnd/>
          </a:ln>
          <a:effectLst/>
        </p:spPr>
        <p:txBody>
          <a:bodyPr/>
          <a:lstStyle/>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rPr>
              <a:t>class </a:t>
            </a:r>
            <a:r>
              <a:rPr kumimoji="0" lang="en-US" sz="1200" b="1" i="0" u="none" strike="noStrike" kern="0" cap="none" spc="0" normalizeH="0" baseline="0" noProof="0" dirty="0" err="1" smtClean="0">
                <a:ln>
                  <a:noFill/>
                </a:ln>
                <a:solidFill>
                  <a:schemeClr val="bg1"/>
                </a:solidFill>
                <a:effectLst/>
                <a:uLnTx/>
                <a:uFillTx/>
              </a:rPr>
              <a:t>FrenchGreeter</a:t>
            </a:r>
            <a:r>
              <a:rPr kumimoji="0" lang="en-US" sz="1200" b="0" i="0" u="none" strike="noStrike" kern="0" cap="none" spc="0" normalizeH="0" baseline="0" noProof="0" dirty="0" smtClean="0">
                <a:ln>
                  <a:noFill/>
                </a:ln>
                <a:solidFill>
                  <a:schemeClr val="bg1"/>
                </a:solidFill>
                <a:effectLst/>
                <a:uLnTx/>
                <a:uFillTx/>
              </a:rPr>
              <a:t> : public Greeter {</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public:</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	void </a:t>
            </a:r>
            <a:r>
              <a:rPr kumimoji="0" lang="en-US" sz="1200" b="0" i="0" u="none" strike="noStrike" kern="0" cap="none" spc="0" normalizeH="0" baseline="0" noProof="0" dirty="0" err="1" smtClean="0">
                <a:ln>
                  <a:noFill/>
                </a:ln>
                <a:solidFill>
                  <a:schemeClr val="bg1"/>
                </a:solidFill>
                <a:effectLst/>
                <a:uLnTx/>
                <a:uFillTx/>
              </a:rPr>
              <a:t>ExtendGreeting</a:t>
            </a:r>
            <a:r>
              <a:rPr kumimoji="0" lang="en-US" sz="1200" b="0" i="0" u="none" strike="noStrike" kern="0" cap="none" spc="0" normalizeH="0" baseline="0" noProof="0" dirty="0" smtClean="0">
                <a:ln>
                  <a:noFill/>
                </a:ln>
                <a:solidFill>
                  <a:schemeClr val="bg1"/>
                </a:solidFill>
                <a:effectLst/>
                <a:uLnTx/>
                <a:uFillTx/>
              </a:rPr>
              <a:t>() {</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		</a:t>
            </a:r>
            <a:r>
              <a:rPr kumimoji="0" lang="en-US" sz="1200" b="0" i="0" u="none" strike="noStrike" kern="0" cap="none" spc="0" normalizeH="0" baseline="0" noProof="0" dirty="0" err="1" smtClean="0">
                <a:ln>
                  <a:noFill/>
                </a:ln>
                <a:solidFill>
                  <a:schemeClr val="bg1"/>
                </a:solidFill>
                <a:effectLst/>
                <a:uLnTx/>
                <a:uFillTx/>
              </a:rPr>
              <a:t>printf</a:t>
            </a:r>
            <a:r>
              <a:rPr kumimoji="0" lang="en-US" sz="1200" b="0" i="0" u="none" strike="noStrike" kern="0" cap="none" spc="0" normalizeH="0" baseline="0" noProof="0" dirty="0" smtClean="0">
                <a:ln>
                  <a:noFill/>
                </a:ln>
                <a:solidFill>
                  <a:schemeClr val="bg1"/>
                </a:solidFill>
                <a:effectLst/>
                <a:uLnTx/>
                <a:uFillTx/>
              </a:rPr>
              <a:t>("Bonjour!");</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	}</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solidFill>
                <a:effectLst/>
                <a:uLnTx/>
                <a:uFillTx/>
              </a:rPr>
              <a:t>};</a:t>
            </a:r>
          </a:p>
        </p:txBody>
      </p:sp>
      <p:sp>
        <p:nvSpPr>
          <p:cNvPr id="36" name="Rectangle 7"/>
          <p:cNvSpPr>
            <a:spLocks noChangeArrowheads="1"/>
          </p:cNvSpPr>
          <p:nvPr/>
        </p:nvSpPr>
        <p:spPr bwMode="auto">
          <a:xfrm>
            <a:off x="5638800" y="5257800"/>
            <a:ext cx="3276600" cy="1295400"/>
          </a:xfrm>
          <a:prstGeom prst="rect">
            <a:avLst/>
          </a:prstGeom>
          <a:solidFill>
            <a:srgbClr val="8C9EA0"/>
          </a:solidFill>
          <a:ln w="9525">
            <a:noFill/>
            <a:miter lim="800000"/>
            <a:headEnd/>
            <a:tailEnd/>
          </a:ln>
          <a:effectLst/>
        </p:spPr>
        <p:txBody>
          <a:bodyPr/>
          <a:lstStyle/>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ysClr val="windowText" lastClr="000000"/>
                </a:solidFill>
                <a:effectLst/>
                <a:uLnTx/>
                <a:uFillTx/>
              </a:rPr>
              <a:t>int</a:t>
            </a:r>
            <a:r>
              <a:rPr kumimoji="0" lang="en-US" sz="1200" b="0" i="0" u="none" strike="noStrike" kern="0" cap="none" spc="0" normalizeH="0" baseline="0" noProof="0" dirty="0" smtClean="0">
                <a:ln>
                  <a:noFill/>
                </a:ln>
                <a:solidFill>
                  <a:sysClr val="windowText" lastClr="000000"/>
                </a:solidFill>
                <a:effectLst/>
                <a:uLnTx/>
                <a:uFillTx/>
              </a:rPr>
              <a:t> _</a:t>
            </a:r>
            <a:r>
              <a:rPr kumimoji="0" lang="en-US" sz="1200" b="0" i="0" u="none" strike="noStrike" kern="0" cap="none" spc="0" normalizeH="0" baseline="0" noProof="0" dirty="0" err="1" smtClean="0">
                <a:ln>
                  <a:noFill/>
                </a:ln>
                <a:solidFill>
                  <a:sysClr val="windowText" lastClr="000000"/>
                </a:solidFill>
                <a:effectLst/>
                <a:uLnTx/>
                <a:uFillTx/>
              </a:rPr>
              <a:t>tmain</a:t>
            </a:r>
            <a:r>
              <a:rPr kumimoji="0" lang="en-US" sz="1200" b="0" i="0" u="none" strike="noStrike" kern="0" cap="none" spc="0" normalizeH="0" baseline="0" noProof="0" dirty="0" smtClean="0">
                <a:ln>
                  <a:noFill/>
                </a:ln>
                <a:solidFill>
                  <a:sysClr val="windowText" lastClr="000000"/>
                </a:solidFill>
                <a:effectLst/>
                <a:uLnTx/>
                <a:uFillTx/>
              </a:rPr>
              <a:t>(</a:t>
            </a:r>
            <a:r>
              <a:rPr kumimoji="0" lang="en-US" sz="1200" b="0" i="0" u="none" strike="noStrike" kern="0" cap="none" spc="0" normalizeH="0" baseline="0" noProof="0" dirty="0" err="1" smtClean="0">
                <a:ln>
                  <a:noFill/>
                </a:ln>
                <a:solidFill>
                  <a:sysClr val="windowText" lastClr="000000"/>
                </a:solidFill>
                <a:effectLst/>
                <a:uLnTx/>
                <a:uFillTx/>
              </a:rPr>
              <a:t>int</a:t>
            </a:r>
            <a:r>
              <a:rPr kumimoji="0" lang="en-US" sz="1200" b="0" i="0" u="none" strike="noStrike" kern="0" cap="none" spc="0" normalizeH="0" baseline="0" noProof="0" dirty="0" smtClean="0">
                <a:ln>
                  <a:noFill/>
                </a:ln>
                <a:solidFill>
                  <a:sysClr val="windowText" lastClr="000000"/>
                </a:solidFill>
                <a:effectLst/>
                <a:uLnTx/>
                <a:uFillTx/>
              </a:rPr>
              <a:t> </a:t>
            </a:r>
            <a:r>
              <a:rPr kumimoji="0" lang="en-US" sz="1200" b="0" i="0" u="none" strike="noStrike" kern="0" cap="none" spc="0" normalizeH="0" baseline="0" noProof="0" dirty="0" err="1" smtClean="0">
                <a:ln>
                  <a:noFill/>
                </a:ln>
                <a:solidFill>
                  <a:sysClr val="windowText" lastClr="000000"/>
                </a:solidFill>
                <a:effectLst/>
                <a:uLnTx/>
                <a:uFillTx/>
              </a:rPr>
              <a:t>argc</a:t>
            </a:r>
            <a:r>
              <a:rPr kumimoji="0" lang="en-US" sz="1200" b="0" i="0" u="none" strike="noStrike" kern="0" cap="none" spc="0" normalizeH="0" baseline="0" noProof="0" dirty="0" smtClean="0">
                <a:ln>
                  <a:noFill/>
                </a:ln>
                <a:solidFill>
                  <a:sysClr val="windowText" lastClr="000000"/>
                </a:solidFill>
                <a:effectLst/>
                <a:uLnTx/>
                <a:uFillTx/>
              </a:rPr>
              <a:t>, _TCHAR* </a:t>
            </a:r>
            <a:r>
              <a:rPr kumimoji="0" lang="en-US" sz="1200" b="0" i="0" u="none" strike="noStrike" kern="0" cap="none" spc="0" normalizeH="0" baseline="0" noProof="0" dirty="0" err="1" smtClean="0">
                <a:ln>
                  <a:noFill/>
                </a:ln>
                <a:solidFill>
                  <a:sysClr val="windowText" lastClr="000000"/>
                </a:solidFill>
                <a:effectLst/>
                <a:uLnTx/>
                <a:uFillTx/>
              </a:rPr>
              <a:t>argv</a:t>
            </a:r>
            <a:r>
              <a:rPr kumimoji="0" lang="en-US" sz="1200" b="0" i="0" u="none" strike="noStrike" kern="0" cap="none" spc="0" normalizeH="0" baseline="0" noProof="0" dirty="0" smtClean="0">
                <a:ln>
                  <a:noFill/>
                </a:ln>
                <a:solidFill>
                  <a:sysClr val="windowText" lastClr="000000"/>
                </a:solidFill>
                <a:effectLst/>
                <a:uLnTx/>
                <a:uFillTx/>
              </a:rPr>
              <a:t>[]) {</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	</a:t>
            </a:r>
            <a:r>
              <a:rPr kumimoji="0" lang="en-US" sz="1200" b="1" i="0" u="none" strike="noStrike" kern="0" cap="none" spc="0" normalizeH="0" baseline="0" noProof="0" dirty="0" smtClean="0">
                <a:ln>
                  <a:noFill/>
                </a:ln>
                <a:solidFill>
                  <a:sysClr val="windowText" lastClr="000000"/>
                </a:solidFill>
                <a:effectLst/>
                <a:uLnTx/>
                <a:uFillTx/>
              </a:rPr>
              <a:t>Greeter *</a:t>
            </a:r>
            <a:r>
              <a:rPr kumimoji="0" lang="en-US" sz="1200" b="1" i="0" u="none" strike="noStrike" kern="0" cap="none" spc="0" normalizeH="0" baseline="0" noProof="0" dirty="0" err="1" smtClean="0">
                <a:ln>
                  <a:noFill/>
                </a:ln>
                <a:solidFill>
                  <a:sysClr val="windowText" lastClr="000000"/>
                </a:solidFill>
                <a:effectLst/>
                <a:uLnTx/>
                <a:uFillTx/>
              </a:rPr>
              <a:t>myGreeter</a:t>
            </a:r>
            <a:r>
              <a:rPr kumimoji="0" lang="en-US" sz="1200" b="1" i="0" u="none" strike="noStrike" kern="0" cap="none" spc="0" normalizeH="0" baseline="0" noProof="0" dirty="0" smtClean="0">
                <a:ln>
                  <a:noFill/>
                </a:ln>
                <a:solidFill>
                  <a:sysClr val="windowText" lastClr="000000"/>
                </a:solidFill>
                <a:effectLst/>
                <a:uLnTx/>
                <a:uFillTx/>
              </a:rPr>
              <a:t> = new </a:t>
            </a:r>
            <a:r>
              <a:rPr kumimoji="0" lang="en-US" sz="1200" b="1" i="0" u="none" strike="noStrike" kern="0" cap="none" spc="0" normalizeH="0" baseline="0" noProof="0" dirty="0" err="1" smtClean="0">
                <a:ln>
                  <a:noFill/>
                </a:ln>
                <a:solidFill>
                  <a:sysClr val="windowText" lastClr="000000"/>
                </a:solidFill>
                <a:effectLst/>
                <a:uLnTx/>
                <a:uFillTx/>
              </a:rPr>
              <a:t>FrenchGreeter</a:t>
            </a:r>
            <a:r>
              <a:rPr kumimoji="0" lang="en-US" sz="1200" b="1" i="0" u="none" strike="noStrike" kern="0" cap="none" spc="0" normalizeH="0" baseline="0" noProof="0" dirty="0" smtClean="0">
                <a:ln>
                  <a:noFill/>
                </a:ln>
                <a:solidFill>
                  <a:sysClr val="windowText" lastClr="000000"/>
                </a:solidFill>
                <a:effectLst/>
                <a:uLnTx/>
                <a:uFillTx/>
              </a:rPr>
              <a:t>();</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	</a:t>
            </a:r>
            <a:r>
              <a:rPr kumimoji="0" lang="en-US" sz="1200" b="0" i="0" u="none" strike="noStrike" kern="0" cap="none" spc="0" normalizeH="0" baseline="0" noProof="0" dirty="0" err="1" smtClean="0">
                <a:ln>
                  <a:noFill/>
                </a:ln>
                <a:solidFill>
                  <a:sysClr val="windowText" lastClr="000000"/>
                </a:solidFill>
                <a:effectLst/>
                <a:uLnTx/>
                <a:uFillTx/>
              </a:rPr>
              <a:t>myGreeter</a:t>
            </a:r>
            <a:r>
              <a:rPr kumimoji="0" lang="en-US" sz="1200" b="0" i="0" u="none" strike="noStrike" kern="0" cap="none" spc="0" normalizeH="0" baseline="0" noProof="0" dirty="0" smtClean="0">
                <a:ln>
                  <a:noFill/>
                </a:ln>
                <a:solidFill>
                  <a:sysClr val="windowText" lastClr="000000"/>
                </a:solidFill>
                <a:effectLst/>
                <a:uLnTx/>
                <a:uFillTx/>
              </a:rPr>
              <a:t>-&gt;</a:t>
            </a:r>
            <a:r>
              <a:rPr kumimoji="0" lang="en-US" sz="1200" b="0" i="0" u="none" strike="noStrike" kern="0" cap="none" spc="0" normalizeH="0" baseline="0" noProof="0" dirty="0" err="1" smtClean="0">
                <a:ln>
                  <a:noFill/>
                </a:ln>
                <a:solidFill>
                  <a:sysClr val="windowText" lastClr="000000"/>
                </a:solidFill>
                <a:effectLst/>
                <a:uLnTx/>
                <a:uFillTx/>
              </a:rPr>
              <a:t>ExtendGreeting</a:t>
            </a:r>
            <a:r>
              <a:rPr kumimoji="0" lang="en-US" sz="1200" b="0" i="0" u="none" strike="noStrike" kern="0" cap="none" spc="0" normalizeH="0" baseline="0" noProof="0" dirty="0" smtClean="0">
                <a:ln>
                  <a:noFill/>
                </a:ln>
                <a:solidFill>
                  <a:sysClr val="windowText" lastClr="000000"/>
                </a:solidFill>
                <a:effectLst/>
                <a:uLnTx/>
                <a:uFillTx/>
              </a:rPr>
              <a:t>();</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	delete </a:t>
            </a:r>
            <a:r>
              <a:rPr kumimoji="0" lang="en-US" sz="1200" b="0" i="0" u="none" strike="noStrike" kern="0" cap="none" spc="0" normalizeH="0" baseline="0" noProof="0" dirty="0" err="1" smtClean="0">
                <a:ln>
                  <a:noFill/>
                </a:ln>
                <a:solidFill>
                  <a:sysClr val="windowText" lastClr="000000"/>
                </a:solidFill>
                <a:effectLst/>
                <a:uLnTx/>
                <a:uFillTx/>
              </a:rPr>
              <a:t>myGreeter</a:t>
            </a:r>
            <a:r>
              <a:rPr kumimoji="0" lang="en-US" sz="1200" b="0" i="0" u="none" strike="noStrike" kern="0" cap="none" spc="0" normalizeH="0" baseline="0" noProof="0" dirty="0" smtClean="0">
                <a:ln>
                  <a:noFill/>
                </a:ln>
                <a:solidFill>
                  <a:sysClr val="windowText" lastClr="000000"/>
                </a:solidFill>
                <a:effectLst/>
                <a:uLnTx/>
                <a:uFillTx/>
              </a:rPr>
              <a:t>;</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	return 0;</a:t>
            </a:r>
          </a:p>
          <a:p>
            <a:pPr marL="342900" marR="0" lvl="0" indent="-342900" algn="l"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rPr>
              <a:t>}</a:t>
            </a:r>
          </a:p>
        </p:txBody>
      </p:sp>
      <p:sp>
        <p:nvSpPr>
          <p:cNvPr id="37" name="AutoShape 8"/>
          <p:cNvSpPr>
            <a:spLocks noChangeArrowheads="1"/>
          </p:cNvSpPr>
          <p:nvPr/>
        </p:nvSpPr>
        <p:spPr bwMode="auto">
          <a:xfrm rot="3004776">
            <a:off x="5562600" y="1905000"/>
            <a:ext cx="457200" cy="609600"/>
          </a:xfrm>
          <a:prstGeom prst="rightArrow">
            <a:avLst>
              <a:gd name="adj1" fmla="val 50000"/>
              <a:gd name="adj2" fmla="val 25000"/>
            </a:avLst>
          </a:prstGeom>
          <a:solidFill>
            <a:srgbClr val="FFFFF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8" name="AutoShape 9"/>
          <p:cNvSpPr>
            <a:spLocks noChangeArrowheads="1"/>
          </p:cNvSpPr>
          <p:nvPr/>
        </p:nvSpPr>
        <p:spPr bwMode="auto">
          <a:xfrm rot="5765164">
            <a:off x="4305300" y="2476500"/>
            <a:ext cx="838200" cy="609600"/>
          </a:xfrm>
          <a:prstGeom prst="rightArrow">
            <a:avLst>
              <a:gd name="adj1" fmla="val 50000"/>
              <a:gd name="adj2" fmla="val 34375"/>
            </a:avLst>
          </a:prstGeom>
          <a:solidFill>
            <a:srgbClr val="FFFFF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pic>
        <p:nvPicPr>
          <p:cNvPr id="39" name="Picture 10" descr="stroustrupcpp"/>
          <p:cNvPicPr>
            <a:picLocks noChangeAspect="1" noChangeArrowheads="1"/>
          </p:cNvPicPr>
          <p:nvPr/>
        </p:nvPicPr>
        <p:blipFill>
          <a:blip r:embed="rId2" cstate="print"/>
          <a:srcRect/>
          <a:stretch>
            <a:fillRect/>
          </a:stretch>
        </p:blipFill>
        <p:spPr bwMode="auto">
          <a:xfrm>
            <a:off x="0" y="4648200"/>
            <a:ext cx="1828800" cy="1798637"/>
          </a:xfrm>
          <a:prstGeom prst="rect">
            <a:avLst/>
          </a:prstGeom>
          <a:noFill/>
        </p:spPr>
      </p:pic>
      <p:sp>
        <p:nvSpPr>
          <p:cNvPr id="40" name="Rectangle 11"/>
          <p:cNvSpPr>
            <a:spLocks noChangeArrowheads="1"/>
          </p:cNvSpPr>
          <p:nvPr/>
        </p:nvSpPr>
        <p:spPr bwMode="auto">
          <a:xfrm>
            <a:off x="1828800" y="6142037"/>
            <a:ext cx="4038600" cy="304800"/>
          </a:xfrm>
          <a:prstGeom prst="rect">
            <a:avLst/>
          </a:prstGeom>
          <a:noFill/>
          <a:ln w="9525">
            <a:noFill/>
            <a:miter lim="800000"/>
            <a:headEnd/>
            <a:tailEnd/>
          </a:ln>
          <a:effectLst/>
        </p:spPr>
        <p:txBody>
          <a:bodyPr/>
          <a:lstStyle/>
          <a:p>
            <a:pPr marL="342900" marR="0" lvl="0" indent="-342900" defTabSz="914400" eaLnBrk="1" fontAlgn="auto" latinLnBrk="0" hangingPunct="1">
              <a:lnSpc>
                <a:spcPct val="80000"/>
              </a:lnSpc>
              <a:spcBef>
                <a:spcPts val="0"/>
              </a:spcBef>
              <a:spcAft>
                <a:spcPts val="0"/>
              </a:spcAft>
              <a:buClrTx/>
              <a:buSzTx/>
              <a:buFontTx/>
              <a:buNone/>
              <a:tabLst/>
              <a:defRPr/>
            </a:pPr>
            <a:r>
              <a:rPr kumimoji="0" lang="en-US" sz="1200" b="0" i="1" u="none" strike="noStrike" kern="0" cap="none" spc="0" normalizeH="0" baseline="0" noProof="0" smtClean="0">
                <a:ln>
                  <a:noFill/>
                </a:ln>
                <a:solidFill>
                  <a:sysClr val="windowText" lastClr="000000"/>
                </a:solidFill>
                <a:effectLst/>
                <a:uLnTx/>
                <a:uFillTx/>
              </a:rPr>
              <a:t>Image: Stroustrup, The C++ Programming Language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44</a:t>
            </a:fld>
            <a:endParaRPr lang="en-US"/>
          </a:p>
        </p:txBody>
      </p:sp>
      <p:sp>
        <p:nvSpPr>
          <p:cNvPr id="5" name="Rectangle 3"/>
          <p:cNvSpPr txBox="1">
            <a:spLocks noChangeArrowheads="1"/>
          </p:cNvSpPr>
          <p:nvPr/>
        </p:nvSpPr>
        <p:spPr bwMode="auto">
          <a:xfrm>
            <a:off x="457200" y="1219200"/>
            <a:ext cx="3733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Purely object-oriented</a:t>
            </a:r>
          </a:p>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Handles all memory </a:t>
            </a:r>
            <a:r>
              <a:rPr kumimoji="0" lang="en-US" sz="2400" b="1" i="0" u="none" strike="noStrike" kern="0" cap="none" spc="0" normalizeH="0" baseline="0" noProof="0" dirty="0" err="1" smtClean="0">
                <a:ln>
                  <a:noFill/>
                </a:ln>
                <a:solidFill>
                  <a:schemeClr val="tx1"/>
                </a:solidFill>
                <a:effectLst/>
                <a:uLnTx/>
                <a:uFillTx/>
                <a:latin typeface="+mn-lt"/>
                <a:ea typeface="+mn-ea"/>
                <a:cs typeface="+mn-cs"/>
              </a:rPr>
              <a:t>deallocation</a:t>
            </a:r>
            <a:r>
              <a:rPr kumimoji="0" lang="en-US" sz="2400" b="1" i="0" u="none" strike="noStrike" kern="0" cap="none" spc="0" normalizeH="0" baseline="0" noProof="0" dirty="0" smtClean="0">
                <a:ln>
                  <a:noFill/>
                </a:ln>
                <a:solidFill>
                  <a:schemeClr val="tx1"/>
                </a:solidFill>
                <a:effectLst/>
                <a:uLnTx/>
                <a:uFillTx/>
                <a:latin typeface="+mn-lt"/>
                <a:ea typeface="+mn-ea"/>
                <a:cs typeface="+mn-cs"/>
              </a:rPr>
              <a:t> – “garbage collection”</a:t>
            </a:r>
          </a:p>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“Elimination” of pointers</a:t>
            </a:r>
          </a:p>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r>
              <a:rPr kumimoji="0" lang="en-US" sz="2400" b="1" i="0" u="none" strike="noStrike" kern="0" cap="none" spc="0" normalizeH="0" baseline="0" noProof="0" dirty="0" smtClean="0">
                <a:ln>
                  <a:noFill/>
                </a:ln>
                <a:solidFill>
                  <a:schemeClr val="tx1"/>
                </a:solidFill>
                <a:effectLst/>
                <a:uLnTx/>
                <a:uFillTx/>
                <a:latin typeface="+mn-lt"/>
                <a:ea typeface="+mn-ea"/>
                <a:cs typeface="+mn-cs"/>
              </a:rPr>
              <a:t>Polished set of libraries (API) available on all platforms</a:t>
            </a:r>
          </a:p>
          <a:p>
            <a:pPr marL="227013" marR="0" lvl="0" indent="-227013" algn="l" defTabSz="914400" rtl="0" eaLnBrk="0" fontAlgn="base" latinLnBrk="0" hangingPunct="0">
              <a:lnSpc>
                <a:spcPts val="2000"/>
              </a:lnSpc>
              <a:spcBef>
                <a:spcPct val="0"/>
              </a:spcBef>
              <a:spcAft>
                <a:spcPts val="800"/>
              </a:spcAft>
              <a:buClr>
                <a:srgbClr val="FDAA03"/>
              </a:buClr>
              <a:buSzPct val="75000"/>
              <a:buFontTx/>
              <a:buNone/>
              <a:tabLst/>
              <a:defRPr/>
            </a:pPr>
            <a:endParaRPr kumimoji="0" 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5334000" y="1219200"/>
            <a:ext cx="3352800" cy="4876800"/>
          </a:xfrm>
          <a:prstGeom prst="rect">
            <a:avLst/>
          </a:prstGeom>
          <a:noFill/>
          <a:ln/>
        </p:spPr>
        <p:txBody>
          <a:bodyPr/>
          <a:lstStyle/>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public interface Greeter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public void extendGreeting();</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endParaRPr kumimoji="0" lang="en-US" sz="1400" b="1" i="0" u="none" strike="noStrike" kern="0" cap="none" spc="0" normalizeH="0" baseline="0" noProof="0" smtClean="0">
              <a:ln>
                <a:noFill/>
              </a:ln>
              <a:solidFill>
                <a:schemeClr val="tx1"/>
              </a:solidFill>
              <a:effectLst/>
              <a:uLnTx/>
              <a:uFillTx/>
              <a:latin typeface="+mn-lt"/>
              <a:ea typeface="+mn-ea"/>
              <a:cs typeface="+mn-cs"/>
            </a:endParaRP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public class EnglishGreeter implements Greeter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public void extendGreeting()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System.out.println("Hello!");</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endParaRPr kumimoji="0" lang="en-US" sz="1400" b="1" i="0" u="none" strike="noStrike" kern="0" cap="none" spc="0" normalizeH="0" baseline="0" noProof="0" smtClean="0">
              <a:ln>
                <a:noFill/>
              </a:ln>
              <a:solidFill>
                <a:schemeClr val="tx1"/>
              </a:solidFill>
              <a:effectLst/>
              <a:uLnTx/>
              <a:uFillTx/>
              <a:latin typeface="+mn-lt"/>
              <a:ea typeface="+mn-ea"/>
              <a:cs typeface="+mn-cs"/>
            </a:endParaRP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public class GraciousApplication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public static void main(String[] args)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new EnglishGreeter().extendGreeting();</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	}</a:t>
            </a:r>
          </a:p>
          <a:p>
            <a:pPr marL="227013" marR="0" lvl="0" indent="-227013" algn="l" defTabSz="914400" rtl="0" eaLnBrk="0" fontAlgn="base" latinLnBrk="0" hangingPunct="0">
              <a:lnSpc>
                <a:spcPct val="80000"/>
              </a:lnSpc>
              <a:spcBef>
                <a:spcPct val="0"/>
              </a:spcBef>
              <a:spcAft>
                <a:spcPts val="800"/>
              </a:spcAft>
              <a:buClr>
                <a:srgbClr val="FDAA03"/>
              </a:buClr>
              <a:buSzPct val="75000"/>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a:t>
            </a:r>
            <a:endParaRPr kumimoji="0" lang="en-US" sz="1400" b="1" i="0" u="none" strike="noStrike" kern="0" cap="none" spc="0" normalizeH="0" baseline="0" noProof="0">
              <a:ln>
                <a:noFill/>
              </a:ln>
              <a:solidFill>
                <a:schemeClr val="tx1"/>
              </a:solidFill>
              <a:effectLst/>
              <a:uLnTx/>
              <a:uFillTx/>
              <a:latin typeface="+mn-lt"/>
              <a:ea typeface="+mn-ea"/>
              <a:cs typeface="+mn-cs"/>
            </a:endParaRPr>
          </a:p>
        </p:txBody>
      </p:sp>
      <p:pic>
        <p:nvPicPr>
          <p:cNvPr id="7" name="Picture 5" descr="javasuncom"/>
          <p:cNvPicPr>
            <a:picLocks noChangeAspect="1" noChangeArrowheads="1"/>
          </p:cNvPicPr>
          <p:nvPr/>
        </p:nvPicPr>
        <p:blipFill>
          <a:blip r:embed="rId2" cstate="print"/>
          <a:srcRect/>
          <a:stretch>
            <a:fillRect/>
          </a:stretch>
        </p:blipFill>
        <p:spPr bwMode="auto">
          <a:xfrm>
            <a:off x="0" y="5435600"/>
            <a:ext cx="1447800" cy="10414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4" name="Slide Number Placeholder 3"/>
          <p:cNvSpPr>
            <a:spLocks noGrp="1"/>
          </p:cNvSpPr>
          <p:nvPr>
            <p:ph type="sldNum" sz="quarter" idx="10"/>
          </p:nvPr>
        </p:nvSpPr>
        <p:spPr>
          <a:xfrm>
            <a:off x="8382000" y="6172200"/>
            <a:ext cx="533400" cy="152400"/>
          </a:xfrm>
        </p:spPr>
        <p:txBody>
          <a:bodyPr/>
          <a:lstStyle/>
          <a:p>
            <a:pPr>
              <a:defRPr/>
            </a:pPr>
            <a:fld id="{5DA9A6A2-8041-4699-9C5A-94DC5D34A068}" type="slidenum">
              <a:rPr lang="en-US" smtClean="0"/>
              <a:pPr>
                <a:defRPr/>
              </a:pPr>
              <a:t>45</a:t>
            </a:fld>
            <a:endParaRPr lang="en-US"/>
          </a:p>
        </p:txBody>
      </p:sp>
      <p:sp>
        <p:nvSpPr>
          <p:cNvPr id="11" name="Rectangle 3"/>
          <p:cNvSpPr txBox="1">
            <a:spLocks noChangeArrowheads="1"/>
          </p:cNvSpPr>
          <p:nvPr/>
        </p:nvSpPr>
        <p:spPr bwMode="auto">
          <a:xfrm>
            <a:off x="457200" y="1371600"/>
            <a:ext cx="4038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Arial"/>
                <a:ea typeface="+mn-ea"/>
                <a:cs typeface="+mn-cs"/>
              </a:rPr>
              <a:t>Garbage collection and cross-platform made possible by the Java Virtual Machine (JVM)</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effectLst/>
                <a:uLnTx/>
                <a:uFillTx/>
                <a:latin typeface="Arial"/>
              </a:rPr>
              <a:t>Compiles to interpreted </a:t>
            </a:r>
            <a:r>
              <a:rPr kumimoji="0" lang="en-US" sz="1800" b="0" i="0" u="none" strike="noStrike" kern="0" cap="none" spc="0" normalizeH="0" baseline="0" noProof="0" dirty="0" err="1" smtClean="0">
                <a:ln>
                  <a:noFill/>
                </a:ln>
                <a:effectLst/>
                <a:uLnTx/>
                <a:uFillTx/>
                <a:latin typeface="Arial"/>
              </a:rPr>
              <a:t>bytecode</a:t>
            </a:r>
            <a:r>
              <a:rPr kumimoji="0" lang="en-US" sz="1800" b="0" i="0" u="none" strike="noStrike" kern="0" cap="none" spc="0" normalizeH="0" baseline="0" noProof="0" dirty="0" smtClean="0">
                <a:ln>
                  <a:noFill/>
                </a:ln>
                <a:effectLst/>
                <a:uLnTx/>
                <a:uFillTx/>
                <a:latin typeface="Arial"/>
              </a:rPr>
              <a:t> instead of machine instructions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Arial"/>
                <a:ea typeface="+mn-ea"/>
                <a:cs typeface="+mn-cs"/>
              </a:rPr>
              <a:t>Multiple benefits:</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600" b="0" i="0" u="none" strike="noStrike" kern="0" cap="none" spc="0" normalizeH="0" baseline="0" noProof="0" dirty="0" smtClean="0">
                <a:ln>
                  <a:noFill/>
                </a:ln>
                <a:effectLst/>
                <a:uLnTx/>
                <a:uFillTx/>
                <a:latin typeface="Arial"/>
              </a:rPr>
              <a:t>Cross-platform</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600" b="0" i="0" u="none" strike="noStrike" kern="0" cap="none" spc="0" normalizeH="0" baseline="0" noProof="0" dirty="0" smtClean="0">
                <a:ln>
                  <a:noFill/>
                </a:ln>
                <a:effectLst/>
                <a:uLnTx/>
                <a:uFillTx/>
                <a:latin typeface="Arial"/>
              </a:rPr>
              <a:t>Garbage collection</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Arial"/>
                <a:ea typeface="+mn-ea"/>
                <a:cs typeface="+mn-cs"/>
              </a:rPr>
              <a:t>Downsides:</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600" b="0" i="0" u="none" strike="noStrike" kern="0" cap="none" spc="0" normalizeH="0" baseline="0" noProof="0" dirty="0" smtClean="0">
                <a:ln>
                  <a:noFill/>
                </a:ln>
                <a:effectLst/>
                <a:uLnTx/>
                <a:uFillTx/>
                <a:latin typeface="Arial"/>
              </a:rPr>
              <a:t>Abstraction between you and hardware, therefore less deep control</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sz="1600" b="0" i="0" u="none" strike="noStrike" kern="0" cap="none" spc="0" normalizeH="0" baseline="0" noProof="0" dirty="0" smtClean="0">
                <a:ln>
                  <a:noFill/>
                </a:ln>
                <a:effectLst/>
                <a:uLnTx/>
                <a:uFillTx/>
                <a:latin typeface="Arial"/>
              </a:rPr>
              <a:t>A little slower, but “Just-In-Time” (JIT) compiling helps</a:t>
            </a:r>
            <a:endParaRPr kumimoji="0" lang="en-US" sz="1800" b="0" i="0" u="none" strike="noStrike" kern="0" cap="none" spc="0" normalizeH="0" baseline="0" noProof="0" dirty="0" smtClean="0">
              <a:ln>
                <a:noFill/>
              </a:ln>
              <a:effectLst/>
              <a:uLnTx/>
              <a:uFillTx/>
              <a:latin typeface="Arial"/>
            </a:endParaRPr>
          </a:p>
        </p:txBody>
      </p:sp>
      <p:sp>
        <p:nvSpPr>
          <p:cNvPr id="12" name="AutoShape 6"/>
          <p:cNvSpPr>
            <a:spLocks noChangeArrowheads="1"/>
          </p:cNvSpPr>
          <p:nvPr/>
        </p:nvSpPr>
        <p:spPr bwMode="auto">
          <a:xfrm>
            <a:off x="5410200" y="4572000"/>
            <a:ext cx="3048000" cy="1447800"/>
          </a:xfrm>
          <a:prstGeom prst="roundRect">
            <a:avLst>
              <a:gd name="adj" fmla="val 16667"/>
            </a:avLst>
          </a:prstGeom>
          <a:solidFill>
            <a:srgbClr val="CCB400"/>
          </a:solidFill>
          <a:ln w="9525" algn="ctr">
            <a:no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Operating System</a:t>
            </a:r>
          </a:p>
        </p:txBody>
      </p:sp>
      <p:sp>
        <p:nvSpPr>
          <p:cNvPr id="13" name="AutoShape 7"/>
          <p:cNvSpPr>
            <a:spLocks noChangeArrowheads="1"/>
          </p:cNvSpPr>
          <p:nvPr/>
        </p:nvSpPr>
        <p:spPr bwMode="auto">
          <a:xfrm>
            <a:off x="5181600" y="3505200"/>
            <a:ext cx="3505200" cy="1447800"/>
          </a:xfrm>
          <a:prstGeom prst="roundRect">
            <a:avLst>
              <a:gd name="adj" fmla="val 16667"/>
            </a:avLst>
          </a:prstGeom>
          <a:solidFill>
            <a:srgbClr val="8C7B70"/>
          </a:solidFill>
          <a:ln w="9525" algn="ctr">
            <a:no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JVM (Virtual Machine)</a:t>
            </a:r>
          </a:p>
        </p:txBody>
      </p:sp>
      <p:sp>
        <p:nvSpPr>
          <p:cNvPr id="14" name="AutoShape 8"/>
          <p:cNvSpPr>
            <a:spLocks noChangeArrowheads="1"/>
          </p:cNvSpPr>
          <p:nvPr/>
        </p:nvSpPr>
        <p:spPr bwMode="auto">
          <a:xfrm>
            <a:off x="4191000" y="2209800"/>
            <a:ext cx="2895600" cy="1447800"/>
          </a:xfrm>
          <a:prstGeom prst="roundRect">
            <a:avLst>
              <a:gd name="adj" fmla="val 16667"/>
            </a:avLst>
          </a:prstGeom>
          <a:solidFill>
            <a:srgbClr val="8C9EA0"/>
          </a:solidFill>
          <a:ln w="9525" algn="ctr">
            <a:no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Your Java app</a:t>
            </a:r>
          </a:p>
        </p:txBody>
      </p:sp>
      <p:sp>
        <p:nvSpPr>
          <p:cNvPr id="15" name="AutoShape 10"/>
          <p:cNvSpPr>
            <a:spLocks noChangeArrowheads="1"/>
          </p:cNvSpPr>
          <p:nvPr/>
        </p:nvSpPr>
        <p:spPr bwMode="auto">
          <a:xfrm rot="5400000">
            <a:off x="6629400" y="4610100"/>
            <a:ext cx="495300" cy="571500"/>
          </a:xfrm>
          <a:prstGeom prst="leftRightArrow">
            <a:avLst>
              <a:gd name="adj1" fmla="val 47435"/>
              <a:gd name="adj2" fmla="val 27366"/>
            </a:avLst>
          </a:prstGeom>
          <a:solidFill>
            <a:srgbClr val="FFFFF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 name="AutoShape 9"/>
          <p:cNvSpPr>
            <a:spLocks noChangeArrowheads="1"/>
          </p:cNvSpPr>
          <p:nvPr/>
        </p:nvSpPr>
        <p:spPr bwMode="auto">
          <a:xfrm rot="5400000">
            <a:off x="6629400" y="3390900"/>
            <a:ext cx="495300" cy="571500"/>
          </a:xfrm>
          <a:prstGeom prst="leftRightArrow">
            <a:avLst>
              <a:gd name="adj1" fmla="val 47435"/>
              <a:gd name="adj2" fmla="val 27366"/>
            </a:avLst>
          </a:prstGeom>
          <a:solidFill>
            <a:srgbClr val="FFFFF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4" name="Slide Number Placeholder 3"/>
          <p:cNvSpPr>
            <a:spLocks noGrp="1"/>
          </p:cNvSpPr>
          <p:nvPr>
            <p:ph type="sldNum" sz="quarter" idx="10"/>
          </p:nvPr>
        </p:nvSpPr>
        <p:spPr>
          <a:xfrm>
            <a:off x="8382000" y="6019800"/>
            <a:ext cx="533400" cy="152400"/>
          </a:xfrm>
        </p:spPr>
        <p:txBody>
          <a:bodyPr/>
          <a:lstStyle/>
          <a:p>
            <a:pPr>
              <a:defRPr/>
            </a:pPr>
            <a:fld id="{5DA9A6A2-8041-4699-9C5A-94DC5D34A068}" type="slidenum">
              <a:rPr lang="en-US" smtClean="0"/>
              <a:pPr>
                <a:defRPr/>
              </a:pPr>
              <a:t>46</a:t>
            </a:fld>
            <a:endParaRPr lang="en-US"/>
          </a:p>
        </p:txBody>
      </p:sp>
      <p:sp>
        <p:nvSpPr>
          <p:cNvPr id="19" name="AutoShape 6"/>
          <p:cNvSpPr>
            <a:spLocks noChangeArrowheads="1"/>
          </p:cNvSpPr>
          <p:nvPr/>
        </p:nvSpPr>
        <p:spPr bwMode="auto">
          <a:xfrm>
            <a:off x="5410200" y="4419600"/>
            <a:ext cx="3048000" cy="1447800"/>
          </a:xfrm>
          <a:prstGeom prst="roundRect">
            <a:avLst>
              <a:gd name="adj" fmla="val 16667"/>
            </a:avLst>
          </a:prstGeom>
          <a:solidFill>
            <a:srgbClr val="CCB400"/>
          </a:solidFill>
          <a:ln w="9525" algn="ctr">
            <a:no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Operating System</a:t>
            </a:r>
          </a:p>
        </p:txBody>
      </p:sp>
      <p:sp>
        <p:nvSpPr>
          <p:cNvPr id="20" name="AutoShape 7"/>
          <p:cNvSpPr>
            <a:spLocks noChangeArrowheads="1"/>
          </p:cNvSpPr>
          <p:nvPr/>
        </p:nvSpPr>
        <p:spPr bwMode="auto">
          <a:xfrm>
            <a:off x="5181600" y="3352800"/>
            <a:ext cx="3505200" cy="1447800"/>
          </a:xfrm>
          <a:prstGeom prst="roundRect">
            <a:avLst>
              <a:gd name="adj" fmla="val 16667"/>
            </a:avLst>
          </a:prstGeom>
          <a:solidFill>
            <a:srgbClr val="8C7B70"/>
          </a:solidFill>
          <a:ln w="9525" algn="ctr">
            <a:no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CLR (Common </a:t>
            </a:r>
            <a:br>
              <a:rPr kumimoji="0" lang="en-US" sz="1800" b="0" i="0" u="none" strike="noStrike" kern="0" cap="none" spc="0" normalizeH="0" baseline="0" noProof="0" smtClean="0">
                <a:ln>
                  <a:noFill/>
                </a:ln>
                <a:solidFill>
                  <a:sysClr val="windowText" lastClr="000000"/>
                </a:solidFill>
                <a:effectLst/>
                <a:uLnTx/>
                <a:uFillTx/>
              </a:rPr>
            </a:br>
            <a:r>
              <a:rPr kumimoji="0" lang="en-US" sz="1800" b="0" i="0" u="none" strike="noStrike" kern="0" cap="none" spc="0" normalizeH="0" baseline="0" noProof="0" smtClean="0">
                <a:ln>
                  <a:noFill/>
                </a:ln>
                <a:solidFill>
                  <a:sysClr val="windowText" lastClr="000000"/>
                </a:solidFill>
                <a:effectLst/>
                <a:uLnTx/>
                <a:uFillTx/>
              </a:rPr>
              <a:t>Language Runtime)</a:t>
            </a:r>
          </a:p>
        </p:txBody>
      </p:sp>
      <p:sp>
        <p:nvSpPr>
          <p:cNvPr id="21" name="AutoShape 9"/>
          <p:cNvSpPr>
            <a:spLocks noChangeArrowheads="1"/>
          </p:cNvSpPr>
          <p:nvPr/>
        </p:nvSpPr>
        <p:spPr bwMode="auto">
          <a:xfrm rot="5400000">
            <a:off x="6629400" y="4457700"/>
            <a:ext cx="495300" cy="571500"/>
          </a:xfrm>
          <a:prstGeom prst="leftRightArrow">
            <a:avLst>
              <a:gd name="adj1" fmla="val 47435"/>
              <a:gd name="adj2" fmla="val 27366"/>
            </a:avLst>
          </a:prstGeom>
          <a:solidFill>
            <a:srgbClr val="FFFFF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AutoShape 8"/>
          <p:cNvSpPr>
            <a:spLocks noChangeArrowheads="1"/>
          </p:cNvSpPr>
          <p:nvPr/>
        </p:nvSpPr>
        <p:spPr bwMode="auto">
          <a:xfrm>
            <a:off x="4267200" y="2057400"/>
            <a:ext cx="2590800" cy="1447800"/>
          </a:xfrm>
          <a:prstGeom prst="roundRect">
            <a:avLst>
              <a:gd name="adj" fmla="val 16667"/>
            </a:avLst>
          </a:prstGeom>
          <a:solidFill>
            <a:srgbClr val="8C9EA0"/>
          </a:solidFill>
          <a:ln w="9525" algn="ctr">
            <a:solidFill>
              <a:schemeClr val="tx1"/>
            </a:solid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Your C# app</a:t>
            </a:r>
          </a:p>
        </p:txBody>
      </p:sp>
      <p:sp>
        <p:nvSpPr>
          <p:cNvPr id="23" name="AutoShape 10"/>
          <p:cNvSpPr>
            <a:spLocks noChangeArrowheads="1"/>
          </p:cNvSpPr>
          <p:nvPr/>
        </p:nvSpPr>
        <p:spPr bwMode="auto">
          <a:xfrm>
            <a:off x="6553200" y="2133600"/>
            <a:ext cx="2438400" cy="1447800"/>
          </a:xfrm>
          <a:prstGeom prst="roundRect">
            <a:avLst>
              <a:gd name="adj" fmla="val 16667"/>
            </a:avLst>
          </a:prstGeom>
          <a:solidFill>
            <a:srgbClr val="8C9EA0"/>
          </a:solidFill>
          <a:ln w="9525" algn="ctr">
            <a:solidFill>
              <a:schemeClr val="tx1"/>
            </a:solidFill>
            <a:round/>
            <a:headEnd/>
            <a:tailEnd/>
          </a:ln>
          <a:effectLst/>
        </p:spPr>
        <p:txBody>
          <a:bodyPr wrap="none"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ysClr val="windowText" lastClr="000000"/>
                </a:solidFill>
                <a:effectLst/>
                <a:uLnTx/>
                <a:uFillTx/>
              </a:rPr>
              <a:t>.NET Framework</a:t>
            </a:r>
            <a:br>
              <a:rPr kumimoji="0" lang="en-US" sz="2000" b="0" i="0" u="none" strike="noStrike" kern="0" cap="none" spc="0" normalizeH="0" baseline="0" noProof="0" smtClean="0">
                <a:ln>
                  <a:noFill/>
                </a:ln>
                <a:solidFill>
                  <a:sysClr val="windowText" lastClr="000000"/>
                </a:solidFill>
                <a:effectLst/>
                <a:uLnTx/>
                <a:uFillTx/>
              </a:rPr>
            </a:br>
            <a:r>
              <a:rPr kumimoji="0" lang="en-US" sz="2000" b="0" i="0" u="none" strike="noStrike" kern="0" cap="none" spc="0" normalizeH="0" baseline="0" noProof="0" smtClean="0">
                <a:ln>
                  <a:noFill/>
                </a:ln>
                <a:solidFill>
                  <a:sysClr val="windowText" lastClr="000000"/>
                </a:solidFill>
                <a:effectLst/>
                <a:uLnTx/>
                <a:uFillTx/>
              </a:rPr>
              <a:t>Class Libraries</a:t>
            </a:r>
          </a:p>
        </p:txBody>
      </p:sp>
      <p:sp>
        <p:nvSpPr>
          <p:cNvPr id="24" name="AutoShape 11"/>
          <p:cNvSpPr>
            <a:spLocks noChangeArrowheads="1"/>
          </p:cNvSpPr>
          <p:nvPr/>
        </p:nvSpPr>
        <p:spPr bwMode="auto">
          <a:xfrm rot="5400000">
            <a:off x="6629400" y="3238500"/>
            <a:ext cx="495300" cy="571500"/>
          </a:xfrm>
          <a:prstGeom prst="leftRightArrow">
            <a:avLst>
              <a:gd name="adj1" fmla="val 47435"/>
              <a:gd name="adj2" fmla="val 27366"/>
            </a:avLst>
          </a:prstGeom>
          <a:solidFill>
            <a:srgbClr val="FFFFF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 name="Rectangle 3"/>
          <p:cNvSpPr txBox="1">
            <a:spLocks noChangeArrowheads="1"/>
          </p:cNvSpPr>
          <p:nvPr/>
        </p:nvSpPr>
        <p:spPr bwMode="auto">
          <a:xfrm>
            <a:off x="457200" y="1219200"/>
            <a:ext cx="4038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A hybrid language incorporating features from C++ and Java (and Smalltalk, and…)</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Looks a lot like Java, with keywords from C/C++</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Object oriented</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effectLst/>
                <a:uLnTx/>
                <a:uFillTx/>
                <a:latin typeface="Arial"/>
                <a:ea typeface="+mn-ea"/>
                <a:cs typeface="+mn-cs"/>
              </a:rPr>
              <a:t>Has a virtual machine, and garbage collection, among other Java parallels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t>
            </a:r>
            <a:endParaRPr lang="en-US" dirty="0"/>
          </a:p>
        </p:txBody>
      </p:sp>
      <p:sp>
        <p:nvSpPr>
          <p:cNvPr id="6" name="Content Placeholder 5"/>
          <p:cNvSpPr>
            <a:spLocks noGrp="1"/>
          </p:cNvSpPr>
          <p:nvPr>
            <p:ph idx="1"/>
          </p:nvPr>
        </p:nvSpPr>
        <p:spPr/>
        <p:txBody>
          <a:bodyPr/>
          <a:lstStyle/>
          <a:p>
            <a:r>
              <a:rPr lang="en-US" dirty="0" smtClean="0"/>
              <a:t>C# is designed as the “exemplar” language for .NET</a:t>
            </a:r>
          </a:p>
          <a:p>
            <a:r>
              <a:rPr lang="en-US" dirty="0" smtClean="0"/>
              <a:t>Primary designer: Anders Hejlsberg</a:t>
            </a:r>
          </a:p>
          <a:p>
            <a:pPr lvl="1"/>
            <a:r>
              <a:rPr lang="en-US" dirty="0" smtClean="0"/>
              <a:t>of Borland Pascal and Delphi fame</a:t>
            </a:r>
          </a:p>
          <a:p>
            <a:pPr lvl="1"/>
            <a:r>
              <a:rPr lang="en-US" dirty="0" smtClean="0"/>
              <a:t>now probably the most influential architect of .NET</a:t>
            </a:r>
          </a:p>
          <a:p>
            <a:r>
              <a:rPr lang="en-US" dirty="0" smtClean="0"/>
              <a:t>C# is intended to be a simple, modern, general-purpose, object-oriented programming language. </a:t>
            </a:r>
          </a:p>
          <a:p>
            <a:r>
              <a:rPr lang="en-US" dirty="0" smtClean="0"/>
              <a:t>Support for software engineering principles such as strong type checking, array bounds checking, detection of attempts to use uninitialized variables, and automatic garbage collection</a:t>
            </a:r>
          </a:p>
          <a:p>
            <a:r>
              <a:rPr lang="en-US" dirty="0" smtClean="0"/>
              <a:t>A Managed Language</a:t>
            </a:r>
          </a:p>
          <a:p>
            <a:pPr lvl="1"/>
            <a:r>
              <a:rPr lang="en-US" dirty="0" smtClean="0"/>
              <a:t>Easier to write programs in</a:t>
            </a:r>
          </a:p>
          <a:p>
            <a:pPr lvl="1"/>
            <a:r>
              <a:rPr lang="en-US" dirty="0" smtClean="0"/>
              <a:t>Better “security”</a:t>
            </a:r>
          </a:p>
          <a:p>
            <a:pPr lvl="1"/>
            <a:r>
              <a:rPr lang="en-US" dirty="0" smtClean="0"/>
              <a:t>Garbage Collection, Type safety plus run-time checks</a:t>
            </a:r>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lstStyle/>
          <a:p>
            <a:pPr eaLnBrk="1" hangingPunct="1"/>
            <a:r>
              <a:rPr lang="en-US" dirty="0" smtClean="0"/>
              <a:t>You can use blank space, line, and paragraph breaks to format your code</a:t>
            </a:r>
          </a:p>
          <a:p>
            <a:pPr eaLnBrk="1" hangingPunct="1"/>
            <a:r>
              <a:rPr lang="en-US" dirty="0" smtClean="0"/>
              <a:t>C# is case sensitive</a:t>
            </a:r>
          </a:p>
          <a:p>
            <a:pPr eaLnBrk="1" hangingPunct="1"/>
            <a:r>
              <a:rPr lang="en-US" dirty="0" smtClean="0"/>
              <a:t>Every code statement must end in a semicolon</a:t>
            </a:r>
          </a:p>
          <a:p>
            <a:pPr eaLnBrk="1" hangingPunct="1"/>
            <a:r>
              <a:rPr lang="en-US" dirty="0" smtClean="0"/>
              <a:t>A statement could be a single line or span multiple lines of code</a:t>
            </a:r>
          </a:p>
          <a:p>
            <a:pPr eaLnBrk="1" hangingPunct="1"/>
            <a:r>
              <a:rPr lang="en-US" dirty="0" smtClean="0"/>
              <a:t>Matching braces { … } constitute a code block</a:t>
            </a:r>
          </a:p>
          <a:p>
            <a:pPr eaLnBrk="1" hangingPunct="1"/>
            <a:r>
              <a:rPr lang="en-US" dirty="0" smtClean="0"/>
              <a:t>ILDASM</a:t>
            </a:r>
          </a:p>
          <a:p>
            <a:pPr eaLnBrk="1" hangingPunct="1"/>
            <a:r>
              <a:rPr lang="en-US" dirty="0" smtClean="0"/>
              <a:t>Keywords: </a:t>
            </a:r>
          </a:p>
          <a:p>
            <a:pPr lvl="1" eaLnBrk="1" hangingPunct="1"/>
            <a:r>
              <a:rPr lang="en-US" dirty="0" smtClean="0"/>
              <a:t>public/private/protected/friend</a:t>
            </a:r>
          </a:p>
          <a:p>
            <a:pPr lvl="1" eaLnBrk="1" hangingPunct="1"/>
            <a:r>
              <a:rPr lang="en-US" dirty="0" smtClean="0"/>
              <a:t>: (inherits and implements)</a:t>
            </a:r>
          </a:p>
          <a:p>
            <a:pPr lvl="1" eaLnBrk="1" hangingPunct="1"/>
            <a:r>
              <a:rPr lang="en-US" dirty="0" smtClean="0"/>
              <a:t>partial, sealed, abstract, base, interface, virtual, override</a:t>
            </a:r>
          </a:p>
          <a:p>
            <a:pPr eaLnBrk="1" hangingPunct="1"/>
            <a:r>
              <a:rPr lang="en-US" dirty="0" smtClean="0"/>
              <a:t>Application entry points: Depends…</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Console1: Counting words</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Callback</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a:t>
            </a:fld>
            <a:endParaRPr lang="en-US"/>
          </a:p>
        </p:txBody>
      </p:sp>
      <p:pic>
        <p:nvPicPr>
          <p:cNvPr id="3074" name="Picture 2" descr="http://images.icnetwork.co.uk/upl/birmmail/aug2009/6/9/war-image-5-338816955.jpg"/>
          <p:cNvPicPr>
            <a:picLocks noChangeAspect="1" noChangeArrowheads="1"/>
          </p:cNvPicPr>
          <p:nvPr/>
        </p:nvPicPr>
        <p:blipFill>
          <a:blip r:embed="rId2" cstate="print"/>
          <a:srcRect/>
          <a:stretch>
            <a:fillRect/>
          </a:stretch>
        </p:blipFill>
        <p:spPr bwMode="auto">
          <a:xfrm>
            <a:off x="1371600" y="1295400"/>
            <a:ext cx="5638800" cy="4154905"/>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a:xfrm>
            <a:off x="660400" y="1295400"/>
            <a:ext cx="7696200" cy="1295400"/>
          </a:xfrm>
        </p:spPr>
        <p:txBody>
          <a:bodyPr/>
          <a:lstStyle/>
          <a:p>
            <a:pPr marL="280988" indent="-280988" defTabSz="762000">
              <a:lnSpc>
                <a:spcPct val="90000"/>
              </a:lnSpc>
              <a:spcBef>
                <a:spcPct val="40000"/>
              </a:spcBef>
              <a:buClr>
                <a:schemeClr val="accent1"/>
              </a:buClr>
              <a:buFontTx/>
              <a:buChar char="•"/>
            </a:pPr>
            <a:r>
              <a:rPr lang="en-CA" dirty="0" smtClean="0">
                <a:latin typeface="Rotis Sans Serif for Nokia" pitchFamily="34" charset="0"/>
              </a:rPr>
              <a:t>A C# </a:t>
            </a:r>
            <a:r>
              <a:rPr lang="en-CA" dirty="0" smtClean="0">
                <a:latin typeface="Courier New" pitchFamily="49" charset="0"/>
              </a:rPr>
              <a:t>namespace</a:t>
            </a:r>
            <a:r>
              <a:rPr lang="en-CA" dirty="0" smtClean="0">
                <a:latin typeface="Rotis Sans Serif for Nokia" pitchFamily="34" charset="0"/>
              </a:rPr>
              <a:t> is a way to group a collection of classes.</a:t>
            </a:r>
            <a:endParaRPr lang="en-US" dirty="0" smtClean="0">
              <a:latin typeface="Rotis Sans Serif for Nokia" pitchFamily="34" charset="0"/>
            </a:endParaRPr>
          </a:p>
          <a:p>
            <a:pPr marL="280988" indent="-280988" defTabSz="762000">
              <a:lnSpc>
                <a:spcPct val="90000"/>
              </a:lnSpc>
              <a:spcBef>
                <a:spcPct val="40000"/>
              </a:spcBef>
              <a:buClr>
                <a:schemeClr val="accent1"/>
              </a:buClr>
              <a:buFontTx/>
              <a:buChar char="•"/>
            </a:pPr>
            <a:r>
              <a:rPr lang="en-US" dirty="0" smtClean="0">
                <a:latin typeface="Rotis Sans Serif for Nokia" pitchFamily="34" charset="0"/>
              </a:rPr>
              <a:t>In C#, when using a .NET object, you need to import the ‘namespace’ for that class</a:t>
            </a:r>
            <a:endParaRPr lang="en-CA" dirty="0" smtClean="0">
              <a:latin typeface="Rotis Sans Serif for Nokia"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50</a:t>
            </a:fld>
            <a:endParaRPr lang="en-US"/>
          </a:p>
        </p:txBody>
      </p:sp>
      <p:sp>
        <p:nvSpPr>
          <p:cNvPr id="6" name="Text Box 4"/>
          <p:cNvSpPr txBox="1">
            <a:spLocks noChangeArrowheads="1"/>
          </p:cNvSpPr>
          <p:nvPr/>
        </p:nvSpPr>
        <p:spPr bwMode="auto">
          <a:xfrm>
            <a:off x="2133600" y="2814638"/>
            <a:ext cx="5410200" cy="3205162"/>
          </a:xfrm>
          <a:prstGeom prst="rect">
            <a:avLst/>
          </a:prstGeom>
          <a:noFill/>
          <a:ln w="9525">
            <a:solidFill>
              <a:srgbClr val="000000"/>
            </a:solidFill>
            <a:miter lim="800000"/>
            <a:headEnd/>
            <a:tailEnd type="none" w="lg" len="lg"/>
          </a:ln>
        </p:spPr>
        <p:txBody>
          <a:bodyPr anchor="b">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Courier New" pitchFamily="49" charset="0"/>
              </a:rPr>
              <a:t>namespace</a:t>
            </a: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2400" b="0" i="0" u="none" strike="noStrike" kern="0" cap="none" spc="0" normalizeH="0" baseline="0" noProof="0" dirty="0" err="1" smtClean="0">
                <a:ln>
                  <a:noFill/>
                </a:ln>
                <a:solidFill>
                  <a:sysClr val="windowText" lastClr="000000"/>
                </a:solidFill>
                <a:effectLst/>
                <a:uLnTx/>
                <a:uFillTx/>
                <a:latin typeface="Courier New" pitchFamily="49" charset="0"/>
              </a:rPr>
              <a:t>Bcit.Lib</a:t>
            </a: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public class </a:t>
            </a:r>
            <a:r>
              <a:rPr kumimoji="0" lang="en-US" sz="2400" b="0" i="0" u="none" strike="noStrike" kern="0" cap="none" spc="0" normalizeH="0" baseline="0" noProof="0" dirty="0" err="1" smtClean="0">
                <a:ln>
                  <a:noFill/>
                </a:ln>
                <a:solidFill>
                  <a:sysClr val="windowText" lastClr="000000"/>
                </a:solidFill>
                <a:effectLst/>
                <a:uLnTx/>
                <a:uFillTx/>
                <a:latin typeface="Courier New" pitchFamily="49" charset="0"/>
              </a:rPr>
              <a:t>MyClass</a:t>
            </a: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24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x;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void </a:t>
            </a:r>
            <a:r>
              <a:rPr kumimoji="0" lang="en-US" sz="2400" b="0" i="0" u="none" strike="noStrike" kern="0" cap="none" spc="0" normalizeH="0" baseline="0" noProof="0" dirty="0" err="1" smtClean="0">
                <a:ln>
                  <a:noFill/>
                </a:ln>
                <a:solidFill>
                  <a:sysClr val="windowText" lastClr="000000"/>
                </a:solidFill>
                <a:effectLst/>
                <a:uLnTx/>
                <a:uFillTx/>
                <a:latin typeface="Courier New" pitchFamily="49" charset="0"/>
              </a:rPr>
              <a:t>doStuff</a:t>
            </a: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nesting</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51</a:t>
            </a:fld>
            <a:endParaRPr lang="en-US"/>
          </a:p>
        </p:txBody>
      </p:sp>
      <p:sp>
        <p:nvSpPr>
          <p:cNvPr id="9" name="Text Box 2"/>
          <p:cNvSpPr txBox="1">
            <a:spLocks noChangeArrowheads="1"/>
          </p:cNvSpPr>
          <p:nvPr/>
        </p:nvSpPr>
        <p:spPr bwMode="auto">
          <a:xfrm>
            <a:off x="381000" y="1154113"/>
            <a:ext cx="5410200" cy="3646487"/>
          </a:xfrm>
          <a:prstGeom prst="rect">
            <a:avLst/>
          </a:prstGeom>
          <a:solidFill>
            <a:srgbClr val="EAEAEA"/>
          </a:solidFill>
          <a:ln w="9525">
            <a:solidFill>
              <a:srgbClr val="000000"/>
            </a:solidFill>
            <a:miter lim="800000"/>
            <a:headEnd/>
            <a:tailEnd type="none" w="lg" len="lg"/>
          </a:ln>
        </p:spPr>
        <p:txBody>
          <a:bodyPr anchor="b">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namespace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Utils</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namespace Types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public class Digits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public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enum</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Numeric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Zero, One, Two, Three, Four, Five,</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Six, Seven, Eight, Nine</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a:t>
            </a:r>
          </a:p>
        </p:txBody>
      </p:sp>
      <p:sp>
        <p:nvSpPr>
          <p:cNvPr id="10" name="Text Box 4"/>
          <p:cNvSpPr txBox="1">
            <a:spLocks noChangeArrowheads="1"/>
          </p:cNvSpPr>
          <p:nvPr/>
        </p:nvSpPr>
        <p:spPr bwMode="auto">
          <a:xfrm>
            <a:off x="5867400" y="1676400"/>
            <a:ext cx="2895600" cy="1006475"/>
          </a:xfrm>
          <a:prstGeom prst="rect">
            <a:avLst/>
          </a:prstGeom>
          <a:solidFill>
            <a:srgbClr val="EAEAEA"/>
          </a:solidFill>
          <a:ln w="9525" algn="ctr">
            <a:noFill/>
            <a:miter lim="800000"/>
            <a:headEnd/>
            <a:tailEnd type="none" w="lg" len="lg"/>
          </a:ln>
        </p:spPr>
        <p:txBody>
          <a:bodyPr anchor="b">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Rotis Sans Serif for Nokia" pitchFamily="34" charset="0"/>
              </a:rPr>
              <a:t>C# namespace syntax also allows one to nest namespaces .</a:t>
            </a:r>
            <a:endParaRPr kumimoji="0" lang="en-CA" sz="1800" b="0" i="0" u="none" strike="noStrike" kern="0" cap="none" spc="0" normalizeH="0" baseline="0" noProof="0" smtClean="0">
              <a:ln>
                <a:noFill/>
              </a:ln>
              <a:solidFill>
                <a:sysClr val="windowText" lastClr="000000"/>
              </a:solidFill>
              <a:effectLst/>
              <a:uLnTx/>
              <a:uFillTx/>
              <a:latin typeface="Rotis Sans Serif for Nokia" pitchFamily="34" charset="0"/>
            </a:endParaRPr>
          </a:p>
        </p:txBody>
      </p:sp>
      <p:sp>
        <p:nvSpPr>
          <p:cNvPr id="11" name="Text Box 5"/>
          <p:cNvSpPr txBox="1">
            <a:spLocks noChangeArrowheads="1"/>
          </p:cNvSpPr>
          <p:nvPr/>
        </p:nvSpPr>
        <p:spPr bwMode="auto">
          <a:xfrm>
            <a:off x="3352800" y="3495675"/>
            <a:ext cx="5105400" cy="2913063"/>
          </a:xfrm>
          <a:prstGeom prst="rect">
            <a:avLst/>
          </a:prstGeom>
          <a:solidFill>
            <a:srgbClr val="EAEAEA"/>
          </a:solidFill>
          <a:ln w="9525">
            <a:solidFill>
              <a:srgbClr val="000000"/>
            </a:solidFill>
            <a:miter lim="800000"/>
            <a:headEnd/>
            <a:tailEnd type="none" w="lg" len="lg"/>
          </a:ln>
        </p:spPr>
        <p:txBody>
          <a:bodyPr anchor="b">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namespace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Utils.Types</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public class Digits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public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enum</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Numeric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Zero, One, Two, Three, Four, Five,</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Six, Seven, Eight, Nine</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a:t>
            </a:r>
          </a:p>
        </p:txBody>
      </p:sp>
      <p:sp>
        <p:nvSpPr>
          <p:cNvPr id="12" name="AutoShape 6"/>
          <p:cNvSpPr>
            <a:spLocks noChangeArrowheads="1"/>
          </p:cNvSpPr>
          <p:nvPr/>
        </p:nvSpPr>
        <p:spPr bwMode="auto">
          <a:xfrm rot="5400000">
            <a:off x="1556544" y="4604544"/>
            <a:ext cx="2514600" cy="1382712"/>
          </a:xfrm>
          <a:custGeom>
            <a:avLst/>
            <a:gdLst>
              <a:gd name="T0" fmla="*/ 209106784 w 21600"/>
              <a:gd name="T1" fmla="*/ 0 h 21600"/>
              <a:gd name="T2" fmla="*/ 125458646 w 21600"/>
              <a:gd name="T3" fmla="*/ 25287817 h 21600"/>
              <a:gd name="T4" fmla="*/ 83634547 w 21600"/>
              <a:gd name="T5" fmla="*/ 37933810 h 21600"/>
              <a:gd name="T6" fmla="*/ 0 w 21600"/>
              <a:gd name="T7" fmla="*/ 63225716 h 21600"/>
              <a:gd name="T8" fmla="*/ 83634547 w 21600"/>
              <a:gd name="T9" fmla="*/ 88513540 h 21600"/>
              <a:gd name="T10" fmla="*/ 167282715 w 21600"/>
              <a:gd name="T11" fmla="*/ 75867556 h 21600"/>
              <a:gd name="T12" fmla="*/ 250917291 w 21600"/>
              <a:gd name="T13" fmla="*/ 50579731 h 21600"/>
              <a:gd name="T14" fmla="*/ 292741361 w 21600"/>
              <a:gd name="T15" fmla="*/ 2528781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C0C0C0"/>
          </a:solidFill>
          <a:ln w="9525">
            <a:solidFill>
              <a:srgbClr val="000000"/>
            </a:solidFill>
            <a:miter lim="800000"/>
            <a:headEnd/>
            <a:tailEnd type="none" w="lg" len="lg"/>
          </a:ln>
        </p:spPr>
        <p:txBody>
          <a:bodyPr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sysClr val="windowText" lastClr="000000"/>
                </a:solidFill>
                <a:effectLst/>
                <a:uLnTx/>
                <a:uFillTx/>
              </a:rPr>
              <a:t>Equivalent</a:t>
            </a:r>
            <a:endParaRPr kumimoji="0" lang="en-CA" sz="2400" b="0" i="0" u="none" strike="noStrike" kern="0" cap="none" spc="0" normalizeH="0" baseline="0" noProof="0" smtClean="0">
              <a:ln>
                <a:noFill/>
              </a:ln>
              <a:solidFill>
                <a:sysClr val="windowText" lastClr="000000"/>
              </a:solidFill>
              <a:effectLst/>
              <a:uLnTx/>
              <a:uFillTx/>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Java/C# equivalence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52</a:t>
            </a:fld>
            <a:endParaRPr lang="en-US"/>
          </a:p>
        </p:txBody>
      </p:sp>
      <p:graphicFrame>
        <p:nvGraphicFramePr>
          <p:cNvPr id="6" name="Group 3"/>
          <p:cNvGraphicFramePr>
            <a:graphicFrameLocks noGrp="1"/>
          </p:cNvGraphicFramePr>
          <p:nvPr>
            <p:ph idx="1"/>
          </p:nvPr>
        </p:nvGraphicFramePr>
        <p:xfrm>
          <a:off x="1600200" y="1905000"/>
          <a:ext cx="5711825" cy="2633472"/>
        </p:xfrm>
        <a:graphic>
          <a:graphicData uri="http://schemas.openxmlformats.org/drawingml/2006/table">
            <a:tbl>
              <a:tblPr/>
              <a:tblGrid>
                <a:gridCol w="2282825"/>
                <a:gridCol w="3429000"/>
              </a:tblGrid>
              <a:tr h="1809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762000" rtl="0" eaLnBrk="1" fontAlgn="base" latinLnBrk="0" hangingPunct="1">
                        <a:lnSpc>
                          <a:spcPct val="100000"/>
                        </a:lnSpc>
                        <a:spcBef>
                          <a:spcPct val="20000"/>
                        </a:spcBef>
                        <a:spcAft>
                          <a:spcPct val="0"/>
                        </a:spcAft>
                        <a:buClrTx/>
                        <a:buSzPct val="85000"/>
                        <a:buFontTx/>
                        <a:buNone/>
                        <a:tabLst/>
                      </a:pPr>
                      <a:r>
                        <a:rPr kumimoji="0" lang="en-CA" sz="2400" b="1" i="0" u="none" strike="noStrike" cap="none" normalizeH="0" baseline="0" smtClean="0">
                          <a:ln>
                            <a:noFill/>
                          </a:ln>
                          <a:solidFill>
                            <a:schemeClr val="tx1"/>
                          </a:solidFill>
                          <a:effectLst/>
                          <a:latin typeface="Arial" charset="0"/>
                        </a:rPr>
                        <a:t>Java</a:t>
                      </a:r>
                      <a:endParaRPr kumimoji="0" lang="en-US" sz="2400" b="1" i="0" u="none" strike="noStrike" cap="none" normalizeH="0" baseline="0" smtClean="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969696"/>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762000" rtl="0" eaLnBrk="1" fontAlgn="base" latinLnBrk="0" hangingPunct="1">
                        <a:lnSpc>
                          <a:spcPct val="100000"/>
                        </a:lnSpc>
                        <a:spcBef>
                          <a:spcPct val="20000"/>
                        </a:spcBef>
                        <a:spcAft>
                          <a:spcPct val="0"/>
                        </a:spcAft>
                        <a:buClrTx/>
                        <a:buSzPct val="85000"/>
                        <a:buFontTx/>
                        <a:buNone/>
                        <a:tabLst/>
                      </a:pPr>
                      <a:r>
                        <a:rPr kumimoji="0" lang="en-CA" sz="2400" b="1" i="0" u="none" strike="noStrike" cap="none" normalizeH="0" baseline="0" smtClean="0">
                          <a:ln>
                            <a:noFill/>
                          </a:ln>
                          <a:solidFill>
                            <a:schemeClr val="tx1"/>
                          </a:solidFill>
                          <a:effectLst/>
                          <a:latin typeface="Arial" charset="0"/>
                        </a:rPr>
                        <a:t>C#</a:t>
                      </a:r>
                      <a:endParaRPr kumimoji="0" lang="en-US" sz="24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969696"/>
                    </a:solidFill>
                  </a:tcPr>
                </a:tc>
              </a:tr>
              <a:tr h="3381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Class</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Class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r>
              <a:tr h="88423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Package</a:t>
                      </a:r>
                    </a:p>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Example: </a:t>
                      </a:r>
                      <a:r>
                        <a:rPr kumimoji="0" lang="en-CA" sz="2400" b="0" i="0" u="none" strike="noStrike" cap="none" normalizeH="0" baseline="0" smtClean="0">
                          <a:ln>
                            <a:noFill/>
                          </a:ln>
                          <a:solidFill>
                            <a:schemeClr val="tx1"/>
                          </a:solidFill>
                          <a:effectLst/>
                          <a:latin typeface="Courier New" pitchFamily="49" charset="0"/>
                        </a:rPr>
                        <a:t>java.sql.*</a:t>
                      </a:r>
                      <a:endParaRPr kumimoji="0" lang="en-US" sz="24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Namespace</a:t>
                      </a:r>
                    </a:p>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Example: </a:t>
                      </a:r>
                      <a:r>
                        <a:rPr kumimoji="0" lang="en-CA" sz="2400" b="0" i="0" u="none" strike="noStrike" cap="none" normalizeH="0" baseline="0" smtClean="0">
                          <a:ln>
                            <a:noFill/>
                          </a:ln>
                          <a:solidFill>
                            <a:schemeClr val="tx1"/>
                          </a:solidFill>
                          <a:effectLst/>
                          <a:latin typeface="Courier New" pitchFamily="49" charset="0"/>
                        </a:rPr>
                        <a:t>System.Data</a:t>
                      </a:r>
                      <a:endParaRPr kumimoji="0" lang="en-US" sz="24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r>
              <a:tr h="3270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smtClean="0">
                          <a:ln>
                            <a:noFill/>
                          </a:ln>
                          <a:solidFill>
                            <a:schemeClr val="tx1"/>
                          </a:solidFill>
                          <a:effectLst/>
                          <a:latin typeface="Arial" charset="0"/>
                        </a:rPr>
                        <a:t>JAR</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CA" sz="2400" b="0" i="0" u="none" strike="noStrike" cap="none" normalizeH="0" baseline="0" dirty="0" smtClean="0">
                          <a:ln>
                            <a:noFill/>
                          </a:ln>
                          <a:solidFill>
                            <a:schemeClr val="tx1"/>
                          </a:solidFill>
                          <a:effectLst/>
                          <a:latin typeface="Arial" charset="0"/>
                        </a:rPr>
                        <a:t>Assembly (DLL or EXE)</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Namespaces in the Framework’s class library</a:t>
            </a:r>
            <a:endParaRPr lang="en-US" sz="2400"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53</a:t>
            </a:fld>
            <a:endParaRPr lang="en-US"/>
          </a:p>
        </p:txBody>
      </p:sp>
      <p:graphicFrame>
        <p:nvGraphicFramePr>
          <p:cNvPr id="5" name="Group 32"/>
          <p:cNvGraphicFramePr>
            <a:graphicFrameLocks noGrp="1"/>
          </p:cNvGraphicFramePr>
          <p:nvPr/>
        </p:nvGraphicFramePr>
        <p:xfrm>
          <a:off x="228600" y="1111250"/>
          <a:ext cx="8686800" cy="5334000"/>
        </p:xfrm>
        <a:graphic>
          <a:graphicData uri="http://schemas.openxmlformats.org/drawingml/2006/table">
            <a:tbl>
              <a:tblPr/>
              <a:tblGrid>
                <a:gridCol w="2743200"/>
                <a:gridCol w="5943600"/>
              </a:tblGrid>
              <a:tr h="508000">
                <a:tc>
                  <a:txBody>
                    <a:bodyPr/>
                    <a:lstStyle/>
                    <a:p>
                      <a:pPr marL="0" marR="0" lvl="0" indent="0" algn="ctr"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Namespace</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Description</a:t>
                      </a:r>
                      <a:endParaRPr kumimoji="0" lang="en-CA"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1"/>
                    </a:solid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Contains essential classes and data types (such as int, double, char, etc…). Implicitly referenced by all C# programs.</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System.Data</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Contains classes that form ADO.NET, used for database access and manipulation</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System.Drawing</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Contains classes used for drawing and graphics</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System.IO</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Contains classes for the input and output of data, such as with files.</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System.Threading</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Contains classes for multithreading, used to run multiple parts of a program simultaneously</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System.Windows.Forms</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Contains classes used to create graphical user interfaces</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System.XML</a:t>
                      </a: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dirty="0" smtClean="0">
                          <a:ln>
                            <a:noFill/>
                          </a:ln>
                          <a:solidFill>
                            <a:schemeClr val="tx1"/>
                          </a:solidFill>
                          <a:effectLst/>
                          <a:latin typeface="Arial" charset="0"/>
                        </a:rPr>
                        <a:t>Contains classes used to process XML data</a:t>
                      </a:r>
                      <a:endParaRPr kumimoji="0" lang="en-CA"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a:xfrm>
            <a:off x="660400" y="1295400"/>
            <a:ext cx="7696200" cy="914400"/>
          </a:xfrm>
        </p:spPr>
        <p:txBody>
          <a:bodyPr/>
          <a:lstStyle/>
          <a:p>
            <a:r>
              <a:rPr lang="en-CA" dirty="0" smtClean="0">
                <a:latin typeface="Rotis Sans Serif for Nokia" pitchFamily="34" charset="0"/>
              </a:rPr>
              <a:t>To declare constants in C# the </a:t>
            </a:r>
            <a:r>
              <a:rPr lang="en-CA" dirty="0" smtClean="0">
                <a:latin typeface="Courier New" pitchFamily="49" charset="0"/>
              </a:rPr>
              <a:t>const</a:t>
            </a:r>
            <a:r>
              <a:rPr lang="en-CA" dirty="0" smtClean="0">
                <a:latin typeface="Rotis Sans Serif for Nokia" pitchFamily="34" charset="0"/>
              </a:rPr>
              <a:t> keyword is used for compile time constants while the </a:t>
            </a:r>
            <a:r>
              <a:rPr lang="en-CA" dirty="0" err="1" smtClean="0">
                <a:latin typeface="Courier New" pitchFamily="49" charset="0"/>
              </a:rPr>
              <a:t>readonly</a:t>
            </a:r>
            <a:r>
              <a:rPr lang="en-CA" dirty="0" smtClean="0">
                <a:latin typeface="Rotis Sans Serif for Nokia" pitchFamily="34" charset="0"/>
              </a:rPr>
              <a:t> keyword is used for runtime constants</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54</a:t>
            </a:fld>
            <a:endParaRPr lang="en-US"/>
          </a:p>
        </p:txBody>
      </p:sp>
      <p:sp>
        <p:nvSpPr>
          <p:cNvPr id="6" name="Text Box 4"/>
          <p:cNvSpPr txBox="1">
            <a:spLocks noChangeArrowheads="1"/>
          </p:cNvSpPr>
          <p:nvPr/>
        </p:nvSpPr>
        <p:spPr bwMode="auto">
          <a:xfrm>
            <a:off x="914400" y="2327970"/>
            <a:ext cx="8001000" cy="3539430"/>
          </a:xfrm>
          <a:prstGeom prst="rect">
            <a:avLst/>
          </a:prstGeom>
          <a:noFill/>
          <a:ln w="9525">
            <a:solidFill>
              <a:srgbClr val="000000"/>
            </a:solidFill>
            <a:miter lim="800000"/>
            <a:headEnd/>
            <a:tailEnd type="none" w="lg" len="lg"/>
          </a:ln>
        </p:spPr>
        <p:txBody>
          <a:bodyPr wrap="square" anchor="b">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using System;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public class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ConstantTest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smtClean="0">
                <a:ln>
                  <a:noFill/>
                </a:ln>
                <a:solidFill>
                  <a:srgbClr val="DDDDDD"/>
                </a:solidFill>
                <a:effectLst/>
                <a:uLnTx/>
                <a:uFillTx/>
                <a:latin typeface="Courier New" pitchFamily="49" charset="0"/>
              </a:rPr>
              <a:t>/* Compile time constants */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1" i="0" u="none" strike="noStrike" kern="0" cap="none" spc="0" normalizeH="0" baseline="0" noProof="0" dirty="0" smtClean="0">
                <a:ln>
                  <a:noFill/>
                </a:ln>
                <a:solidFill>
                  <a:sysClr val="windowText" lastClr="000000"/>
                </a:solidFill>
                <a:effectLst/>
                <a:uLnTx/>
                <a:uFillTx/>
                <a:latin typeface="Courier New" pitchFamily="49" charset="0"/>
              </a:rPr>
              <a:t>const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MIN_TEEN = 13;   //implicitly a static variable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smtClean="0">
                <a:ln>
                  <a:noFill/>
                </a:ln>
                <a:solidFill>
                  <a:srgbClr val="DDDDDD"/>
                </a:solidFill>
                <a:effectLst/>
                <a:uLnTx/>
                <a:uFillTx/>
                <a:latin typeface="Courier New" pitchFamily="49" charset="0"/>
              </a:rPr>
              <a:t>/* run time constants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public static </a:t>
            </a:r>
            <a:r>
              <a:rPr kumimoji="0" lang="en-US" sz="1600" b="1" i="0" u="none" strike="noStrike" kern="0" cap="none" spc="0" normalizeH="0" baseline="0" noProof="0" dirty="0" err="1" smtClean="0">
                <a:ln>
                  <a:noFill/>
                </a:ln>
                <a:solidFill>
                  <a:sysClr val="windowText" lastClr="000000"/>
                </a:solidFill>
                <a:effectLst/>
                <a:uLnTx/>
                <a:uFillTx/>
                <a:latin typeface="Courier New" pitchFamily="49" charset="0"/>
              </a:rPr>
              <a:t>readonly</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uint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maxTeen</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uint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DateTime.Now.Ticks</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smtClean="0">
                <a:ln>
                  <a:noFill/>
                </a:ln>
                <a:solidFill>
                  <a:srgbClr val="DDDDDD"/>
                </a:solidFill>
                <a:effectLst/>
                <a:uLnTx/>
                <a:uFillTx/>
                <a:latin typeface="Courier New" pitchFamily="49" charset="0"/>
              </a:rPr>
              <a:t>/* object reference as constant */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1" i="0" u="none" strike="noStrike" kern="0" cap="none" spc="0" normalizeH="0" baseline="0" noProof="0" dirty="0" err="1" smtClean="0">
                <a:ln>
                  <a:noFill/>
                </a:ln>
                <a:solidFill>
                  <a:sysClr val="windowText" lastClr="000000"/>
                </a:solidFill>
                <a:effectLst/>
                <a:uLnTx/>
                <a:uFillTx/>
                <a:latin typeface="Courier New" pitchFamily="49" charset="0"/>
              </a:rPr>
              <a:t>readonly</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Object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obj</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 new Object();</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55</a:t>
            </a:fld>
            <a:endParaRPr lang="en-US"/>
          </a:p>
        </p:txBody>
      </p:sp>
      <p:sp>
        <p:nvSpPr>
          <p:cNvPr id="11" name="Text Box 3"/>
          <p:cNvSpPr txBox="1">
            <a:spLocks noChangeArrowheads="1"/>
          </p:cNvSpPr>
          <p:nvPr/>
        </p:nvSpPr>
        <p:spPr bwMode="auto">
          <a:xfrm>
            <a:off x="1295400" y="1373188"/>
            <a:ext cx="6400800" cy="396875"/>
          </a:xfrm>
          <a:prstGeom prst="rect">
            <a:avLst/>
          </a:prstGeom>
          <a:solidFill>
            <a:srgbClr val="EAEAEA"/>
          </a:solidFill>
          <a:ln w="9525" algn="ctr">
            <a:noFill/>
            <a:miter lim="800000"/>
            <a:headEnd/>
            <a:tailEnd type="none" w="lg" len="lg"/>
          </a:ln>
        </p:spPr>
        <p:txBody>
          <a:bodyPr anchor="b">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Rotis Sans Serif for Nokia" pitchFamily="34" charset="0"/>
              </a:rPr>
              <a:t> </a:t>
            </a:r>
            <a:r>
              <a:rPr kumimoji="0" lang="en-CA" sz="1800" b="0" i="0" u="none" strike="noStrike" kern="0" cap="none" spc="0" normalizeH="0" baseline="0" noProof="0" smtClean="0">
                <a:ln>
                  <a:noFill/>
                </a:ln>
                <a:solidFill>
                  <a:sysClr val="windowText" lastClr="000000"/>
                </a:solidFill>
                <a:effectLst/>
                <a:uLnTx/>
                <a:uFillTx/>
                <a:latin typeface="Rotis Sans Serif for Nokia" pitchFamily="34" charset="0"/>
              </a:rPr>
              <a:t>Java has two ways in which one can declare an array</a:t>
            </a:r>
            <a:r>
              <a:rPr kumimoji="0" lang="en-US" sz="1800" b="0" i="0" u="none" strike="noStrike" kern="0" cap="none" spc="0" normalizeH="0" baseline="0" noProof="0" smtClean="0">
                <a:ln>
                  <a:noFill/>
                </a:ln>
                <a:solidFill>
                  <a:sysClr val="windowText" lastClr="000000"/>
                </a:solidFill>
                <a:effectLst/>
                <a:uLnTx/>
                <a:uFillTx/>
                <a:latin typeface="Rotis Sans Serif for Nokia" pitchFamily="34" charset="0"/>
              </a:rPr>
              <a:t>:</a:t>
            </a:r>
            <a:endParaRPr kumimoji="0" lang="en-CA" sz="1800" b="0" i="0" u="none" strike="noStrike" kern="0" cap="none" spc="0" normalizeH="0" baseline="0" noProof="0" smtClean="0">
              <a:ln>
                <a:noFill/>
              </a:ln>
              <a:solidFill>
                <a:sysClr val="windowText" lastClr="000000"/>
              </a:solidFill>
              <a:effectLst/>
              <a:uLnTx/>
              <a:uFillTx/>
              <a:latin typeface="Rotis Sans Serif for Nokia" pitchFamily="34" charset="0"/>
            </a:endParaRPr>
          </a:p>
        </p:txBody>
      </p:sp>
      <p:sp>
        <p:nvSpPr>
          <p:cNvPr id="12" name="Text Box 4"/>
          <p:cNvSpPr txBox="1">
            <a:spLocks noChangeArrowheads="1"/>
          </p:cNvSpPr>
          <p:nvPr/>
        </p:nvSpPr>
        <p:spPr bwMode="auto">
          <a:xfrm>
            <a:off x="1524000" y="2273300"/>
            <a:ext cx="5410200" cy="712788"/>
          </a:xfrm>
          <a:prstGeom prst="rect">
            <a:avLst/>
          </a:prstGeom>
          <a:noFill/>
          <a:ln w="9525">
            <a:solidFill>
              <a:srgbClr val="000000"/>
            </a:solidFill>
            <a:miter lim="800000"/>
            <a:headEnd/>
            <a:tailEnd type="none" w="lg" len="lg"/>
          </a:ln>
        </p:spPr>
        <p:txBody>
          <a:bodyPr anchor="b">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iArray</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 new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[100];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iArray</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 new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[100]; </a:t>
            </a:r>
          </a:p>
        </p:txBody>
      </p:sp>
      <p:sp>
        <p:nvSpPr>
          <p:cNvPr id="13" name="Text Box 5"/>
          <p:cNvSpPr txBox="1">
            <a:spLocks noChangeArrowheads="1"/>
          </p:cNvSpPr>
          <p:nvPr/>
        </p:nvSpPr>
        <p:spPr bwMode="auto">
          <a:xfrm>
            <a:off x="1447800" y="3506788"/>
            <a:ext cx="5867400" cy="396875"/>
          </a:xfrm>
          <a:prstGeom prst="rect">
            <a:avLst/>
          </a:prstGeom>
          <a:solidFill>
            <a:srgbClr val="EAEAEA"/>
          </a:solidFill>
          <a:ln w="9525" algn="ctr">
            <a:noFill/>
            <a:miter lim="800000"/>
            <a:headEnd/>
            <a:tailEnd type="none" w="lg" len="lg"/>
          </a:ln>
        </p:spPr>
        <p:txBody>
          <a:bodyPr anchor="b">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Rotis Sans Serif for Nokia" pitchFamily="34" charset="0"/>
              </a:rPr>
              <a:t> </a:t>
            </a:r>
            <a:r>
              <a:rPr kumimoji="0" lang="en-CA" sz="1800" b="0" i="0" u="none" strike="noStrike" kern="0" cap="none" spc="0" normalizeH="0" baseline="0" noProof="0" smtClean="0">
                <a:ln>
                  <a:noFill/>
                </a:ln>
                <a:solidFill>
                  <a:sysClr val="windowText" lastClr="000000"/>
                </a:solidFill>
                <a:effectLst/>
                <a:uLnTx/>
                <a:uFillTx/>
                <a:latin typeface="Rotis Sans Serif for Nokia" pitchFamily="34" charset="0"/>
              </a:rPr>
              <a:t>C# uses only the </a:t>
            </a:r>
            <a:r>
              <a:rPr kumimoji="0" lang="en-US" sz="1800" b="0" i="0" u="none" strike="noStrike" kern="0" cap="none" spc="0" normalizeH="0" baseline="0" noProof="0" smtClean="0">
                <a:ln>
                  <a:noFill/>
                </a:ln>
                <a:solidFill>
                  <a:sysClr val="windowText" lastClr="000000"/>
                </a:solidFill>
                <a:effectLst/>
                <a:uLnTx/>
                <a:uFillTx/>
                <a:latin typeface="Rotis Sans Serif for Nokia" pitchFamily="34" charset="0"/>
              </a:rPr>
              <a:t>former</a:t>
            </a:r>
            <a:r>
              <a:rPr kumimoji="0" lang="en-CA" sz="1800" b="0" i="0" u="none" strike="noStrike" kern="0" cap="none" spc="0" normalizeH="0" baseline="0" noProof="0" smtClean="0">
                <a:ln>
                  <a:noFill/>
                </a:ln>
                <a:solidFill>
                  <a:sysClr val="windowText" lastClr="000000"/>
                </a:solidFill>
                <a:effectLst/>
                <a:uLnTx/>
                <a:uFillTx/>
                <a:latin typeface="Rotis Sans Serif for Nokia" pitchFamily="34" charset="0"/>
              </a:rPr>
              <a:t> array declaration syntax</a:t>
            </a:r>
            <a:r>
              <a:rPr kumimoji="0" lang="en-US" sz="1800" b="0" i="0" u="none" strike="noStrike" kern="0" cap="none" spc="0" normalizeH="0" baseline="0" noProof="0" smtClean="0">
                <a:ln>
                  <a:noFill/>
                </a:ln>
                <a:solidFill>
                  <a:sysClr val="windowText" lastClr="000000"/>
                </a:solidFill>
                <a:effectLst/>
                <a:uLnTx/>
                <a:uFillTx/>
                <a:latin typeface="Rotis Sans Serif for Nokia" pitchFamily="34" charset="0"/>
              </a:rPr>
              <a:t>:</a:t>
            </a:r>
            <a:endParaRPr kumimoji="0" lang="en-CA" sz="1800" b="0" i="0" u="none" strike="noStrike" kern="0" cap="none" spc="0" normalizeH="0" baseline="0" noProof="0" smtClean="0">
              <a:ln>
                <a:noFill/>
              </a:ln>
              <a:solidFill>
                <a:sysClr val="windowText" lastClr="000000"/>
              </a:solidFill>
              <a:effectLst/>
              <a:uLnTx/>
              <a:uFillTx/>
              <a:latin typeface="Rotis Sans Serif for Nokia" pitchFamily="34" charset="0"/>
            </a:endParaRPr>
          </a:p>
        </p:txBody>
      </p:sp>
      <p:sp>
        <p:nvSpPr>
          <p:cNvPr id="14" name="Text Box 6"/>
          <p:cNvSpPr txBox="1">
            <a:spLocks noChangeArrowheads="1"/>
          </p:cNvSpPr>
          <p:nvPr/>
        </p:nvSpPr>
        <p:spPr bwMode="auto">
          <a:xfrm>
            <a:off x="762000" y="4926013"/>
            <a:ext cx="6705600" cy="712787"/>
          </a:xfrm>
          <a:prstGeom prst="rect">
            <a:avLst/>
          </a:prstGeom>
          <a:noFill/>
          <a:ln w="9525">
            <a:solidFill>
              <a:srgbClr val="000000"/>
            </a:solidFill>
            <a:miter lim="800000"/>
            <a:headEnd/>
            <a:tailEnd type="none" w="lg" len="lg"/>
          </a:ln>
        </p:spPr>
        <p:txBody>
          <a:bodyPr anchor="b">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iArray</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 new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[100]; </a:t>
            </a:r>
            <a:r>
              <a:rPr kumimoji="0" lang="en-US" sz="1600" b="0" i="0" u="none" strike="noStrike" kern="0" cap="none" spc="0" normalizeH="0" baseline="0" noProof="0" dirty="0" smtClean="0">
                <a:ln>
                  <a:noFill/>
                </a:ln>
                <a:solidFill>
                  <a:srgbClr val="009900"/>
                </a:solidFill>
                <a:effectLst/>
                <a:uLnTx/>
                <a:uFillTx/>
                <a:latin typeface="Courier New" pitchFamily="49" charset="0"/>
              </a:rPr>
              <a:t>//ERROR: Won't compile</a:t>
            </a:r>
            <a:r>
              <a:rPr kumimoji="0" lang="en-US" sz="1600" b="0" i="0" u="none" strike="noStrike" kern="0" cap="none" spc="0" normalizeH="0" baseline="0" noProof="0" dirty="0" smtClean="0">
                <a:ln>
                  <a:noFill/>
                </a:ln>
                <a:solidFill>
                  <a:srgbClr val="33CC33"/>
                </a:solidFill>
                <a:effectLst/>
                <a:uLnTx/>
                <a:uFillTx/>
                <a:latin typeface="Courier New" pitchFamily="49" charset="0"/>
              </a:rPr>
              <a:t>  </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iArray</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 = new </a:t>
            </a:r>
            <a:r>
              <a:rPr kumimoji="0" lang="en-US" sz="1600" b="0" i="0" u="none" strike="noStrike" kern="0" cap="none" spc="0" normalizeH="0" baseline="0" noProof="0" dirty="0" err="1" smtClean="0">
                <a:ln>
                  <a:noFill/>
                </a:ln>
                <a:solidFill>
                  <a:sysClr val="windowText" lastClr="000000"/>
                </a:solidFill>
                <a:effectLst/>
                <a:uLnTx/>
                <a:uFillTx/>
                <a:latin typeface="Courier New" pitchFamily="49" charset="0"/>
              </a:rPr>
              <a:t>int</a:t>
            </a:r>
            <a:r>
              <a:rPr kumimoji="0" lang="en-US" sz="1600" b="0" i="0" u="none" strike="noStrike" kern="0" cap="none" spc="0" normalizeH="0" baseline="0" noProof="0" dirty="0" smtClean="0">
                <a:ln>
                  <a:noFill/>
                </a:ln>
                <a:solidFill>
                  <a:sysClr val="windowText" lastClr="000000"/>
                </a:solidFill>
                <a:effectLst/>
                <a:uLnTx/>
                <a:uFillTx/>
                <a:latin typeface="Courier New" pitchFamily="49" charset="0"/>
              </a:rPr>
              <a:t>[100]; </a:t>
            </a:r>
          </a:p>
        </p:txBody>
      </p:sp>
      <p:sp>
        <p:nvSpPr>
          <p:cNvPr id="15" name="Text Box 7"/>
          <p:cNvSpPr txBox="1">
            <a:spLocks noChangeArrowheads="1"/>
          </p:cNvSpPr>
          <p:nvPr/>
        </p:nvSpPr>
        <p:spPr bwMode="auto">
          <a:xfrm>
            <a:off x="5029200" y="2362200"/>
            <a:ext cx="1752600" cy="420688"/>
          </a:xfrm>
          <a:prstGeom prst="rect">
            <a:avLst/>
          </a:prstGeom>
          <a:noFill/>
          <a:ln w="12700" algn="ctr">
            <a:noFill/>
            <a:miter lim="800000"/>
            <a:headEnd/>
            <a:tailEnd type="none" w="lg" len="lg"/>
          </a:ln>
        </p:spPr>
        <p:txBody>
          <a:bodyPr>
            <a:spAutoFit/>
          </a:bodyPr>
          <a:lstStyle/>
          <a:p>
            <a:pPr marL="0" marR="0" lvl="0" indent="0" defTabSz="914400" eaLnBrk="0" fontAlgn="auto" latinLnBrk="0" hangingPunct="0">
              <a:lnSpc>
                <a:spcPct val="90000"/>
              </a:lnSpc>
              <a:spcBef>
                <a:spcPts val="0"/>
              </a:spcBef>
              <a:spcAft>
                <a:spcPts val="0"/>
              </a:spcAft>
              <a:buClrTx/>
              <a:buSzTx/>
              <a:buFontTx/>
              <a:buNone/>
              <a:tabLst/>
              <a:defRPr/>
            </a:pPr>
            <a:r>
              <a:rPr kumimoji="0" lang="en-US" sz="2400" b="1" i="0" u="none" strike="noStrike" kern="0" cap="none" spc="0" normalizeH="0" baseline="0" noProof="0" smtClean="0">
                <a:ln>
                  <a:noFill/>
                </a:ln>
                <a:solidFill>
                  <a:srgbClr val="5F5F5F"/>
                </a:solidFill>
                <a:effectLst/>
                <a:uLnTx/>
                <a:uFillTx/>
                <a:latin typeface="Rotis Sans Serif for Nokia" pitchFamily="34" charset="0"/>
              </a:rPr>
              <a:t>Java Code</a:t>
            </a:r>
          </a:p>
        </p:txBody>
      </p:sp>
      <p:sp>
        <p:nvSpPr>
          <p:cNvPr id="16" name="Text Box 8"/>
          <p:cNvSpPr txBox="1">
            <a:spLocks noChangeArrowheads="1"/>
          </p:cNvSpPr>
          <p:nvPr/>
        </p:nvSpPr>
        <p:spPr bwMode="auto">
          <a:xfrm>
            <a:off x="5638800" y="5181600"/>
            <a:ext cx="1752600" cy="420688"/>
          </a:xfrm>
          <a:prstGeom prst="rect">
            <a:avLst/>
          </a:prstGeom>
          <a:noFill/>
          <a:ln w="12700" algn="ctr">
            <a:noFill/>
            <a:miter lim="800000"/>
            <a:headEnd/>
            <a:tailEnd type="none" w="lg" len="lg"/>
          </a:ln>
        </p:spPr>
        <p:txBody>
          <a:bodyPr>
            <a:spAutoFit/>
          </a:bodyPr>
          <a:lstStyle/>
          <a:p>
            <a:pPr marL="0" marR="0" lvl="0" indent="0" defTabSz="914400" eaLnBrk="0" fontAlgn="auto" latinLnBrk="0" hangingPunct="0">
              <a:lnSpc>
                <a:spcPct val="90000"/>
              </a:lnSpc>
              <a:spcBef>
                <a:spcPts val="0"/>
              </a:spcBef>
              <a:spcAft>
                <a:spcPts val="0"/>
              </a:spcAft>
              <a:buClrTx/>
              <a:buSzTx/>
              <a:buFontTx/>
              <a:buNone/>
              <a:tabLst/>
              <a:defRPr/>
            </a:pPr>
            <a:r>
              <a:rPr kumimoji="0" lang="en-US" sz="2400" b="1" i="0" u="none" strike="noStrike" kern="0" cap="none" spc="0" normalizeH="0" baseline="0" noProof="0" smtClean="0">
                <a:ln>
                  <a:noFill/>
                </a:ln>
                <a:solidFill>
                  <a:srgbClr val="5F5F5F"/>
                </a:solidFill>
                <a:effectLst/>
                <a:uLnTx/>
                <a:uFillTx/>
                <a:latin typeface="Rotis Sans Serif for Nokia" pitchFamily="34" charset="0"/>
              </a:rPr>
              <a:t>C# Code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12" name="Content Placeholder 11"/>
          <p:cNvSpPr>
            <a:spLocks noGrp="1"/>
          </p:cNvSpPr>
          <p:nvPr>
            <p:ph idx="1"/>
          </p:nvPr>
        </p:nvSpPr>
        <p:spPr>
          <a:xfrm>
            <a:off x="660400" y="1066800"/>
            <a:ext cx="7696200" cy="5257800"/>
          </a:xfrm>
        </p:spPr>
        <p:txBody>
          <a:bodyPr/>
          <a:lstStyle/>
          <a:p>
            <a:pPr>
              <a:buNone/>
            </a:pPr>
            <a:r>
              <a:rPr lang="en-US" dirty="0" smtClean="0"/>
              <a:t>switch(</a:t>
            </a:r>
            <a:r>
              <a:rPr lang="en-US" dirty="0" err="1" smtClean="0"/>
              <a:t>foo</a:t>
            </a:r>
            <a:r>
              <a:rPr lang="en-US" dirty="0" smtClean="0"/>
              <a:t>){       </a:t>
            </a:r>
          </a:p>
          <a:p>
            <a:pPr>
              <a:buNone/>
            </a:pPr>
            <a:r>
              <a:rPr lang="en-US" dirty="0" smtClean="0"/>
              <a:t>    case "A": </a:t>
            </a:r>
          </a:p>
          <a:p>
            <a:pPr>
              <a:buNone/>
            </a:pPr>
            <a:r>
              <a:rPr lang="en-US" dirty="0" smtClean="0"/>
              <a:t>        </a:t>
            </a:r>
            <a:r>
              <a:rPr lang="en-US" dirty="0" err="1" smtClean="0"/>
              <a:t>Console.WriteLine</a:t>
            </a:r>
            <a:r>
              <a:rPr lang="en-US" dirty="0" smtClean="0"/>
              <a:t>("A seen");</a:t>
            </a:r>
          </a:p>
          <a:p>
            <a:pPr>
              <a:buNone/>
            </a:pPr>
            <a:r>
              <a:rPr lang="en-US" dirty="0" smtClean="0"/>
              <a:t>        break;</a:t>
            </a:r>
          </a:p>
          <a:p>
            <a:pPr>
              <a:buNone/>
            </a:pPr>
            <a:r>
              <a:rPr lang="en-US" dirty="0" smtClean="0"/>
              <a:t>    case "B": </a:t>
            </a:r>
          </a:p>
          <a:p>
            <a:pPr>
              <a:buNone/>
            </a:pPr>
            <a:r>
              <a:rPr lang="en-US" dirty="0" smtClean="0"/>
              <a:t>    case "C": </a:t>
            </a:r>
          </a:p>
          <a:p>
            <a:pPr>
              <a:buNone/>
            </a:pPr>
            <a:r>
              <a:rPr lang="en-US" dirty="0" smtClean="0"/>
              <a:t>        </a:t>
            </a:r>
            <a:r>
              <a:rPr lang="en-US" dirty="0" err="1" smtClean="0"/>
              <a:t>Console.WriteLine</a:t>
            </a:r>
            <a:r>
              <a:rPr lang="en-US" dirty="0" smtClean="0"/>
              <a:t>("B or C seen");</a:t>
            </a:r>
          </a:p>
          <a:p>
            <a:pPr>
              <a:buNone/>
            </a:pPr>
            <a:r>
              <a:rPr lang="en-US" dirty="0" smtClean="0"/>
              <a:t>        break; </a:t>
            </a:r>
          </a:p>
          <a:p>
            <a:pPr>
              <a:buNone/>
            </a:pPr>
            <a:r>
              <a:rPr lang="en-US" dirty="0" smtClean="0"/>
              <a:t>    case "D": // ERROR: Won't compile due to fall-through at case "D" </a:t>
            </a:r>
          </a:p>
          <a:p>
            <a:pPr>
              <a:buNone/>
            </a:pPr>
            <a:r>
              <a:rPr lang="en-US" dirty="0" smtClean="0"/>
              <a:t>        </a:t>
            </a:r>
            <a:r>
              <a:rPr lang="en-US" dirty="0" err="1" smtClean="0"/>
              <a:t>Console.WriteLine</a:t>
            </a:r>
            <a:r>
              <a:rPr lang="en-US" dirty="0" smtClean="0"/>
              <a:t>("D seen");</a:t>
            </a:r>
          </a:p>
          <a:p>
            <a:pPr>
              <a:buNone/>
            </a:pPr>
            <a:r>
              <a:rPr lang="en-US" dirty="0" smtClean="0"/>
              <a:t>    case "E":</a:t>
            </a:r>
          </a:p>
          <a:p>
            <a:pPr>
              <a:buNone/>
            </a:pPr>
            <a:r>
              <a:rPr lang="en-US" dirty="0" smtClean="0"/>
              <a:t>        </a:t>
            </a:r>
            <a:r>
              <a:rPr lang="en-US" dirty="0" err="1" smtClean="0"/>
              <a:t>Console.WriteLine</a:t>
            </a:r>
            <a:r>
              <a:rPr lang="en-US" dirty="0" smtClean="0"/>
              <a:t>("E seen");</a:t>
            </a:r>
          </a:p>
          <a:p>
            <a:pPr>
              <a:buNone/>
            </a:pPr>
            <a:r>
              <a:rPr lang="en-US" dirty="0" smtClean="0"/>
              <a:t>        break; </a:t>
            </a:r>
          </a:p>
          <a:p>
            <a:pPr>
              <a:buNone/>
            </a:pP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56</a:t>
            </a:fld>
            <a:endParaRPr lang="en-US"/>
          </a:p>
        </p:txBody>
      </p:sp>
      <p:sp>
        <p:nvSpPr>
          <p:cNvPr id="9" name="Text Box 6"/>
          <p:cNvSpPr txBox="1">
            <a:spLocks noChangeArrowheads="1"/>
          </p:cNvSpPr>
          <p:nvPr/>
        </p:nvSpPr>
        <p:spPr bwMode="auto">
          <a:xfrm>
            <a:off x="5486400" y="4528145"/>
            <a:ext cx="3200400" cy="923330"/>
          </a:xfrm>
          <a:prstGeom prst="rect">
            <a:avLst/>
          </a:prstGeom>
          <a:solidFill>
            <a:srgbClr val="EAEAEA"/>
          </a:solidFill>
          <a:ln w="9525">
            <a:solidFill>
              <a:srgbClr val="000000"/>
            </a:solidFill>
            <a:miter lim="800000"/>
            <a:headEnd/>
            <a:tailEnd type="none" w="lg" len="lg"/>
          </a:ln>
        </p:spPr>
        <p:txBody>
          <a:bodyPr anchor="b">
            <a:spAutoFit/>
          </a:bodyPr>
          <a:lstStyle/>
          <a:p>
            <a:pPr marL="457200" marR="0" lvl="0" indent="-457200" algn="l"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5F5F5F"/>
                </a:solidFill>
                <a:effectLst/>
                <a:uLnTx/>
                <a:uFillTx/>
              </a:rPr>
              <a:t>default</a:t>
            </a:r>
            <a:r>
              <a:rPr kumimoji="0" lang="en-US" sz="1800" b="0" i="0" u="none" strike="noStrike" kern="0" cap="none" spc="0" normalizeH="0" baseline="0" noProof="0" dirty="0" smtClean="0">
                <a:ln>
                  <a:noFill/>
                </a:ln>
                <a:solidFill>
                  <a:sysClr val="windowText" lastClr="000000"/>
                </a:solidFill>
                <a:effectLst/>
                <a:uLnTx/>
                <a:uFillTx/>
              </a:rPr>
              <a:t> case is for ‘none of the above’ and is optional.</a:t>
            </a:r>
            <a:endParaRPr kumimoji="0" lang="en-CA" sz="1800" b="0" i="0" u="none" strike="noStrike" kern="0" cap="none" spc="0" normalizeH="0" baseline="0" noProof="0" dirty="0" smtClean="0">
              <a:ln>
                <a:noFill/>
              </a:ln>
              <a:solidFill>
                <a:sysClr val="windowText" lastClr="000000"/>
              </a:solidFill>
              <a:effectLst/>
              <a:uLnTx/>
              <a:uFillTx/>
            </a:endParaRPr>
          </a:p>
        </p:txBody>
      </p:sp>
      <p:sp>
        <p:nvSpPr>
          <p:cNvPr id="10" name="Text Box 7"/>
          <p:cNvSpPr txBox="1">
            <a:spLocks noChangeArrowheads="1"/>
          </p:cNvSpPr>
          <p:nvPr/>
        </p:nvSpPr>
        <p:spPr bwMode="auto">
          <a:xfrm>
            <a:off x="5638800" y="415092"/>
            <a:ext cx="3200400" cy="3139321"/>
          </a:xfrm>
          <a:prstGeom prst="rect">
            <a:avLst/>
          </a:prstGeom>
          <a:solidFill>
            <a:srgbClr val="EAEAEA"/>
          </a:solidFill>
          <a:ln w="9525">
            <a:solidFill>
              <a:srgbClr val="000000"/>
            </a:solidFill>
            <a:miter lim="800000"/>
            <a:headEnd/>
            <a:tailEnd type="none" w="lg" len="lg"/>
          </a:ln>
        </p:spPr>
        <p:txBody>
          <a:bodyPr anchor="b">
            <a:spAutoFit/>
          </a:bodyPr>
          <a:lstStyle/>
          <a:p>
            <a:pPr marL="457200" marR="0" lvl="0" indent="-457200" algn="l"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Two</a:t>
            </a:r>
            <a:r>
              <a:rPr kumimoji="0" lang="en-CA" sz="1800" b="0" i="0" u="none" strike="noStrike" kern="0" cap="none" spc="0" normalizeH="0" baseline="0" noProof="0" dirty="0" smtClean="0">
                <a:ln>
                  <a:noFill/>
                </a:ln>
                <a:solidFill>
                  <a:sysClr val="windowText" lastClr="000000"/>
                </a:solidFill>
                <a:effectLst/>
                <a:uLnTx/>
                <a:uFillTx/>
              </a:rPr>
              <a:t> major differences between the switch statement in C# versus that in Java</a:t>
            </a:r>
            <a:r>
              <a:rPr kumimoji="0" lang="en-US" sz="1800" b="0" i="0" u="none" strike="noStrike" kern="0" cap="none" spc="0" normalizeH="0" baseline="0" noProof="0" dirty="0" smtClean="0">
                <a:ln>
                  <a:noFill/>
                </a:ln>
                <a:solidFill>
                  <a:sysClr val="windowText" lastClr="000000"/>
                </a:solidFill>
                <a:effectLst/>
                <a:uLnTx/>
                <a:uFillTx/>
              </a:rPr>
              <a:t>:</a:t>
            </a:r>
          </a:p>
          <a:p>
            <a:pPr marL="457200" marR="0" lvl="0" indent="-457200" algn="l"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l" defTabSz="914400" eaLnBrk="0" fontAlgn="auto" latinLnBrk="0" hangingPunct="0">
              <a:lnSpc>
                <a:spcPct val="100000"/>
              </a:lnSpc>
              <a:spcBef>
                <a:spcPts val="0"/>
              </a:spcBef>
              <a:spcAft>
                <a:spcPts val="0"/>
              </a:spcAft>
              <a:buClrTx/>
              <a:buSzTx/>
              <a:buFontTx/>
              <a:buAutoNum type="arabicPeriod"/>
              <a:tabLst/>
              <a:defRPr/>
            </a:pPr>
            <a:r>
              <a:rPr kumimoji="0" lang="en-CA" sz="1800" b="0" i="0" u="none" strike="noStrike" kern="0" cap="none" spc="0" normalizeH="0" baseline="0" noProof="0" dirty="0" smtClean="0">
                <a:ln>
                  <a:noFill/>
                </a:ln>
                <a:solidFill>
                  <a:sysClr val="windowText" lastClr="000000"/>
                </a:solidFill>
                <a:effectLst/>
                <a:uLnTx/>
                <a:uFillTx/>
              </a:rPr>
              <a:t>In C#, switch statements support the use of string literals</a:t>
            </a:r>
            <a:endParaRPr kumimoji="0" lang="en-US" sz="1800" b="0" i="0" u="none" strike="noStrike" kern="0" cap="none" spc="0" normalizeH="0" baseline="0" noProof="0" dirty="0" smtClean="0">
              <a:ln>
                <a:noFill/>
              </a:ln>
              <a:solidFill>
                <a:sysClr val="windowText" lastClr="000000"/>
              </a:solidFill>
              <a:effectLst/>
              <a:uLnTx/>
              <a:uFillTx/>
            </a:endParaRPr>
          </a:p>
          <a:p>
            <a:pPr marL="457200" marR="0" lvl="0" indent="-457200" algn="l" defTabSz="914400" eaLnBrk="0" fontAlgn="auto" latinLnBrk="0" hangingPunct="0">
              <a:lnSpc>
                <a:spcPct val="100000"/>
              </a:lnSpc>
              <a:spcBef>
                <a:spcPts val="0"/>
              </a:spcBef>
              <a:spcAft>
                <a:spcPts val="0"/>
              </a:spcAft>
              <a:buClrTx/>
              <a:buSzTx/>
              <a:buFontTx/>
              <a:buAutoNum type="arabicPeriod"/>
              <a:tabLst/>
              <a:defRPr/>
            </a:pPr>
            <a:r>
              <a:rPr kumimoji="0" lang="en-US" sz="1800" b="0" i="0" u="none" strike="noStrike" kern="0" cap="none" spc="0" normalizeH="0" baseline="0" noProof="0" dirty="0" smtClean="0">
                <a:ln>
                  <a:noFill/>
                </a:ln>
                <a:solidFill>
                  <a:sysClr val="windowText" lastClr="000000"/>
                </a:solidFill>
                <a:effectLst/>
                <a:uLnTx/>
                <a:uFillTx/>
              </a:rPr>
              <a:t>F</a:t>
            </a:r>
            <a:r>
              <a:rPr kumimoji="0" lang="en-CA" sz="1800" b="0" i="0" u="none" strike="noStrike" kern="0" cap="none" spc="0" normalizeH="0" baseline="0" noProof="0" dirty="0" smtClean="0">
                <a:ln>
                  <a:noFill/>
                </a:ln>
                <a:solidFill>
                  <a:sysClr val="windowText" lastClr="000000"/>
                </a:solidFill>
                <a:effectLst/>
                <a:uLnTx/>
                <a:uFillTx/>
              </a:rPr>
              <a:t>all-through </a:t>
            </a:r>
            <a:r>
              <a:rPr kumimoji="0" lang="en-US" sz="1800" b="0" i="0" u="none" strike="noStrike" kern="0" cap="none" spc="0" normalizeH="0" baseline="0" noProof="0" dirty="0" smtClean="0">
                <a:ln>
                  <a:noFill/>
                </a:ln>
                <a:solidFill>
                  <a:sysClr val="windowText" lastClr="000000"/>
                </a:solidFill>
                <a:effectLst/>
                <a:uLnTx/>
                <a:uFillTx/>
              </a:rPr>
              <a:t>not allowed in C# </a:t>
            </a:r>
            <a:r>
              <a:rPr kumimoji="0" lang="en-CA" sz="1800" b="0" i="0" u="none" strike="noStrike" kern="0" cap="none" spc="0" normalizeH="0" baseline="0" noProof="0" dirty="0" smtClean="0">
                <a:ln>
                  <a:noFill/>
                </a:ln>
                <a:solidFill>
                  <a:sysClr val="windowText" lastClr="000000"/>
                </a:solidFill>
                <a:effectLst/>
                <a:uLnTx/>
                <a:uFillTx/>
              </a:rPr>
              <a:t>unless the label contains no statements</a:t>
            </a:r>
          </a:p>
        </p:txBody>
      </p:sp>
      <p:sp>
        <p:nvSpPr>
          <p:cNvPr id="11" name="Text Box 3"/>
          <p:cNvSpPr txBox="1">
            <a:spLocks noChangeArrowheads="1"/>
          </p:cNvSpPr>
          <p:nvPr/>
        </p:nvSpPr>
        <p:spPr bwMode="auto">
          <a:xfrm>
            <a:off x="304800" y="5919605"/>
            <a:ext cx="8839200" cy="412934"/>
          </a:xfrm>
          <a:prstGeom prst="rect">
            <a:avLst/>
          </a:prstGeom>
          <a:noFill/>
          <a:ln w="9525">
            <a:noFill/>
            <a:miter lim="800000"/>
            <a:headEnd/>
            <a:tailEnd type="none" w="lg" len="lg"/>
          </a:ln>
        </p:spPr>
        <p:txBody>
          <a:bodyPr wrap="square" anchor="b">
            <a:spAutoFit/>
          </a:bodyPr>
          <a:lstStyle/>
          <a:p>
            <a:pPr eaLnBrk="0" hangingPunct="0">
              <a:spcBef>
                <a:spcPct val="50000"/>
              </a:spcBef>
            </a:pPr>
            <a:endParaRPr lang="en-US" sz="1600" dirty="0">
              <a:latin typeface="Courier New"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and HTML comments</a:t>
            </a:r>
            <a:endParaRPr lang="en-US" dirty="0"/>
          </a:p>
        </p:txBody>
      </p:sp>
      <p:sp>
        <p:nvSpPr>
          <p:cNvPr id="3" name="Content Placeholder 2"/>
          <p:cNvSpPr>
            <a:spLocks noGrp="1"/>
          </p:cNvSpPr>
          <p:nvPr>
            <p:ph idx="1"/>
          </p:nvPr>
        </p:nvSpPr>
        <p:spPr/>
        <p:txBody>
          <a:bodyPr/>
          <a:lstStyle/>
          <a:p>
            <a:pPr eaLnBrk="1" hangingPunct="1"/>
            <a:r>
              <a:rPr lang="en-US" dirty="0" smtClean="0"/>
              <a:t>You can use the </a:t>
            </a:r>
            <a:r>
              <a:rPr lang="en-US" dirty="0" smtClean="0">
                <a:latin typeface="Courier New" pitchFamily="49" charset="0"/>
              </a:rPr>
              <a:t>&lt;%--</a:t>
            </a:r>
            <a:r>
              <a:rPr lang="en-US" dirty="0" smtClean="0"/>
              <a:t> and </a:t>
            </a:r>
            <a:r>
              <a:rPr lang="en-US" dirty="0" smtClean="0">
                <a:latin typeface="Courier New" pitchFamily="49" charset="0"/>
              </a:rPr>
              <a:t>--%&gt;</a:t>
            </a:r>
            <a:r>
              <a:rPr lang="en-US" dirty="0" smtClean="0"/>
              <a:t> delimiters to insert either single or multiline comments in ASP.NET. This type of comment only exists on the server and is never sent to the client</a:t>
            </a:r>
          </a:p>
          <a:p>
            <a:pPr lvl="1" eaLnBrk="1" hangingPunct="1"/>
            <a:r>
              <a:rPr lang="en-US" sz="2400" dirty="0" smtClean="0"/>
              <a:t>Example: </a:t>
            </a:r>
            <a:r>
              <a:rPr lang="en-US" sz="2400" dirty="0" smtClean="0">
                <a:latin typeface="Courier New" pitchFamily="49" charset="0"/>
              </a:rPr>
              <a:t>&lt;%--  an ASP.NET comment --%&gt;</a:t>
            </a:r>
          </a:p>
          <a:p>
            <a:pPr eaLnBrk="1" hangingPunct="1"/>
            <a:r>
              <a:rPr lang="en-US" dirty="0" smtClean="0"/>
              <a:t>You can also use the generic HTML comments </a:t>
            </a:r>
            <a:r>
              <a:rPr lang="en-US" dirty="0" smtClean="0">
                <a:latin typeface="Courier New" pitchFamily="49" charset="0"/>
              </a:rPr>
              <a:t>&lt;!--</a:t>
            </a:r>
            <a:r>
              <a:rPr lang="en-US" dirty="0" smtClean="0"/>
              <a:t> and </a:t>
            </a:r>
            <a:r>
              <a:rPr lang="en-US" dirty="0" smtClean="0">
                <a:latin typeface="Courier New" pitchFamily="49" charset="0"/>
              </a:rPr>
              <a:t>--&gt;</a:t>
            </a:r>
            <a:r>
              <a:rPr lang="en-US" dirty="0" smtClean="0"/>
              <a:t>. Note that HTML comments are sent to the browser.</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foreach</a:t>
            </a:r>
            <a:r>
              <a:rPr lang="en-US" dirty="0" smtClean="0"/>
              <a:t> statement</a:t>
            </a:r>
            <a:endParaRPr lang="en-US" dirty="0"/>
          </a:p>
        </p:txBody>
      </p:sp>
      <p:sp>
        <p:nvSpPr>
          <p:cNvPr id="3" name="Content Placeholder 2"/>
          <p:cNvSpPr>
            <a:spLocks noGrp="1"/>
          </p:cNvSpPr>
          <p:nvPr>
            <p:ph idx="1"/>
          </p:nvPr>
        </p:nvSpPr>
        <p:spPr/>
        <p:txBody>
          <a:bodyPr/>
          <a:lstStyle/>
          <a:p>
            <a:pPr>
              <a:buNone/>
            </a:pPr>
            <a:r>
              <a:rPr lang="en-CA" dirty="0" smtClean="0">
                <a:latin typeface="Courier New" pitchFamily="49" charset="0"/>
              </a:rPr>
              <a:t>using System;</a:t>
            </a:r>
          </a:p>
          <a:p>
            <a:pPr>
              <a:buNone/>
            </a:pPr>
            <a:r>
              <a:rPr lang="en-CA" dirty="0" smtClean="0">
                <a:latin typeface="Courier New" pitchFamily="49" charset="0"/>
              </a:rPr>
              <a:t>class </a:t>
            </a:r>
            <a:r>
              <a:rPr lang="en-CA" dirty="0" err="1" smtClean="0">
                <a:latin typeface="Courier New" pitchFamily="49" charset="0"/>
              </a:rPr>
              <a:t>EnumerateCollection</a:t>
            </a:r>
            <a:r>
              <a:rPr lang="en-CA" dirty="0" smtClean="0">
                <a:latin typeface="Courier New" pitchFamily="49" charset="0"/>
              </a:rPr>
              <a:t> {</a:t>
            </a:r>
          </a:p>
          <a:p>
            <a:pPr>
              <a:buNone/>
            </a:pPr>
            <a:r>
              <a:rPr lang="en-US" dirty="0" smtClean="0">
                <a:latin typeface="Courier New" pitchFamily="49" charset="0"/>
              </a:rPr>
              <a:t>  </a:t>
            </a:r>
            <a:r>
              <a:rPr lang="en-CA" dirty="0" smtClean="0">
                <a:latin typeface="Courier New" pitchFamily="49" charset="0"/>
              </a:rPr>
              <a:t>static void Main() {</a:t>
            </a:r>
          </a:p>
          <a:p>
            <a:pPr>
              <a:buNone/>
            </a:pPr>
            <a:r>
              <a:rPr lang="en-US" dirty="0" smtClean="0">
                <a:latin typeface="Courier New" pitchFamily="49" charset="0"/>
              </a:rPr>
              <a:t>    </a:t>
            </a:r>
            <a:r>
              <a:rPr lang="en-CA" dirty="0" err="1" smtClean="0">
                <a:latin typeface="Courier New" pitchFamily="49" charset="0"/>
              </a:rPr>
              <a:t>int</a:t>
            </a:r>
            <a:r>
              <a:rPr lang="en-CA" dirty="0" smtClean="0">
                <a:latin typeface="Courier New" pitchFamily="49" charset="0"/>
              </a:rPr>
              <a:t> </a:t>
            </a:r>
            <a:r>
              <a:rPr lang="en-CA" dirty="0" err="1" smtClean="0">
                <a:latin typeface="Courier New" pitchFamily="49" charset="0"/>
              </a:rPr>
              <a:t>iCount</a:t>
            </a:r>
            <a:r>
              <a:rPr lang="en-CA" dirty="0" smtClean="0">
                <a:latin typeface="Courier New" pitchFamily="49" charset="0"/>
              </a:rPr>
              <a:t> = 0;</a:t>
            </a:r>
          </a:p>
          <a:p>
            <a:pPr>
              <a:buNone/>
            </a:pPr>
            <a:r>
              <a:rPr lang="en-US" dirty="0" smtClean="0">
                <a:latin typeface="Courier New" pitchFamily="49" charset="0"/>
              </a:rPr>
              <a:t>    </a:t>
            </a:r>
            <a:r>
              <a:rPr lang="en-CA" dirty="0" err="1" smtClean="0">
                <a:latin typeface="Courier New" pitchFamily="49" charset="0"/>
              </a:rPr>
              <a:t>int</a:t>
            </a:r>
            <a:r>
              <a:rPr lang="en-CA" dirty="0" smtClean="0">
                <a:latin typeface="Courier New" pitchFamily="49" charset="0"/>
              </a:rPr>
              <a:t>[] </a:t>
            </a:r>
            <a:r>
              <a:rPr lang="en-CA" dirty="0" err="1" smtClean="0">
                <a:latin typeface="Courier New" pitchFamily="49" charset="0"/>
              </a:rPr>
              <a:t>iNumberList</a:t>
            </a:r>
            <a:r>
              <a:rPr lang="en-CA" dirty="0" smtClean="0">
                <a:latin typeface="Courier New" pitchFamily="49" charset="0"/>
              </a:rPr>
              <a:t> = new </a:t>
            </a:r>
            <a:r>
              <a:rPr lang="en-CA" dirty="0" err="1" smtClean="0">
                <a:latin typeface="Courier New" pitchFamily="49" charset="0"/>
              </a:rPr>
              <a:t>int</a:t>
            </a:r>
            <a:r>
              <a:rPr lang="en-CA" dirty="0" smtClean="0">
                <a:latin typeface="Courier New" pitchFamily="49" charset="0"/>
              </a:rPr>
              <a:t> [] {0,1,2,5,7,8,11};</a:t>
            </a:r>
            <a:endParaRPr lang="en-US" dirty="0" smtClean="0">
              <a:latin typeface="Courier New" pitchFamily="49" charset="0"/>
            </a:endParaRPr>
          </a:p>
          <a:p>
            <a:pPr>
              <a:buNone/>
            </a:pPr>
            <a:r>
              <a:rPr lang="en-US" dirty="0" smtClean="0">
                <a:latin typeface="Courier New" pitchFamily="49" charset="0"/>
              </a:rPr>
              <a:t>    </a:t>
            </a:r>
            <a:r>
              <a:rPr lang="en-CA" dirty="0" err="1" smtClean="0">
                <a:solidFill>
                  <a:schemeClr val="hlink"/>
                </a:solidFill>
                <a:latin typeface="Courier New" pitchFamily="49" charset="0"/>
              </a:rPr>
              <a:t>foreach</a:t>
            </a:r>
            <a:r>
              <a:rPr lang="en-CA" dirty="0" smtClean="0">
                <a:latin typeface="Courier New" pitchFamily="49" charset="0"/>
              </a:rPr>
              <a:t> (</a:t>
            </a:r>
            <a:r>
              <a:rPr lang="en-CA" dirty="0" err="1" smtClean="0">
                <a:latin typeface="Courier New" pitchFamily="49" charset="0"/>
              </a:rPr>
              <a:t>int</a:t>
            </a:r>
            <a:r>
              <a:rPr lang="en-CA" dirty="0" smtClean="0">
                <a:latin typeface="Courier New" pitchFamily="49" charset="0"/>
              </a:rPr>
              <a:t> </a:t>
            </a:r>
            <a:r>
              <a:rPr lang="en-CA" dirty="0" err="1" smtClean="0">
                <a:latin typeface="Courier New" pitchFamily="49" charset="0"/>
              </a:rPr>
              <a:t>iMember</a:t>
            </a:r>
            <a:r>
              <a:rPr lang="en-CA" dirty="0" smtClean="0">
                <a:latin typeface="Courier New" pitchFamily="49" charset="0"/>
              </a:rPr>
              <a:t> in </a:t>
            </a:r>
            <a:r>
              <a:rPr lang="en-CA" dirty="0" err="1" smtClean="0">
                <a:latin typeface="Courier New" pitchFamily="49" charset="0"/>
              </a:rPr>
              <a:t>iNumberList</a:t>
            </a:r>
            <a:r>
              <a:rPr lang="en-CA" dirty="0" smtClean="0">
                <a:latin typeface="Courier New" pitchFamily="49" charset="0"/>
              </a:rPr>
              <a:t>) {</a:t>
            </a:r>
          </a:p>
          <a:p>
            <a:pPr>
              <a:buNone/>
            </a:pPr>
            <a:r>
              <a:rPr lang="en-US" dirty="0" smtClean="0">
                <a:latin typeface="Courier New" pitchFamily="49" charset="0"/>
              </a:rPr>
              <a:t>      </a:t>
            </a:r>
            <a:r>
              <a:rPr lang="en-CA" dirty="0" smtClean="0">
                <a:latin typeface="Courier New" pitchFamily="49" charset="0"/>
              </a:rPr>
              <a:t>if (</a:t>
            </a:r>
            <a:r>
              <a:rPr lang="en-CA" dirty="0" err="1" smtClean="0">
                <a:latin typeface="Courier New" pitchFamily="49" charset="0"/>
              </a:rPr>
              <a:t>iMember</a:t>
            </a:r>
            <a:r>
              <a:rPr lang="en-CA" dirty="0" smtClean="0">
                <a:latin typeface="Courier New" pitchFamily="49" charset="0"/>
              </a:rPr>
              <a:t>&gt;5) </a:t>
            </a:r>
            <a:r>
              <a:rPr lang="en-CA" dirty="0" err="1" smtClean="0">
                <a:latin typeface="Courier New" pitchFamily="49" charset="0"/>
              </a:rPr>
              <a:t>iCount</a:t>
            </a:r>
            <a:r>
              <a:rPr lang="en-CA" dirty="0" smtClean="0">
                <a:latin typeface="Courier New" pitchFamily="49" charset="0"/>
              </a:rPr>
              <a:t>++;      </a:t>
            </a:r>
          </a:p>
          <a:p>
            <a:pPr>
              <a:buNone/>
            </a:pPr>
            <a:r>
              <a:rPr lang="en-US" dirty="0" smtClean="0">
                <a:latin typeface="Courier New" pitchFamily="49" charset="0"/>
              </a:rPr>
              <a:t>    </a:t>
            </a:r>
            <a:r>
              <a:rPr lang="en-CA" dirty="0" smtClean="0">
                <a:latin typeface="Courier New" pitchFamily="49" charset="0"/>
              </a:rPr>
              <a:t>}</a:t>
            </a:r>
          </a:p>
          <a:p>
            <a:pPr>
              <a:buNone/>
            </a:pPr>
            <a:r>
              <a:rPr lang="en-US" dirty="0" smtClean="0">
                <a:latin typeface="Courier New" pitchFamily="49" charset="0"/>
              </a:rPr>
              <a:t>    </a:t>
            </a:r>
            <a:r>
              <a:rPr lang="en-CA" dirty="0" err="1" smtClean="0">
                <a:latin typeface="Courier New" pitchFamily="49" charset="0"/>
              </a:rPr>
              <a:t>Console.WriteLine</a:t>
            </a:r>
            <a:r>
              <a:rPr lang="en-CA" dirty="0" smtClean="0">
                <a:latin typeface="Courier New" pitchFamily="49" charset="0"/>
              </a:rPr>
              <a:t>("Out of {0} numbers, {1} Numbers </a:t>
            </a:r>
            <a:r>
              <a:rPr lang="en-US" dirty="0" smtClean="0">
                <a:latin typeface="Courier New" pitchFamily="49" charset="0"/>
              </a:rPr>
              <a:t>	</a:t>
            </a:r>
            <a:r>
              <a:rPr lang="en-CA" dirty="0" smtClean="0">
                <a:latin typeface="Courier New" pitchFamily="49" charset="0"/>
              </a:rPr>
              <a:t>are greater than five.",</a:t>
            </a:r>
          </a:p>
          <a:p>
            <a:pPr>
              <a:buNone/>
            </a:pPr>
            <a:r>
              <a:rPr lang="en-US" dirty="0" smtClean="0">
                <a:latin typeface="Courier New" pitchFamily="49" charset="0"/>
              </a:rPr>
              <a:t>    </a:t>
            </a:r>
            <a:r>
              <a:rPr lang="en-CA" dirty="0" err="1" smtClean="0">
                <a:latin typeface="Courier New" pitchFamily="49" charset="0"/>
              </a:rPr>
              <a:t>iNumberList.GetLength</a:t>
            </a:r>
            <a:r>
              <a:rPr lang="en-CA" dirty="0" smtClean="0">
                <a:latin typeface="Courier New" pitchFamily="49" charset="0"/>
              </a:rPr>
              <a:t>(0), </a:t>
            </a:r>
            <a:r>
              <a:rPr lang="en-CA" dirty="0" err="1" smtClean="0">
                <a:latin typeface="Courier New" pitchFamily="49" charset="0"/>
              </a:rPr>
              <a:t>iCount</a:t>
            </a:r>
            <a:r>
              <a:rPr lang="en-CA" dirty="0" smtClean="0">
                <a:latin typeface="Courier New" pitchFamily="49" charset="0"/>
              </a:rPr>
              <a:t>) ;</a:t>
            </a:r>
          </a:p>
          <a:p>
            <a:pPr>
              <a:buNone/>
            </a:pPr>
            <a:r>
              <a:rPr lang="en-US" dirty="0" smtClean="0">
                <a:latin typeface="Courier New" pitchFamily="49" charset="0"/>
              </a:rPr>
              <a:t>  </a:t>
            </a:r>
            <a:r>
              <a:rPr lang="en-CA" dirty="0" smtClean="0">
                <a:latin typeface="Courier New" pitchFamily="49" charset="0"/>
              </a:rPr>
              <a:t>}</a:t>
            </a:r>
          </a:p>
          <a:p>
            <a:pPr>
              <a:buNone/>
            </a:pPr>
            <a:r>
              <a:rPr lang="en-CA" dirty="0" smtClean="0">
                <a:latin typeface="Courier New" pitchFamily="49" charset="0"/>
              </a:rPr>
              <a:t>}</a:t>
            </a:r>
          </a:p>
          <a:p>
            <a:pPr>
              <a:buNone/>
            </a:pP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685800"/>
          </a:xfrm>
        </p:spPr>
        <p:txBody>
          <a:bodyPr/>
          <a:lstStyle/>
          <a:p>
            <a:r>
              <a:rPr lang="en-CA" dirty="0" err="1" smtClean="0">
                <a:latin typeface="Courier New" pitchFamily="49" charset="0"/>
              </a:rPr>
              <a:t>String.Format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59</a:t>
            </a:fld>
            <a:endParaRPr lang="en-US"/>
          </a:p>
        </p:txBody>
      </p:sp>
      <p:graphicFrame>
        <p:nvGraphicFramePr>
          <p:cNvPr id="5" name="Group 3"/>
          <p:cNvGraphicFramePr>
            <a:graphicFrameLocks noGrp="1"/>
          </p:cNvGraphicFramePr>
          <p:nvPr/>
        </p:nvGraphicFramePr>
        <p:xfrm>
          <a:off x="457200" y="1104900"/>
          <a:ext cx="8305800" cy="4998720"/>
        </p:xfrm>
        <a:graphic>
          <a:graphicData uri="http://schemas.openxmlformats.org/drawingml/2006/table">
            <a:tbl>
              <a:tblPr/>
              <a:tblGrid>
                <a:gridCol w="1103313"/>
                <a:gridCol w="7202487"/>
              </a:tblGrid>
              <a:tr h="430213">
                <a:tc>
                  <a:txBody>
                    <a:bodyPr/>
                    <a:lstStyle/>
                    <a:p>
                      <a:pPr marL="0" marR="0" lvl="0" indent="0" algn="ctr"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Format Code</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Description</a:t>
                      </a:r>
                      <a:endParaRPr kumimoji="0" lang="en-CA" sz="20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08000">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C</a:t>
                      </a:r>
                      <a:r>
                        <a:rPr kumimoji="0" lang="en-US" sz="2000" b="0" i="0" u="none" strike="noStrike" cap="none" normalizeH="0" baseline="0" smtClean="0">
                          <a:ln>
                            <a:noFill/>
                          </a:ln>
                          <a:solidFill>
                            <a:schemeClr val="tx1"/>
                          </a:solidFill>
                          <a:effectLst/>
                          <a:latin typeface="Arial" charset="0"/>
                        </a:rPr>
                        <a:t> or </a:t>
                      </a:r>
                      <a:r>
                        <a:rPr kumimoji="0" lang="en-US" sz="2000" b="1" i="0" u="none" strike="noStrike" cap="none" normalizeH="0" baseline="0" smtClean="0">
                          <a:ln>
                            <a:noFill/>
                          </a:ln>
                          <a:solidFill>
                            <a:schemeClr val="tx1"/>
                          </a:solidFill>
                          <a:effectLst/>
                          <a:latin typeface="Arial" charset="0"/>
                        </a:rPr>
                        <a:t>c</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Formats the string as currency. Precedes the number with an appropriate currency symbol ($ in US). Separates digits with an appropriate separator character (comma in US) and sets the number of decimal places to two by default.</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73063">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D</a:t>
                      </a:r>
                      <a:r>
                        <a:rPr kumimoji="0" lang="en-US" sz="2000" b="0" i="0" u="none" strike="noStrike" cap="none" normalizeH="0" baseline="0" smtClean="0">
                          <a:ln>
                            <a:noFill/>
                          </a:ln>
                          <a:solidFill>
                            <a:schemeClr val="tx1"/>
                          </a:solidFill>
                          <a:effectLst/>
                          <a:latin typeface="Arial" charset="0"/>
                        </a:rPr>
                        <a:t> or </a:t>
                      </a:r>
                      <a:r>
                        <a:rPr kumimoji="0" lang="en-US" sz="2000" b="1" i="0" u="none" strike="noStrike" cap="none" normalizeH="0" baseline="0" smtClean="0">
                          <a:ln>
                            <a:noFill/>
                          </a:ln>
                          <a:solidFill>
                            <a:schemeClr val="tx1"/>
                          </a:solidFill>
                          <a:effectLst/>
                          <a:latin typeface="Arial" charset="0"/>
                        </a:rPr>
                        <a:t>d</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Formats the string as a decimal</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73063">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N</a:t>
                      </a:r>
                      <a:r>
                        <a:rPr kumimoji="0" lang="en-US" sz="2000" b="0" i="0" u="none" strike="noStrike" cap="none" normalizeH="0" baseline="0" smtClean="0">
                          <a:ln>
                            <a:noFill/>
                          </a:ln>
                          <a:solidFill>
                            <a:schemeClr val="tx1"/>
                          </a:solidFill>
                          <a:effectLst/>
                          <a:latin typeface="Arial" charset="0"/>
                        </a:rPr>
                        <a:t> or </a:t>
                      </a:r>
                      <a:r>
                        <a:rPr kumimoji="0" lang="en-US" sz="2000" b="1" i="0" u="none" strike="noStrike" cap="none" normalizeH="0" baseline="0" smtClean="0">
                          <a:ln>
                            <a:noFill/>
                          </a:ln>
                          <a:solidFill>
                            <a:schemeClr val="tx1"/>
                          </a:solidFill>
                          <a:effectLst/>
                          <a:latin typeface="Arial" charset="0"/>
                        </a:rPr>
                        <a:t>n</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Formats the string with commas and two decimal places</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28625">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E</a:t>
                      </a:r>
                      <a:r>
                        <a:rPr kumimoji="0" lang="en-US" sz="2000" b="0" i="0" u="none" strike="noStrike" cap="none" normalizeH="0" baseline="0" smtClean="0">
                          <a:ln>
                            <a:noFill/>
                          </a:ln>
                          <a:solidFill>
                            <a:schemeClr val="tx1"/>
                          </a:solidFill>
                          <a:effectLst/>
                          <a:latin typeface="Arial" charset="0"/>
                        </a:rPr>
                        <a:t> or </a:t>
                      </a:r>
                      <a:r>
                        <a:rPr kumimoji="0" lang="en-US" sz="2000" b="1" i="0" u="none" strike="noStrike" cap="none" normalizeH="0" baseline="0" smtClean="0">
                          <a:ln>
                            <a:noFill/>
                          </a:ln>
                          <a:solidFill>
                            <a:schemeClr val="tx1"/>
                          </a:solidFill>
                          <a:effectLst/>
                          <a:latin typeface="Arial" charset="0"/>
                        </a:rPr>
                        <a:t>e</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Formats the number using scientific notation with a default of six decimal places</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30213">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F</a:t>
                      </a:r>
                      <a:r>
                        <a:rPr kumimoji="0" lang="en-US" sz="2000" b="0" i="0" u="none" strike="noStrike" cap="none" normalizeH="0" baseline="0" smtClean="0">
                          <a:ln>
                            <a:noFill/>
                          </a:ln>
                          <a:solidFill>
                            <a:schemeClr val="tx1"/>
                          </a:solidFill>
                          <a:effectLst/>
                          <a:latin typeface="Arial" charset="0"/>
                        </a:rPr>
                        <a:t> or</a:t>
                      </a:r>
                      <a:r>
                        <a:rPr kumimoji="0" lang="en-US" sz="2000" b="1" i="0" u="none" strike="noStrike" cap="none" normalizeH="0" baseline="0" smtClean="0">
                          <a:ln>
                            <a:noFill/>
                          </a:ln>
                          <a:solidFill>
                            <a:schemeClr val="tx1"/>
                          </a:solidFill>
                          <a:effectLst/>
                          <a:latin typeface="Arial" charset="0"/>
                        </a:rPr>
                        <a:t> f</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Formats the string with a fixed number of decimal places (two by default)</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73063">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G</a:t>
                      </a:r>
                      <a:r>
                        <a:rPr kumimoji="0" lang="en-US" sz="2000" b="0" i="0" u="none" strike="noStrike" cap="none" normalizeH="0" baseline="0" smtClean="0">
                          <a:ln>
                            <a:noFill/>
                          </a:ln>
                          <a:solidFill>
                            <a:schemeClr val="tx1"/>
                          </a:solidFill>
                          <a:effectLst/>
                          <a:latin typeface="Arial" charset="0"/>
                        </a:rPr>
                        <a:t> or </a:t>
                      </a:r>
                      <a:r>
                        <a:rPr kumimoji="0" lang="en-US" sz="2000" b="1" i="0" u="none" strike="noStrike" cap="none" normalizeH="0" baseline="0" smtClean="0">
                          <a:ln>
                            <a:noFill/>
                          </a:ln>
                          <a:solidFill>
                            <a:schemeClr val="tx1"/>
                          </a:solidFill>
                          <a:effectLst/>
                          <a:latin typeface="Arial" charset="0"/>
                        </a:rPr>
                        <a:t>g</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smtClean="0">
                          <a:ln>
                            <a:noFill/>
                          </a:ln>
                          <a:solidFill>
                            <a:schemeClr val="tx1"/>
                          </a:solidFill>
                          <a:effectLst/>
                          <a:latin typeface="Arial" charset="0"/>
                        </a:rPr>
                        <a:t>General. Either E or F</a:t>
                      </a: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73063">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1" i="0" u="none" strike="noStrike" cap="none" normalizeH="0" baseline="0" smtClean="0">
                          <a:ln>
                            <a:noFill/>
                          </a:ln>
                          <a:solidFill>
                            <a:schemeClr val="tx1"/>
                          </a:solidFill>
                          <a:effectLst/>
                          <a:latin typeface="Arial" charset="0"/>
                        </a:rPr>
                        <a:t>X</a:t>
                      </a:r>
                      <a:r>
                        <a:rPr kumimoji="0" lang="en-US" sz="2000" b="0" i="0" u="none" strike="noStrike" cap="none" normalizeH="0" baseline="0" smtClean="0">
                          <a:ln>
                            <a:noFill/>
                          </a:ln>
                          <a:solidFill>
                            <a:schemeClr val="tx1"/>
                          </a:solidFill>
                          <a:effectLst/>
                          <a:latin typeface="Arial" charset="0"/>
                        </a:rPr>
                        <a:t> or </a:t>
                      </a:r>
                      <a:r>
                        <a:rPr kumimoji="0" lang="en-US" sz="2000" b="1" i="0" u="none" strike="noStrike" cap="none" normalizeH="0" baseline="0" smtClean="0">
                          <a:ln>
                            <a:noFill/>
                          </a:ln>
                          <a:solidFill>
                            <a:schemeClr val="tx1"/>
                          </a:solidFill>
                          <a:effectLst/>
                          <a:latin typeface="Arial" charset="0"/>
                        </a:rPr>
                        <a:t>x</a:t>
                      </a:r>
                      <a:endParaRPr kumimoji="0" lang="en-CA"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Tx/>
                        <a:buSzPct val="85000"/>
                        <a:buFontTx/>
                        <a:buNone/>
                        <a:tabLst/>
                      </a:pPr>
                      <a:r>
                        <a:rPr kumimoji="0" lang="en-US" sz="2000" b="0" i="0" u="none" strike="noStrike" cap="none" normalizeH="0" baseline="0" dirty="0" smtClean="0">
                          <a:ln>
                            <a:noFill/>
                          </a:ln>
                          <a:solidFill>
                            <a:schemeClr val="tx1"/>
                          </a:solidFill>
                          <a:effectLst/>
                          <a:latin typeface="Arial" charset="0"/>
                        </a:rPr>
                        <a:t>Formats the string as hexadecimal</a:t>
                      </a:r>
                      <a:endParaRPr kumimoji="0" lang="en-CA"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a:t>
            </a:r>
            <a:r>
              <a:rPr lang="en-US" dirty="0" err="1" smtClean="0"/>
              <a:t>Postback</a:t>
            </a:r>
            <a:endParaRPr lang="en-US" dirty="0"/>
          </a:p>
        </p:txBody>
      </p:sp>
      <p:sp>
        <p:nvSpPr>
          <p:cNvPr id="6" name="Content Placeholder 5"/>
          <p:cNvSpPr>
            <a:spLocks noGrp="1"/>
          </p:cNvSpPr>
          <p:nvPr>
            <p:ph idx="1"/>
          </p:nvPr>
        </p:nvSpPr>
        <p:spPr/>
        <p:txBody>
          <a:bodyPr/>
          <a:lstStyle/>
          <a:p>
            <a:r>
              <a:rPr lang="en-US" dirty="0" smtClean="0"/>
              <a:t>In the context of web development, a </a:t>
            </a:r>
            <a:r>
              <a:rPr lang="en-US" i="1" dirty="0" err="1" smtClean="0"/>
              <a:t>Postback</a:t>
            </a:r>
            <a:r>
              <a:rPr lang="en-US" dirty="0" smtClean="0"/>
              <a:t> is another name for HTTP POST</a:t>
            </a:r>
          </a:p>
          <a:p>
            <a:r>
              <a:rPr lang="en-US" dirty="0" smtClean="0"/>
              <a:t>In an interactive webpage, the contents of a form are sent to the server for processing some information</a:t>
            </a:r>
          </a:p>
          <a:p>
            <a:r>
              <a:rPr lang="en-US" dirty="0" smtClean="0"/>
              <a:t>Afterwards, the server sends a new page back to the </a:t>
            </a:r>
            <a:r>
              <a:rPr lang="en-US" dirty="0" smtClean="0"/>
              <a:t>browser</a:t>
            </a:r>
            <a:endParaRPr lang="en-US" dirty="0" smtClean="0"/>
          </a:p>
          <a:p>
            <a:pPr lvl="1"/>
            <a:r>
              <a:rPr lang="en-US" dirty="0" smtClean="0"/>
              <a:t>This </a:t>
            </a:r>
            <a:r>
              <a:rPr lang="en-US" dirty="0" smtClean="0"/>
              <a:t>is done to verify passwords for logging in, process an on-line order form, or other such tasks that </a:t>
            </a:r>
            <a:r>
              <a:rPr lang="en-US" dirty="0" smtClean="0"/>
              <a:t>require communication with a server</a:t>
            </a:r>
            <a:endParaRPr lang="en-US" dirty="0" smtClean="0"/>
          </a:p>
          <a:p>
            <a:pPr lvl="1"/>
            <a:r>
              <a:rPr lang="en-US" dirty="0" smtClean="0"/>
              <a:t>This is not to be confused with refresh or back actions taken by the buttons on the </a:t>
            </a:r>
            <a:r>
              <a:rPr lang="en-US" dirty="0" smtClean="0"/>
              <a:t>browser, which may or may not access locally cached information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and Value types</a:t>
            </a:r>
            <a:endParaRPr lang="en-US" dirty="0"/>
          </a:p>
        </p:txBody>
      </p:sp>
      <p:sp>
        <p:nvSpPr>
          <p:cNvPr id="3" name="Content Placeholder 2"/>
          <p:cNvSpPr>
            <a:spLocks noGrp="1"/>
          </p:cNvSpPr>
          <p:nvPr>
            <p:ph idx="1"/>
          </p:nvPr>
        </p:nvSpPr>
        <p:spPr/>
        <p:txBody>
          <a:bodyPr/>
          <a:lstStyle/>
          <a:p>
            <a:r>
              <a:rPr lang="en-US" dirty="0" smtClean="0"/>
              <a:t>You should know the difference</a:t>
            </a:r>
          </a:p>
          <a:p>
            <a:r>
              <a:rPr lang="en-US" dirty="0" smtClean="0"/>
              <a:t>An object of a reference type (</a:t>
            </a:r>
            <a:r>
              <a:rPr lang="en-US" dirty="0" smtClean="0">
                <a:latin typeface="Courier New" pitchFamily="49" charset="0"/>
                <a:cs typeface="Courier New" pitchFamily="49" charset="0"/>
              </a:rPr>
              <a:t>class</a:t>
            </a:r>
            <a:r>
              <a:rPr lang="en-US" dirty="0" smtClean="0"/>
              <a:t>) is a handle to an object (holding a value)</a:t>
            </a:r>
          </a:p>
          <a:p>
            <a:r>
              <a:rPr lang="en-US" dirty="0" smtClean="0"/>
              <a:t>Has reference semantics</a:t>
            </a:r>
          </a:p>
          <a:p>
            <a:pPr lvl="1"/>
            <a:r>
              <a:rPr lang="en-US" dirty="0" smtClean="0"/>
              <a:t>Copy duplicates (rebinds) the reference</a:t>
            </a:r>
          </a:p>
          <a:p>
            <a:r>
              <a:rPr lang="en-US" dirty="0" smtClean="0"/>
              <a:t>Essentially all (all?) CLR types are reference types</a:t>
            </a:r>
          </a:p>
          <a:p>
            <a:r>
              <a:rPr lang="en-US" dirty="0" smtClean="0"/>
              <a:t>An object of a value type (</a:t>
            </a:r>
            <a:r>
              <a:rPr lang="en-US" dirty="0" err="1" smtClean="0">
                <a:latin typeface="Courier New" pitchFamily="49" charset="0"/>
                <a:cs typeface="Courier New" pitchFamily="49" charset="0"/>
              </a:rPr>
              <a:t>struct</a:t>
            </a:r>
            <a:r>
              <a:rPr lang="en-US" dirty="0" smtClean="0"/>
              <a:t>) holds a value</a:t>
            </a:r>
          </a:p>
          <a:p>
            <a:r>
              <a:rPr lang="en-US" dirty="0" smtClean="0"/>
              <a:t>Has value semantics</a:t>
            </a:r>
          </a:p>
          <a:p>
            <a:pPr lvl="1"/>
            <a:r>
              <a:rPr lang="en-US" dirty="0" smtClean="0"/>
              <a:t>Copy duplicates the value</a:t>
            </a:r>
          </a:p>
          <a:p>
            <a:r>
              <a:rPr lang="en-US" dirty="0" smtClean="0"/>
              <a:t>The built-in numeric types are value types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r>
              <a:rPr lang="en-US" dirty="0" smtClean="0"/>
              <a:t>The base of every object</a:t>
            </a:r>
          </a:p>
          <a:p>
            <a:r>
              <a:rPr lang="en-US" dirty="0" smtClean="0"/>
              <a:t>Both </a:t>
            </a:r>
            <a:r>
              <a:rPr lang="en-US" dirty="0" err="1" smtClean="0"/>
              <a:t>structs</a:t>
            </a:r>
            <a:r>
              <a:rPr lang="en-US" dirty="0" smtClean="0"/>
              <a:t> and classes</a:t>
            </a:r>
          </a:p>
          <a:p>
            <a:r>
              <a:rPr lang="en-US" dirty="0" smtClean="0"/>
              <a:t>Every value can be assigned to an object</a:t>
            </a:r>
          </a:p>
          <a:p>
            <a:r>
              <a:rPr lang="en-US" dirty="0" smtClean="0"/>
              <a:t>Boxing </a:t>
            </a:r>
          </a:p>
          <a:p>
            <a:pPr lvl="1"/>
            <a:r>
              <a:rPr lang="en-US" dirty="0" smtClean="0"/>
              <a:t>copy the value and let the object be the handle of the copy</a:t>
            </a:r>
          </a:p>
          <a:p>
            <a:r>
              <a:rPr lang="en-US" dirty="0" smtClean="0"/>
              <a:t>Every object can be cast to an appropriate type</a:t>
            </a:r>
          </a:p>
          <a:p>
            <a:r>
              <a:rPr lang="en-US" dirty="0" err="1" smtClean="0"/>
              <a:t>Unboxing</a:t>
            </a:r>
            <a:endParaRPr lang="en-US" dirty="0" smtClean="0"/>
          </a:p>
          <a:p>
            <a:pPr lvl="1"/>
            <a:r>
              <a:rPr lang="en-US" dirty="0" smtClean="0"/>
              <a:t>copy the value referred to by the object</a:t>
            </a:r>
          </a:p>
          <a:p>
            <a:r>
              <a:rPr lang="en-US" dirty="0" smtClean="0"/>
              <a:t>If you guess wrong “the system”</a:t>
            </a:r>
          </a:p>
          <a:p>
            <a:pPr lvl="1"/>
            <a:r>
              <a:rPr lang="en-US" dirty="0" smtClean="0"/>
              <a:t>Throws </a:t>
            </a:r>
            <a:r>
              <a:rPr lang="en-US" dirty="0" err="1" smtClean="0"/>
              <a:t>System.InvalidCastExceptionfor</a:t>
            </a:r>
            <a:r>
              <a:rPr lang="en-US" dirty="0" smtClean="0"/>
              <a:t> value types</a:t>
            </a:r>
          </a:p>
          <a:p>
            <a:r>
              <a:rPr lang="en-US" dirty="0" smtClean="0"/>
              <a:t>Returns null for reference types</a:t>
            </a:r>
          </a:p>
          <a:p>
            <a:r>
              <a:rPr lang="en-CA" dirty="0" smtClean="0"/>
              <a:t>object class can either be written as </a:t>
            </a:r>
            <a:r>
              <a:rPr lang="en-CA" dirty="0" smtClean="0">
                <a:latin typeface="Courier New" pitchFamily="49" charset="0"/>
              </a:rPr>
              <a:t>object</a:t>
            </a:r>
            <a:r>
              <a:rPr lang="en-CA" dirty="0" smtClean="0"/>
              <a:t> or </a:t>
            </a:r>
            <a:r>
              <a:rPr lang="en-CA" dirty="0" smtClean="0">
                <a:latin typeface="Courier New" pitchFamily="49" charset="0"/>
              </a:rPr>
              <a:t>Object</a:t>
            </a:r>
            <a:r>
              <a:rPr lang="en-US" i="1" dirty="0" smtClean="0"/>
              <a:t>. </a:t>
            </a:r>
            <a:r>
              <a:rPr lang="en-US" dirty="0" smtClean="0"/>
              <a:t>Lower</a:t>
            </a:r>
            <a:r>
              <a:rPr lang="en-CA" dirty="0" smtClean="0"/>
              <a:t> case </a:t>
            </a:r>
            <a:r>
              <a:rPr lang="en-CA" dirty="0" smtClean="0">
                <a:latin typeface="Courier New" pitchFamily="49" charset="0"/>
              </a:rPr>
              <a:t>object</a:t>
            </a:r>
            <a:r>
              <a:rPr lang="en-US" i="1" dirty="0" smtClean="0"/>
              <a:t> </a:t>
            </a:r>
            <a:r>
              <a:rPr lang="en-CA" dirty="0" smtClean="0"/>
              <a:t>is a C# keyword which is replaced with the class name </a:t>
            </a:r>
            <a:r>
              <a:rPr lang="en-CA" dirty="0" err="1" smtClean="0">
                <a:latin typeface="Courier New" pitchFamily="49" charset="0"/>
              </a:rPr>
              <a:t>System.Object</a:t>
            </a:r>
            <a:r>
              <a:rPr lang="en-CA" dirty="0" smtClean="0"/>
              <a:t> during compilation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Boxing and </a:t>
            </a:r>
            <a:r>
              <a:rPr lang="en-US" sz="2400" dirty="0" err="1" smtClean="0"/>
              <a:t>unboxing</a:t>
            </a:r>
            <a:r>
              <a:rPr lang="en-US" sz="2400" dirty="0" smtClean="0"/>
              <a:t> (reference &amp; value types)</a:t>
            </a:r>
            <a:endParaRPr lang="en-US" sz="2400" dirty="0"/>
          </a:p>
        </p:txBody>
      </p:sp>
      <p:sp>
        <p:nvSpPr>
          <p:cNvPr id="5" name="Content Placeholder 4"/>
          <p:cNvSpPr>
            <a:spLocks noGrp="1"/>
          </p:cNvSpPr>
          <p:nvPr>
            <p:ph idx="1"/>
          </p:nvPr>
        </p:nvSpPr>
        <p:spPr/>
        <p:txBody>
          <a:bodyPr/>
          <a:lstStyle/>
          <a:p>
            <a:r>
              <a:rPr lang="en-US" dirty="0" smtClean="0"/>
              <a:t>Boxing: process </a:t>
            </a:r>
            <a:r>
              <a:rPr lang="en-US" dirty="0" smtClean="0"/>
              <a:t>of placing a primitive type within an object so that the primitive can be used as an </a:t>
            </a:r>
            <a:r>
              <a:rPr lang="en-US" dirty="0" smtClean="0"/>
              <a:t>object</a:t>
            </a:r>
          </a:p>
          <a:p>
            <a:pPr lvl="1"/>
            <a:r>
              <a:rPr lang="en-US" dirty="0" smtClean="0"/>
              <a:t>C# has no primitive wrapper classes, but allows boxing of any value type, returning a generic Object </a:t>
            </a:r>
            <a:r>
              <a:rPr lang="en-US" dirty="0" smtClean="0"/>
              <a:t>reference</a:t>
            </a:r>
          </a:p>
          <a:p>
            <a:pPr lvl="1"/>
            <a:r>
              <a:rPr lang="en-US" dirty="0" smtClean="0"/>
              <a:t>The boxed object is always a copy of the value object, and is usually </a:t>
            </a:r>
            <a:r>
              <a:rPr lang="en-US" dirty="0" smtClean="0"/>
              <a:t>immutable</a:t>
            </a:r>
          </a:p>
          <a:p>
            <a:pPr lvl="1"/>
            <a:r>
              <a:rPr lang="en-US" dirty="0" err="1" smtClean="0"/>
              <a:t>Unboxing</a:t>
            </a:r>
            <a:r>
              <a:rPr lang="en-US" dirty="0" smtClean="0"/>
              <a:t> </a:t>
            </a:r>
            <a:r>
              <a:rPr lang="en-US" dirty="0" smtClean="0"/>
              <a:t>the object also returns a copy of the stored </a:t>
            </a:r>
            <a:r>
              <a:rPr lang="en-US" dirty="0" smtClean="0"/>
              <a:t>value</a:t>
            </a:r>
          </a:p>
          <a:p>
            <a:pPr lvl="1"/>
            <a:r>
              <a:rPr lang="en-US" dirty="0" smtClean="0"/>
              <a:t>Repeated </a:t>
            </a:r>
            <a:r>
              <a:rPr lang="en-US" dirty="0" smtClean="0"/>
              <a:t>boxing and </a:t>
            </a:r>
            <a:r>
              <a:rPr lang="en-US" dirty="0" err="1" smtClean="0"/>
              <a:t>unboxing</a:t>
            </a:r>
            <a:r>
              <a:rPr lang="en-US" dirty="0" smtClean="0"/>
              <a:t> of objects can have a severe performance impact, since it dynamically allocates new objects and then makes them eligible for Garbage collection</a:t>
            </a:r>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62</a:t>
            </a:fld>
            <a:endParaRPr lang="en-US"/>
          </a:p>
        </p:txBody>
      </p:sp>
      <p:pic>
        <p:nvPicPr>
          <p:cNvPr id="76802" name="Picture 2"/>
          <p:cNvPicPr>
            <a:picLocks noChangeAspect="1" noChangeArrowheads="1"/>
          </p:cNvPicPr>
          <p:nvPr/>
        </p:nvPicPr>
        <p:blipFill>
          <a:blip r:embed="rId2" cstate="print"/>
          <a:srcRect/>
          <a:stretch>
            <a:fillRect/>
          </a:stretch>
        </p:blipFill>
        <p:spPr bwMode="auto">
          <a:xfrm>
            <a:off x="990600" y="1905000"/>
            <a:ext cx="7315200" cy="4145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a:t>
            </a:r>
            <a:r>
              <a:rPr lang="en-US" dirty="0" err="1" smtClean="0"/>
              <a:t>unboxing</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63</a:t>
            </a:fld>
            <a:endParaRPr lang="en-US"/>
          </a:p>
        </p:txBody>
      </p:sp>
      <p:pic>
        <p:nvPicPr>
          <p:cNvPr id="77826" name="Picture 2"/>
          <p:cNvPicPr>
            <a:picLocks noChangeAspect="1" noChangeArrowheads="1"/>
          </p:cNvPicPr>
          <p:nvPr/>
        </p:nvPicPr>
        <p:blipFill>
          <a:blip r:embed="rId2" cstate="print"/>
          <a:srcRect/>
          <a:stretch>
            <a:fillRect/>
          </a:stretch>
        </p:blipFill>
        <p:spPr bwMode="auto">
          <a:xfrm>
            <a:off x="685800" y="1447800"/>
            <a:ext cx="7034729" cy="314801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 4.0</a:t>
            </a:r>
            <a:endParaRPr lang="en-US" dirty="0"/>
          </a:p>
        </p:txBody>
      </p:sp>
      <p:sp>
        <p:nvSpPr>
          <p:cNvPr id="6" name="Text Placeholder 5"/>
          <p:cNvSpPr>
            <a:spLocks noGrp="1"/>
          </p:cNvSpPr>
          <p:nvPr>
            <p:ph type="body" idx="1"/>
          </p:nvPr>
        </p:nvSpPr>
        <p:spPr/>
        <p:txBody>
          <a:bodyPr/>
          <a:lstStyle/>
          <a:p>
            <a:r>
              <a:rPr lang="en-US" dirty="0" smtClean="0"/>
              <a:t>Part VII: Futures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 Trends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65</a:t>
            </a:fld>
            <a:endParaRPr lang="en-US"/>
          </a:p>
        </p:txBody>
      </p:sp>
      <p:graphicFrame>
        <p:nvGraphicFramePr>
          <p:cNvPr id="6" name="Diagram 5"/>
          <p:cNvGraphicFramePr/>
          <p:nvPr/>
        </p:nvGraphicFramePr>
        <p:xfrm>
          <a:off x="2514600" y="1600200"/>
          <a:ext cx="4191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a:t>
            </a:r>
            <a:endParaRPr lang="en-US" dirty="0"/>
          </a:p>
        </p:txBody>
      </p:sp>
      <p:sp>
        <p:nvSpPr>
          <p:cNvPr id="3" name="Content Placeholder 2"/>
          <p:cNvSpPr>
            <a:spLocks noGrp="1"/>
          </p:cNvSpPr>
          <p:nvPr>
            <p:ph idx="1"/>
          </p:nvPr>
        </p:nvSpPr>
        <p:spPr>
          <a:xfrm>
            <a:off x="660400" y="1295400"/>
            <a:ext cx="7696200" cy="3124200"/>
          </a:xfrm>
        </p:spPr>
        <p:txBody>
          <a:bodyPr/>
          <a:lstStyle/>
          <a:p>
            <a:r>
              <a:rPr lang="en-US" dirty="0" smtClean="0"/>
              <a:t>Classic programming involves an imperative programming style where one must write very explicit instructions and detail on how we want something to be done</a:t>
            </a:r>
          </a:p>
          <a:p>
            <a:pPr lvl="1"/>
            <a:r>
              <a:rPr lang="en-US" dirty="0" smtClean="0"/>
              <a:t>This can have optimization side effects as the compiler has no choice but to execute step-by-step</a:t>
            </a:r>
          </a:p>
          <a:p>
            <a:r>
              <a:rPr lang="en-US" dirty="0" smtClean="0"/>
              <a:t>Declarative programming is more about stating an idea, but not having overly specific instruction</a:t>
            </a:r>
          </a:p>
          <a:p>
            <a:pPr lvl="1"/>
            <a:r>
              <a:rPr lang="en-US" dirty="0" smtClean="0"/>
              <a:t>For example, in LINQ you can use the abstract "order by" or "group by" that specifies what you want to happen, but does not lock the compiler in to having to perform the operations in a specified manner and leaves room for optimization</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66</a:t>
            </a:fld>
            <a:endParaRPr lang="en-US"/>
          </a:p>
        </p:txBody>
      </p:sp>
      <p:grpSp>
        <p:nvGrpSpPr>
          <p:cNvPr id="15" name="Group 14"/>
          <p:cNvGrpSpPr/>
          <p:nvPr/>
        </p:nvGrpSpPr>
        <p:grpSpPr>
          <a:xfrm>
            <a:off x="5897988" y="4343400"/>
            <a:ext cx="2742485" cy="1922035"/>
            <a:chOff x="5897988" y="4343400"/>
            <a:chExt cx="2742485" cy="1922035"/>
          </a:xfrm>
        </p:grpSpPr>
        <p:pic>
          <p:nvPicPr>
            <p:cNvPr id="5" name="Picture 3" descr="C:\Users\andersh\AppData\Local\Microsoft\Windows\Temporary Internet Files\Content.IE5\AP0LI28U\MCj02000170000[1].wmf"/>
            <p:cNvPicPr>
              <a:picLocks noChangeAspect="1" noChangeArrowheads="1"/>
            </p:cNvPicPr>
            <p:nvPr/>
          </p:nvPicPr>
          <p:blipFill>
            <a:blip r:embed="rId2" cstate="print">
              <a:lum bright="-80000"/>
            </a:blip>
            <a:srcRect/>
            <a:stretch>
              <a:fillRect/>
            </a:stretch>
          </p:blipFill>
          <p:spPr bwMode="auto">
            <a:xfrm>
              <a:off x="6428342" y="4663557"/>
              <a:ext cx="1532008" cy="960470"/>
            </a:xfrm>
            <a:prstGeom prst="rect">
              <a:avLst/>
            </a:prstGeom>
            <a:noFill/>
          </p:spPr>
        </p:pic>
        <p:cxnSp>
          <p:nvCxnSpPr>
            <p:cNvPr id="6" name="Straight Connector 5"/>
            <p:cNvCxnSpPr/>
            <p:nvPr/>
          </p:nvCxnSpPr>
          <p:spPr>
            <a:xfrm>
              <a:off x="6125378" y="4692662"/>
              <a:ext cx="2090451" cy="931364"/>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25378" y="4634451"/>
              <a:ext cx="2090451" cy="960470"/>
            </a:xfrm>
            <a:prstGeom prst="line">
              <a:avLst/>
            </a:prstGeom>
            <a:ln w="38100">
              <a:solidFill>
                <a:srgbClr val="92D050"/>
              </a:solidFill>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rot="5400000" flipH="1" flipV="1">
              <a:off x="5412612" y="5201692"/>
              <a:ext cx="1425849" cy="316"/>
            </a:xfrm>
            <a:prstGeom prst="straightConnector1">
              <a:avLst/>
            </a:prstGeom>
            <a:ln w="38100" cmpd="sng">
              <a:solidFill>
                <a:schemeClr val="tx1"/>
              </a:solidFill>
              <a:tailEnd type="arrow"/>
            </a:ln>
            <a:effec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5943600" y="5827762"/>
              <a:ext cx="2514600" cy="303"/>
            </a:xfrm>
            <a:prstGeom prst="straightConnector1">
              <a:avLst/>
            </a:prstGeom>
            <a:ln w="38100" cmpd="sng">
              <a:solidFill>
                <a:schemeClr val="tx1"/>
              </a:solidFill>
              <a:tailEnd type="arrow"/>
            </a:ln>
            <a:effectLst/>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747267" y="4343400"/>
              <a:ext cx="811440" cy="391197"/>
            </a:xfrm>
            <a:prstGeom prst="rect">
              <a:avLst/>
            </a:prstGeom>
            <a:noFill/>
          </p:spPr>
          <p:txBody>
            <a:bodyPr wrap="none" rtlCol="0">
              <a:spAutoFit/>
            </a:bodyPr>
            <a:lstStyle/>
            <a:p>
              <a:r>
                <a:rPr lang="en-US" sz="2000" dirty="0" smtClean="0">
                  <a:solidFill>
                    <a:srgbClr val="92D050"/>
                  </a:solidFill>
                </a:rPr>
                <a:t>What</a:t>
              </a:r>
              <a:endParaRPr lang="en-US" sz="2000" dirty="0">
                <a:solidFill>
                  <a:srgbClr val="92D050"/>
                </a:solidFill>
              </a:endParaRPr>
            </a:p>
          </p:txBody>
        </p:sp>
        <p:sp>
          <p:nvSpPr>
            <p:cNvPr id="11" name="TextBox 10"/>
            <p:cNvSpPr txBox="1"/>
            <p:nvPr/>
          </p:nvSpPr>
          <p:spPr>
            <a:xfrm>
              <a:off x="7817697" y="5245659"/>
              <a:ext cx="726481" cy="391197"/>
            </a:xfrm>
            <a:prstGeom prst="rect">
              <a:avLst/>
            </a:prstGeom>
            <a:noFill/>
          </p:spPr>
          <p:txBody>
            <a:bodyPr wrap="none" rtlCol="0">
              <a:spAutoFit/>
            </a:bodyPr>
            <a:lstStyle/>
            <a:p>
              <a:r>
                <a:rPr lang="en-US" sz="2000" dirty="0" smtClean="0">
                  <a:solidFill>
                    <a:srgbClr val="C00000"/>
                  </a:solidFill>
                </a:rPr>
                <a:t>How</a:t>
              </a:r>
              <a:endParaRPr lang="en-US" sz="3600" dirty="0" smtClean="0">
                <a:solidFill>
                  <a:srgbClr val="C00000"/>
                </a:solidFill>
              </a:endParaRPr>
            </a:p>
          </p:txBody>
        </p:sp>
        <p:sp>
          <p:nvSpPr>
            <p:cNvPr id="12" name="TextBox 11"/>
            <p:cNvSpPr txBox="1"/>
            <p:nvPr/>
          </p:nvSpPr>
          <p:spPr>
            <a:xfrm>
              <a:off x="5897988" y="5885972"/>
              <a:ext cx="1212190" cy="379463"/>
            </a:xfrm>
            <a:prstGeom prst="rect">
              <a:avLst/>
            </a:prstGeom>
            <a:noFill/>
          </p:spPr>
          <p:txBody>
            <a:bodyPr wrap="none" rtlCol="0">
              <a:spAutoFit/>
            </a:bodyPr>
            <a:lstStyle/>
            <a:p>
              <a:r>
                <a:rPr lang="en-US" sz="1600" dirty="0" smtClean="0"/>
                <a:t>Imperative</a:t>
              </a:r>
              <a:endParaRPr lang="en-US" sz="1600" dirty="0"/>
            </a:p>
          </p:txBody>
        </p:sp>
        <p:sp>
          <p:nvSpPr>
            <p:cNvPr id="13" name="TextBox 12"/>
            <p:cNvSpPr txBox="1"/>
            <p:nvPr/>
          </p:nvSpPr>
          <p:spPr>
            <a:xfrm>
              <a:off x="7360956" y="5885972"/>
              <a:ext cx="1279517" cy="379463"/>
            </a:xfrm>
            <a:prstGeom prst="rect">
              <a:avLst/>
            </a:prstGeom>
            <a:noFill/>
          </p:spPr>
          <p:txBody>
            <a:bodyPr wrap="none" rtlCol="0">
              <a:spAutoFit/>
            </a:bodyPr>
            <a:lstStyle/>
            <a:p>
              <a:r>
                <a:rPr lang="en-US" sz="1600" dirty="0" smtClean="0"/>
                <a:t>Declarative</a:t>
              </a:r>
              <a:endParaRPr lang="en-US" sz="2800" dirty="0"/>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t>
            </a:r>
            <a:endParaRPr lang="en-US" dirty="0"/>
          </a:p>
        </p:txBody>
      </p:sp>
      <p:sp>
        <p:nvSpPr>
          <p:cNvPr id="3" name="Content Placeholder 2"/>
          <p:cNvSpPr>
            <a:spLocks noGrp="1"/>
          </p:cNvSpPr>
          <p:nvPr>
            <p:ph idx="1"/>
          </p:nvPr>
        </p:nvSpPr>
        <p:spPr>
          <a:xfrm>
            <a:off x="660400" y="1066800"/>
            <a:ext cx="7696200" cy="2743200"/>
          </a:xfrm>
        </p:spPr>
        <p:txBody>
          <a:bodyPr/>
          <a:lstStyle/>
          <a:p>
            <a:r>
              <a:rPr lang="en-US" dirty="0" smtClean="0"/>
              <a:t>Dynamic languages are those that have a loose coupling between applications and data services</a:t>
            </a:r>
          </a:p>
          <a:p>
            <a:pPr lvl="1"/>
            <a:r>
              <a:rPr lang="en-US" dirty="0" smtClean="0"/>
              <a:t>They involve implicit typing, meta programming, and do not involve compilation</a:t>
            </a:r>
          </a:p>
          <a:p>
            <a:r>
              <a:rPr lang="en-US" dirty="0" smtClean="0"/>
              <a:t>The popularity of dynamic languages such as Python, Ruby, and JavaScript can be seen all across the Internet</a:t>
            </a:r>
          </a:p>
          <a:p>
            <a:pPr lvl="1"/>
            <a:r>
              <a:rPr lang="en-US" dirty="0" smtClean="0"/>
              <a:t>To date Microsoft .NET has been about static languages that are robust and offer better scaling. While each has its own strengths and weaknesses, ideally you can borrow from both dynamic and static to create something great</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67</a:t>
            </a:fld>
            <a:endParaRPr lang="en-US"/>
          </a:p>
        </p:txBody>
      </p:sp>
      <p:graphicFrame>
        <p:nvGraphicFramePr>
          <p:cNvPr id="6" name="Diagram 5"/>
          <p:cNvGraphicFramePr/>
          <p:nvPr/>
        </p:nvGraphicFramePr>
        <p:xfrm>
          <a:off x="4876800" y="3810000"/>
          <a:ext cx="37338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a:t>
            </a:r>
            <a:endParaRPr lang="en-US" dirty="0"/>
          </a:p>
        </p:txBody>
      </p:sp>
      <p:sp>
        <p:nvSpPr>
          <p:cNvPr id="3" name="Content Placeholder 2"/>
          <p:cNvSpPr>
            <a:spLocks noGrp="1"/>
          </p:cNvSpPr>
          <p:nvPr>
            <p:ph idx="1"/>
          </p:nvPr>
        </p:nvSpPr>
        <p:spPr/>
        <p:txBody>
          <a:bodyPr/>
          <a:lstStyle/>
          <a:p>
            <a:r>
              <a:rPr lang="en-US" dirty="0" smtClean="0"/>
              <a:t>Concurrent, also known as parallel, programming is about writing code designed to execute multiple steps at the same time</a:t>
            </a:r>
          </a:p>
          <a:p>
            <a:pPr lvl="1"/>
            <a:r>
              <a:rPr lang="en-US" dirty="0" smtClean="0"/>
              <a:t>Moore's law has allowed us to largely ignore writing code designed to execute in parallel because the processor speed has continued to increase over time making hardware that is more powerful readily available</a:t>
            </a:r>
          </a:p>
          <a:p>
            <a:pPr lvl="1"/>
            <a:r>
              <a:rPr lang="en-US" dirty="0" smtClean="0"/>
              <a:t>However, clock speeds have leveled out now around 2.5 GHz. In order to provide increased performance, engineers have started adding more cores to the processor</a:t>
            </a:r>
          </a:p>
          <a:p>
            <a:pPr lvl="1"/>
            <a:r>
              <a:rPr lang="en-US" dirty="0" smtClean="0"/>
              <a:t>With more cores available, it means to get the next level of performance from your applications you would have previously gotten by purchasing a faster processor you will likely need to result to writing code to execute concurrently</a:t>
            </a:r>
          </a:p>
          <a:p>
            <a:pPr lvl="1"/>
            <a:r>
              <a:rPr lang="en-US" dirty="0" smtClean="0"/>
              <a:t>Much like multithreading, writing parallel code is hard and there is no magic answer to make it simple</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C#</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69</a:t>
            </a:fld>
            <a:endParaRPr lang="en-US"/>
          </a:p>
        </p:txBody>
      </p:sp>
      <p:grpSp>
        <p:nvGrpSpPr>
          <p:cNvPr id="22" name="Group 21"/>
          <p:cNvGrpSpPr/>
          <p:nvPr/>
        </p:nvGrpSpPr>
        <p:grpSpPr>
          <a:xfrm>
            <a:off x="593373" y="838200"/>
            <a:ext cx="7272335" cy="5488308"/>
            <a:chOff x="593373" y="838200"/>
            <a:chExt cx="7272335" cy="5488308"/>
          </a:xfrm>
        </p:grpSpPr>
        <p:sp>
          <p:nvSpPr>
            <p:cNvPr id="5" name="Oval 5"/>
            <p:cNvSpPr>
              <a:spLocks noChangeArrowheads="1"/>
            </p:cNvSpPr>
            <p:nvPr/>
          </p:nvSpPr>
          <p:spPr bwMode="auto">
            <a:xfrm rot="1391691">
              <a:off x="1885596" y="5914666"/>
              <a:ext cx="287337" cy="28733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p>
          </p:txBody>
        </p:sp>
        <p:sp>
          <p:nvSpPr>
            <p:cNvPr id="6" name="Line 9"/>
            <p:cNvSpPr>
              <a:spLocks noChangeShapeType="1"/>
            </p:cNvSpPr>
            <p:nvPr/>
          </p:nvSpPr>
          <p:spPr bwMode="auto">
            <a:xfrm rot="1391691" flipV="1">
              <a:off x="2312633" y="4819291"/>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7" name="Oval 10"/>
            <p:cNvSpPr>
              <a:spLocks noChangeArrowheads="1"/>
            </p:cNvSpPr>
            <p:nvPr/>
          </p:nvSpPr>
          <p:spPr bwMode="auto">
            <a:xfrm rot="1391691">
              <a:off x="2453921" y="4590691"/>
              <a:ext cx="287337"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p>
          </p:txBody>
        </p:sp>
        <p:sp>
          <p:nvSpPr>
            <p:cNvPr id="8" name="Line 11"/>
            <p:cNvSpPr>
              <a:spLocks noChangeShapeType="1"/>
            </p:cNvSpPr>
            <p:nvPr/>
          </p:nvSpPr>
          <p:spPr bwMode="auto">
            <a:xfrm rot="1391691" flipV="1">
              <a:off x="2879371" y="3495316"/>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9" name="Oval 12"/>
            <p:cNvSpPr>
              <a:spLocks noChangeArrowheads="1"/>
            </p:cNvSpPr>
            <p:nvPr/>
          </p:nvSpPr>
          <p:spPr bwMode="auto">
            <a:xfrm rot="1391691">
              <a:off x="3020658" y="3266716"/>
              <a:ext cx="287338" cy="287337"/>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p>
          </p:txBody>
        </p:sp>
        <p:sp>
          <p:nvSpPr>
            <p:cNvPr id="10" name="Line 13"/>
            <p:cNvSpPr>
              <a:spLocks noChangeShapeType="1"/>
            </p:cNvSpPr>
            <p:nvPr/>
          </p:nvSpPr>
          <p:spPr bwMode="auto">
            <a:xfrm rot="1391691" flipV="1">
              <a:off x="3447696" y="2172930"/>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11" name="Text Box 15"/>
            <p:cNvSpPr txBox="1">
              <a:spLocks noChangeArrowheads="1"/>
            </p:cNvSpPr>
            <p:nvPr/>
          </p:nvSpPr>
          <p:spPr bwMode="auto">
            <a:xfrm>
              <a:off x="593373" y="5501916"/>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12" name="Text Box 16"/>
            <p:cNvSpPr txBox="1">
              <a:spLocks noChangeArrowheads="1"/>
            </p:cNvSpPr>
            <p:nvPr/>
          </p:nvSpPr>
          <p:spPr bwMode="auto">
            <a:xfrm>
              <a:off x="1168048" y="4206516"/>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13" name="Text Box 17"/>
            <p:cNvSpPr txBox="1">
              <a:spLocks noChangeArrowheads="1"/>
            </p:cNvSpPr>
            <p:nvPr/>
          </p:nvSpPr>
          <p:spPr bwMode="auto">
            <a:xfrm>
              <a:off x="1744309" y="2909528"/>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14" name="Text Box 18"/>
            <p:cNvSpPr txBox="1">
              <a:spLocks noChangeArrowheads="1"/>
            </p:cNvSpPr>
            <p:nvPr/>
          </p:nvSpPr>
          <p:spPr bwMode="auto">
            <a:xfrm>
              <a:off x="2465033" y="5862278"/>
              <a:ext cx="5256213" cy="464230"/>
            </a:xfrm>
            <a:prstGeom prst="rect">
              <a:avLst/>
            </a:prstGeom>
            <a:noFill/>
            <a:ln w="19050" algn="ctr">
              <a:noFill/>
              <a:miter lim="800000"/>
              <a:headEnd/>
              <a:tailEnd/>
            </a:ln>
            <a:effectLst/>
          </p:spPr>
          <p:txBody>
            <a:bodyPr lIns="91432" tIns="45717" rIns="91432" bIns="45717">
              <a:spAutoFit/>
            </a:bodyPr>
            <a:lstStyle/>
            <a:p>
              <a:pPr algn="l"/>
              <a:r>
                <a:rPr lang="en-US" sz="2400" dirty="0"/>
                <a:t>Managed Code</a:t>
              </a:r>
            </a:p>
          </p:txBody>
        </p:sp>
        <p:sp>
          <p:nvSpPr>
            <p:cNvPr id="15" name="Text Box 19"/>
            <p:cNvSpPr txBox="1">
              <a:spLocks noChangeArrowheads="1"/>
            </p:cNvSpPr>
            <p:nvPr/>
          </p:nvSpPr>
          <p:spPr bwMode="auto">
            <a:xfrm>
              <a:off x="2968271" y="4516078"/>
              <a:ext cx="4897437" cy="464230"/>
            </a:xfrm>
            <a:prstGeom prst="rect">
              <a:avLst/>
            </a:prstGeom>
            <a:noFill/>
            <a:ln w="19050" algn="ctr">
              <a:noFill/>
              <a:miter lim="800000"/>
              <a:headEnd/>
              <a:tailEnd/>
            </a:ln>
            <a:effectLst/>
          </p:spPr>
          <p:txBody>
            <a:bodyPr lIns="91432" tIns="45717" rIns="91432" bIns="45717">
              <a:spAutoFit/>
            </a:bodyPr>
            <a:lstStyle/>
            <a:p>
              <a:pPr algn="l"/>
              <a:r>
                <a:rPr lang="en-US" sz="2400" dirty="0"/>
                <a:t>Generics</a:t>
              </a:r>
            </a:p>
          </p:txBody>
        </p:sp>
        <p:sp>
          <p:nvSpPr>
            <p:cNvPr id="16" name="Text Box 20"/>
            <p:cNvSpPr txBox="1">
              <a:spLocks noChangeArrowheads="1"/>
            </p:cNvSpPr>
            <p:nvPr/>
          </p:nvSpPr>
          <p:spPr bwMode="auto">
            <a:xfrm>
              <a:off x="3544533" y="3198453"/>
              <a:ext cx="3694467"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a:t>Language Integrated Query</a:t>
              </a:r>
            </a:p>
          </p:txBody>
        </p:sp>
        <p:sp>
          <p:nvSpPr>
            <p:cNvPr id="17" name="Oval 12"/>
            <p:cNvSpPr>
              <a:spLocks noChangeArrowheads="1"/>
            </p:cNvSpPr>
            <p:nvPr/>
          </p:nvSpPr>
          <p:spPr bwMode="auto">
            <a:xfrm rot="1391691">
              <a:off x="3590925" y="1931986"/>
              <a:ext cx="287338" cy="28733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lIns="91432" tIns="45717" rIns="91432" bIns="45717" anchor="ctr"/>
            <a:lstStyle/>
            <a:p>
              <a:endParaRPr lang="da-DK"/>
            </a:p>
          </p:txBody>
        </p:sp>
        <p:sp>
          <p:nvSpPr>
            <p:cNvPr id="18" name="Line 13"/>
            <p:cNvSpPr>
              <a:spLocks noChangeShapeType="1"/>
            </p:cNvSpPr>
            <p:nvPr/>
          </p:nvSpPr>
          <p:spPr bwMode="auto">
            <a:xfrm rot="1391691" flipV="1">
              <a:off x="4017963" y="838200"/>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19" name="Text Box 17"/>
            <p:cNvSpPr txBox="1">
              <a:spLocks noChangeArrowheads="1"/>
            </p:cNvSpPr>
            <p:nvPr/>
          </p:nvSpPr>
          <p:spPr bwMode="auto">
            <a:xfrm>
              <a:off x="2314576" y="1574798"/>
              <a:ext cx="1093553"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a:t>
              </a:r>
              <a:r>
                <a:rPr lang="en-US" sz="2800" dirty="0" smtClean="0"/>
                <a:t>4.0</a:t>
              </a:r>
              <a:endParaRPr lang="en-US" sz="2800" dirty="0"/>
            </a:p>
          </p:txBody>
        </p:sp>
        <p:sp>
          <p:nvSpPr>
            <p:cNvPr id="20" name="Text Box 20"/>
            <p:cNvSpPr txBox="1">
              <a:spLocks noChangeArrowheads="1"/>
            </p:cNvSpPr>
            <p:nvPr/>
          </p:nvSpPr>
          <p:spPr bwMode="auto">
            <a:xfrm>
              <a:off x="4114800" y="1863723"/>
              <a:ext cx="3200400"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smtClean="0"/>
                <a:t>Dynamic Programming</a:t>
              </a:r>
              <a:endParaRPr lang="en-US" sz="2400"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Postbacks</a:t>
            </a:r>
            <a:r>
              <a:rPr lang="en-US" dirty="0" smtClean="0"/>
              <a:t> in ASP.NET</a:t>
            </a:r>
            <a:endParaRPr lang="en-US" dirty="0"/>
          </a:p>
        </p:txBody>
      </p:sp>
      <p:sp>
        <p:nvSpPr>
          <p:cNvPr id="3" name="Content Placeholder 2"/>
          <p:cNvSpPr>
            <a:spLocks noGrp="1"/>
          </p:cNvSpPr>
          <p:nvPr>
            <p:ph idx="1"/>
          </p:nvPr>
        </p:nvSpPr>
        <p:spPr>
          <a:xfrm>
            <a:off x="660400" y="1135062"/>
            <a:ext cx="7797800" cy="5189538"/>
          </a:xfrm>
        </p:spPr>
        <p:txBody>
          <a:bodyPr/>
          <a:lstStyle/>
          <a:p>
            <a:r>
              <a:rPr lang="en-US" dirty="0" smtClean="0"/>
              <a:t>Every ASP.NET page is a separate entity with the ability to process its own posted data</a:t>
            </a:r>
          </a:p>
          <a:p>
            <a:pPr lvl="1"/>
            <a:r>
              <a:rPr lang="en-US" dirty="0" smtClean="0"/>
              <a:t>ASP.NET </a:t>
            </a:r>
            <a:r>
              <a:rPr lang="en-US" dirty="0" smtClean="0"/>
              <a:t>Controls run on the server and post back to the same </a:t>
            </a:r>
            <a:r>
              <a:rPr lang="en-US" dirty="0" smtClean="0"/>
              <a:t>page</a:t>
            </a:r>
          </a:p>
          <a:p>
            <a:pPr lvl="1"/>
            <a:r>
              <a:rPr lang="en-US" dirty="0" smtClean="0"/>
              <a:t>Implemented with the use </a:t>
            </a:r>
            <a:r>
              <a:rPr lang="en-US" dirty="0" err="1" smtClean="0"/>
              <a:t>javascript</a:t>
            </a:r>
            <a:r>
              <a:rPr lang="en-US" dirty="0" smtClean="0"/>
              <a:t> on the client </a:t>
            </a:r>
            <a:r>
              <a:rPr lang="en-US" dirty="0" smtClean="0"/>
              <a:t>side</a:t>
            </a:r>
            <a:endParaRPr lang="en-US" dirty="0" smtClean="0"/>
          </a:p>
          <a:p>
            <a:r>
              <a:rPr lang="en-US" dirty="0" smtClean="0"/>
              <a:t>Remember the days of classic ASP? </a:t>
            </a:r>
          </a:p>
          <a:p>
            <a:pPr lvl="1"/>
            <a:r>
              <a:rPr lang="en-US" dirty="0" smtClean="0"/>
              <a:t>We would create a form which would accept the user's input</a:t>
            </a:r>
          </a:p>
          <a:p>
            <a:pPr lvl="1"/>
            <a:r>
              <a:rPr lang="en-US" dirty="0" smtClean="0"/>
              <a:t>Then we would most probably have to create another page that would accept all those inputs, either through HTTP GET or POST, and perform some kind of validation, </a:t>
            </a:r>
            <a:r>
              <a:rPr lang="en-US" dirty="0" smtClean="0"/>
              <a:t>display, </a:t>
            </a:r>
            <a:r>
              <a:rPr lang="en-US" dirty="0" smtClean="0"/>
              <a:t>and action</a:t>
            </a:r>
          </a:p>
          <a:p>
            <a:pPr lvl="1"/>
            <a:r>
              <a:rPr lang="en-US" dirty="0" smtClean="0"/>
              <a:t>This </a:t>
            </a:r>
            <a:r>
              <a:rPr lang="en-US" dirty="0" smtClean="0"/>
              <a:t>wasted a lot of time and complicated things when you had to make a change</a:t>
            </a:r>
          </a:p>
          <a:p>
            <a:r>
              <a:rPr lang="en-US" dirty="0" smtClean="0"/>
              <a:t>In</a:t>
            </a:r>
            <a:r>
              <a:rPr lang="en-US" dirty="0" smtClean="0"/>
              <a:t> </a:t>
            </a:r>
            <a:r>
              <a:rPr lang="en-US" dirty="0" err="1" smtClean="0"/>
              <a:t>ASP.NETm</a:t>
            </a:r>
            <a:r>
              <a:rPr lang="en-US" dirty="0" smtClean="0"/>
              <a:t> there </a:t>
            </a:r>
            <a:r>
              <a:rPr lang="en-US" dirty="0" smtClean="0"/>
              <a:t>is no need to create second pages that accept the inputs of the first, process them and so on</a:t>
            </a:r>
          </a:p>
          <a:p>
            <a:pPr lvl="1"/>
            <a:r>
              <a:rPr lang="en-US" dirty="0" smtClean="0"/>
              <a:t>Form fields and other controls are declared to run on the server, and the server simply posts the page back to itself and performs all the validation, display and </a:t>
            </a:r>
            <a:r>
              <a:rPr lang="en-US" dirty="0" smtClean="0"/>
              <a:t>actions</a:t>
            </a:r>
            <a:endParaRPr lang="en-US"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Static (compiled) or Dynamic (interpreted)?</a:t>
            </a:r>
            <a:endParaRPr lang="en-US" sz="2400" dirty="0"/>
          </a:p>
        </p:txBody>
      </p:sp>
      <p:sp>
        <p:nvSpPr>
          <p:cNvPr id="3" name="Content Placeholder 2"/>
          <p:cNvSpPr>
            <a:spLocks noGrp="1"/>
          </p:cNvSpPr>
          <p:nvPr>
            <p:ph idx="1"/>
          </p:nvPr>
        </p:nvSpPr>
        <p:spPr/>
        <p:txBody>
          <a:bodyPr/>
          <a:lstStyle/>
          <a:p>
            <a:r>
              <a:rPr lang="en-US" dirty="0" smtClean="0"/>
              <a:t>The argument for and against dynamic languages and static languages has been around since programming languages were first created</a:t>
            </a:r>
          </a:p>
          <a:p>
            <a:pPr lvl="1"/>
            <a:r>
              <a:rPr lang="en-US" dirty="0" smtClean="0"/>
              <a:t>Each paradigm has its strengths and weaknesses</a:t>
            </a:r>
          </a:p>
          <a:p>
            <a:pPr lvl="1"/>
            <a:r>
              <a:rPr lang="en-US" dirty="0" smtClean="0"/>
              <a:t>The Common Language Runtime (CLR) is a common platform introduced in Microsoft .NET 1.0 for statically typed objects. </a:t>
            </a:r>
          </a:p>
          <a:p>
            <a:pPr lvl="1"/>
            <a:r>
              <a:rPr lang="en-US" dirty="0" smtClean="0"/>
              <a:t>Since the static paradigm was the only paradigm supported, those seeking support for dynamic languages were forced to turn elsewhere.</a:t>
            </a:r>
          </a:p>
          <a:p>
            <a:r>
              <a:rPr lang="en-US" dirty="0" smtClean="0"/>
              <a:t>The Dynamic Language Runtime (DLR) introduced support for dynamic languages on .NET. This creates the possibility of a "best of" scenario where you can use from both </a:t>
            </a:r>
            <a:r>
              <a:rPr lang="en-US" dirty="0" smtClean="0"/>
              <a:t>paradigms</a:t>
            </a:r>
          </a:p>
          <a:p>
            <a:pPr lvl="1"/>
            <a:r>
              <a:rPr lang="en-US" dirty="0" smtClean="0"/>
              <a:t>The </a:t>
            </a:r>
            <a:r>
              <a:rPr lang="en-US" u="sng" dirty="0" smtClean="0"/>
              <a:t>type</a:t>
            </a:r>
            <a:r>
              <a:rPr lang="en-US" dirty="0" smtClean="0"/>
              <a:t> of an object—as well as the members it contains—in dynamic languages can change during a program </a:t>
            </a:r>
            <a:r>
              <a:rPr lang="en-US" dirty="0" smtClean="0"/>
              <a:t>lifetime</a:t>
            </a:r>
          </a:p>
          <a:p>
            <a:pPr lvl="1"/>
            <a:r>
              <a:rPr lang="en-US" dirty="0" err="1" smtClean="0"/>
              <a:t>DynamicSite</a:t>
            </a:r>
            <a:r>
              <a:rPr lang="en-US" dirty="0" smtClean="0"/>
              <a:t> objects represent and cache the state of the object and its methods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DLR</a:t>
            </a:r>
            <a:endParaRPr lang="en-US" dirty="0"/>
          </a:p>
        </p:txBody>
      </p:sp>
      <p:sp>
        <p:nvSpPr>
          <p:cNvPr id="3" name="Content Placeholder 2"/>
          <p:cNvSpPr>
            <a:spLocks noGrp="1"/>
          </p:cNvSpPr>
          <p:nvPr>
            <p:ph idx="1"/>
          </p:nvPr>
        </p:nvSpPr>
        <p:spPr>
          <a:xfrm>
            <a:off x="660400" y="1143000"/>
            <a:ext cx="7696200" cy="4808538"/>
          </a:xfrm>
        </p:spPr>
        <p:txBody>
          <a:bodyPr/>
          <a:lstStyle/>
          <a:p>
            <a:r>
              <a:rPr lang="en-US" dirty="0" smtClean="0"/>
              <a:t>A dynamic type system, to be shared by all languages utilizing the DLR services </a:t>
            </a:r>
          </a:p>
          <a:p>
            <a:pPr lvl="1"/>
            <a:r>
              <a:rPr lang="en-US" dirty="0" smtClean="0"/>
              <a:t>Dynamic method dispatch </a:t>
            </a:r>
            <a:endParaRPr lang="en-US" dirty="0" smtClean="0"/>
          </a:p>
          <a:p>
            <a:pPr lvl="2"/>
            <a:r>
              <a:rPr lang="en-US" dirty="0" smtClean="0"/>
              <a:t>Dynamic dispatch is the process of mapping a </a:t>
            </a:r>
            <a:r>
              <a:rPr lang="en-US" u="sng" dirty="0" smtClean="0"/>
              <a:t>message</a:t>
            </a:r>
            <a:r>
              <a:rPr lang="en-US" dirty="0" smtClean="0"/>
              <a:t> to a specific sequence of </a:t>
            </a:r>
            <a:r>
              <a:rPr lang="en-US" u="sng" dirty="0" smtClean="0"/>
              <a:t>code</a:t>
            </a:r>
            <a:r>
              <a:rPr lang="en-US" dirty="0" smtClean="0"/>
              <a:t> (method) at </a:t>
            </a:r>
            <a:r>
              <a:rPr lang="en-US" u="sng" dirty="0" smtClean="0"/>
              <a:t>runtime</a:t>
            </a:r>
            <a:r>
              <a:rPr lang="en-US" dirty="0" smtClean="0"/>
              <a:t>. This is done to support the cases where the appropriate method cannot be determined at compile-time (i.e. statically)</a:t>
            </a:r>
          </a:p>
          <a:p>
            <a:pPr lvl="2"/>
            <a:r>
              <a:rPr lang="en-US" dirty="0" smtClean="0"/>
              <a:t>Single and multiple </a:t>
            </a:r>
            <a:r>
              <a:rPr lang="en-US" dirty="0" smtClean="0"/>
              <a:t>dispatch</a:t>
            </a:r>
            <a:endParaRPr lang="en-US" dirty="0" smtClean="0"/>
          </a:p>
          <a:p>
            <a:pPr lvl="1"/>
            <a:r>
              <a:rPr lang="en-US" dirty="0" smtClean="0"/>
              <a:t>Dynamic code generation </a:t>
            </a:r>
            <a:endParaRPr lang="en-US" dirty="0" smtClean="0"/>
          </a:p>
          <a:p>
            <a:pPr lvl="2"/>
            <a:r>
              <a:rPr lang="en-US" dirty="0" smtClean="0"/>
              <a:t>Self-modifying code: code </a:t>
            </a:r>
            <a:r>
              <a:rPr lang="en-US" dirty="0" smtClean="0"/>
              <a:t>that alters its own instructions while it is </a:t>
            </a:r>
            <a:r>
              <a:rPr lang="en-US" dirty="0" smtClean="0"/>
              <a:t>executing</a:t>
            </a:r>
          </a:p>
          <a:p>
            <a:pPr lvl="3"/>
            <a:r>
              <a:rPr lang="en-US" dirty="0" smtClean="0"/>
              <a:t>Frequently used by JIT compilers</a:t>
            </a:r>
          </a:p>
          <a:p>
            <a:pPr lvl="3"/>
            <a:r>
              <a:rPr lang="en-US" dirty="0" smtClean="0"/>
              <a:t>Most scripting languages such as Perl, Python and </a:t>
            </a:r>
            <a:r>
              <a:rPr lang="en-US" i="1" dirty="0" err="1" smtClean="0"/>
              <a:t>javascript</a:t>
            </a:r>
            <a:r>
              <a:rPr lang="en-US" dirty="0" smtClean="0"/>
              <a:t> are </a:t>
            </a:r>
            <a:r>
              <a:rPr lang="en-US" u="sng" dirty="0" smtClean="0"/>
              <a:t>interpreted</a:t>
            </a:r>
            <a:r>
              <a:rPr lang="en-US" dirty="0" smtClean="0"/>
              <a:t>, which means that the program can easily generate new code dynamically and then execute it </a:t>
            </a:r>
            <a:r>
              <a:rPr lang="en-US" dirty="0" smtClean="0"/>
              <a:t>'on-the-fly‘</a:t>
            </a:r>
          </a:p>
          <a:p>
            <a:pPr lvl="3"/>
            <a:r>
              <a:rPr lang="en-US" dirty="0" smtClean="0"/>
              <a:t>Also, </a:t>
            </a:r>
            <a:r>
              <a:rPr lang="en-US" i="1" dirty="0" smtClean="0"/>
              <a:t>d</a:t>
            </a:r>
            <a:r>
              <a:rPr lang="en-US" i="1" dirty="0" smtClean="0"/>
              <a:t>ynamic dispatch </a:t>
            </a:r>
            <a:r>
              <a:rPr lang="en-US" dirty="0" smtClean="0"/>
              <a:t>and </a:t>
            </a:r>
            <a:r>
              <a:rPr lang="en-US" i="1" dirty="0" smtClean="0"/>
              <a:t>virtual tables </a:t>
            </a:r>
            <a:r>
              <a:rPr lang="en-US" dirty="0" smtClean="0"/>
              <a:t>can be considered a form of self-modification using </a:t>
            </a:r>
            <a:r>
              <a:rPr lang="en-US" i="1" dirty="0" smtClean="0"/>
              <a:t>late binding </a:t>
            </a:r>
            <a:r>
              <a:rPr lang="en-US" dirty="0" smtClean="0"/>
              <a:t>to choose which control flow the program will actually take.</a:t>
            </a:r>
          </a:p>
          <a:p>
            <a:pPr lvl="1"/>
            <a:r>
              <a:rPr lang="en-US" dirty="0" smtClean="0"/>
              <a:t>Hosting API </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Mixing Static and Dynamic</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72</a:t>
            </a:fld>
            <a:endParaRPr lang="en-US"/>
          </a:p>
        </p:txBody>
      </p:sp>
      <p:grpSp>
        <p:nvGrpSpPr>
          <p:cNvPr id="19" name="Group 18"/>
          <p:cNvGrpSpPr/>
          <p:nvPr/>
        </p:nvGrpSpPr>
        <p:grpSpPr>
          <a:xfrm>
            <a:off x="457200" y="1447800"/>
            <a:ext cx="8001000" cy="4800600"/>
            <a:chOff x="457200" y="1447800"/>
            <a:chExt cx="8001000" cy="4800600"/>
          </a:xfrm>
        </p:grpSpPr>
        <p:sp>
          <p:nvSpPr>
            <p:cNvPr id="12" name="TextBox 11"/>
            <p:cNvSpPr txBox="1"/>
            <p:nvPr/>
          </p:nvSpPr>
          <p:spPr>
            <a:xfrm>
              <a:off x="2209800" y="1447800"/>
              <a:ext cx="4572000" cy="677108"/>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Calculator</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calc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GetCalculator</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sum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calc.Add</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(10, 20);</a:t>
              </a:r>
            </a:p>
          </p:txBody>
        </p:sp>
        <p:sp>
          <p:nvSpPr>
            <p:cNvPr id="13" name="TextBox 12"/>
            <p:cNvSpPr txBox="1"/>
            <p:nvPr/>
          </p:nvSpPr>
          <p:spPr>
            <a:xfrm>
              <a:off x="914400" y="2286000"/>
              <a:ext cx="5105400" cy="1661993"/>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object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calc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GetCalculator</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Type</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calcType</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calc.GetType</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object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res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calcType.InvokeMember</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r>
                <a:rPr kumimoji="0" lang="en-US" sz="1600" b="0" i="0" u="none" strike="noStrike" kern="0" cap="none" spc="0" normalizeH="0" baseline="0" noProof="0" dirty="0" smtClean="0">
                  <a:ln>
                    <a:noFill/>
                  </a:ln>
                  <a:solidFill>
                    <a:srgbClr val="A31515"/>
                  </a:solidFill>
                  <a:effectLst/>
                  <a:uLnTx/>
                  <a:uFillTx/>
                  <a:latin typeface="Consolas" pitchFamily="49" charset="0"/>
                  <a:ea typeface="+mn-ea"/>
                  <a:cs typeface="+mn-cs"/>
                </a:rPr>
                <a:t>"Add"</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BindingFlags.InvokeMethod</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null</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new</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mn-ea"/>
                  <a:cs typeface="Times New Roman"/>
                </a:rPr>
                <a:t>object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 10, 20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sum = Convert.ToInt32(res);</a:t>
              </a:r>
            </a:p>
          </p:txBody>
        </p:sp>
        <p:sp>
          <p:nvSpPr>
            <p:cNvPr id="14" name="TextBox 13"/>
            <p:cNvSpPr txBox="1"/>
            <p:nvPr/>
          </p:nvSpPr>
          <p:spPr>
            <a:xfrm>
              <a:off x="3581400" y="3429000"/>
              <a:ext cx="4876800" cy="923330"/>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2B91AF"/>
                  </a:solidFill>
                  <a:effectLst/>
                  <a:uLnTx/>
                  <a:uFillTx/>
                  <a:latin typeface="Consolas" pitchFamily="49" charset="0"/>
                  <a:ea typeface="Calibri"/>
                  <a:cs typeface="Times New Roman"/>
                </a:rPr>
                <a:t>ScriptObject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calc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GetCalculator</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object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res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calc.Invoke</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r>
                <a:rPr kumimoji="0" lang="en-US" sz="1600" b="0" i="0" u="none" strike="noStrike" kern="0" cap="none" spc="0" normalizeH="0" baseline="0" noProof="0" dirty="0" smtClean="0">
                  <a:ln>
                    <a:noFill/>
                  </a:ln>
                  <a:solidFill>
                    <a:srgbClr val="A31515"/>
                  </a:solidFill>
                  <a:effectLst/>
                  <a:uLnTx/>
                  <a:uFillTx/>
                  <a:latin typeface="Consolas" pitchFamily="49" charset="0"/>
                  <a:ea typeface="+mn-ea"/>
                  <a:cs typeface="+mn-cs"/>
                </a:rPr>
                <a:t>"Add"</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10,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sum = </a:t>
              </a: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Convert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.ToInt32(res);</a:t>
              </a:r>
            </a:p>
          </p:txBody>
        </p:sp>
        <p:sp>
          <p:nvSpPr>
            <p:cNvPr id="15" name="TextBox 14"/>
            <p:cNvSpPr txBox="1"/>
            <p:nvPr/>
          </p:nvSpPr>
          <p:spPr>
            <a:xfrm>
              <a:off x="2895600" y="4572000"/>
              <a:ext cx="4114800" cy="677108"/>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calc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GetCalculator</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sum =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mn-ea"/>
                  <a:cs typeface="+mn-cs"/>
                </a:rPr>
                <a:t>calc.Add</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(10, 20);</a:t>
              </a:r>
            </a:p>
          </p:txBody>
        </p:sp>
        <p:sp>
          <p:nvSpPr>
            <p:cNvPr id="16" name="Rounded Rectangular Callout 15"/>
            <p:cNvSpPr/>
            <p:nvPr/>
          </p:nvSpPr>
          <p:spPr>
            <a:xfrm>
              <a:off x="457200" y="4114800"/>
              <a:ext cx="2057400" cy="838200"/>
            </a:xfrm>
            <a:prstGeom prst="wedgeRoundRectCallout">
              <a:avLst>
                <a:gd name="adj1" fmla="val 73797"/>
                <a:gd name="adj2" fmla="val 31572"/>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rgbClr val="FFFFFF"/>
                  </a:solidFill>
                  <a:effectLst/>
                  <a:uLnTx/>
                  <a:uFillTx/>
                  <a:latin typeface="Calibri"/>
                  <a:ea typeface="+mn-ea"/>
                  <a:cs typeface="+mn-cs"/>
                </a:rPr>
                <a:t>Statically</a:t>
              </a:r>
              <a:r>
                <a:rPr kumimoji="0" lang="en-US" sz="1800" b="0" i="0" u="none" strike="noStrike" kern="0" cap="none" spc="0" normalizeH="0" baseline="0" noProof="0" dirty="0" smtClean="0">
                  <a:ln>
                    <a:noFill/>
                  </a:ln>
                  <a:solidFill>
                    <a:srgbClr val="FFFFFF"/>
                  </a:solidFill>
                  <a:effectLst/>
                  <a:uLnTx/>
                  <a:uFillTx/>
                  <a:latin typeface="Calibri"/>
                  <a:ea typeface="+mn-ea"/>
                  <a:cs typeface="+mn-cs"/>
                </a:rPr>
                <a:t> typed to be dynamic</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7" name="Rounded Rectangular Callout 16"/>
            <p:cNvSpPr/>
            <p:nvPr/>
          </p:nvSpPr>
          <p:spPr>
            <a:xfrm>
              <a:off x="4800600" y="5410200"/>
              <a:ext cx="2057400" cy="838200"/>
            </a:xfrm>
            <a:prstGeom prst="wedgeRoundRectCallout">
              <a:avLst>
                <a:gd name="adj1" fmla="val -52578"/>
                <a:gd name="adj2" fmla="val -80366"/>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Dynamic method invocation</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18" name="Rounded Rectangular Callout 17"/>
            <p:cNvSpPr/>
            <p:nvPr/>
          </p:nvSpPr>
          <p:spPr>
            <a:xfrm>
              <a:off x="1828800" y="5410200"/>
              <a:ext cx="2057400" cy="838200"/>
            </a:xfrm>
            <a:prstGeom prst="wedgeRoundRectCallout">
              <a:avLst>
                <a:gd name="adj1" fmla="val 53702"/>
                <a:gd name="adj2" fmla="val -85109"/>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Dynamic conversion</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Typed Objects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73</a:t>
            </a:fld>
            <a:endParaRPr lang="en-US"/>
          </a:p>
        </p:txBody>
      </p:sp>
      <p:grpSp>
        <p:nvGrpSpPr>
          <p:cNvPr id="13" name="Group 12"/>
          <p:cNvGrpSpPr/>
          <p:nvPr/>
        </p:nvGrpSpPr>
        <p:grpSpPr>
          <a:xfrm>
            <a:off x="838200" y="1447800"/>
            <a:ext cx="7359954" cy="4682192"/>
            <a:chOff x="838200" y="1447800"/>
            <a:chExt cx="7359954" cy="4682192"/>
          </a:xfrm>
        </p:grpSpPr>
        <p:sp>
          <p:nvSpPr>
            <p:cNvPr id="9" name="TextBox 8"/>
            <p:cNvSpPr txBox="1"/>
            <p:nvPr/>
          </p:nvSpPr>
          <p:spPr>
            <a:xfrm>
              <a:off x="2133600" y="2895600"/>
              <a:ext cx="4724400" cy="923330"/>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x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y = </a:t>
              </a:r>
              <a:r>
                <a:rPr kumimoji="0" lang="en-US" sz="1600" b="0" i="0" u="none" strike="noStrike" kern="0" cap="none" spc="0" normalizeH="0" baseline="0" noProof="0" dirty="0" smtClean="0">
                  <a:ln>
                    <a:noFill/>
                  </a:ln>
                  <a:solidFill>
                    <a:srgbClr val="A31515"/>
                  </a:solidFill>
                  <a:effectLst/>
                  <a:uLnTx/>
                  <a:uFillTx/>
                  <a:latin typeface="Consolas" pitchFamily="49" charset="0"/>
                  <a:ea typeface="+mn-ea"/>
                  <a:cs typeface="+mn-cs"/>
                </a:rPr>
                <a:t>"Hello"</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z =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new</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 </a:t>
              </a: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List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&lt;</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rPr>
                <a:t>&gt; { 1, 2, 3 };</a:t>
              </a:r>
            </a:p>
          </p:txBody>
        </p:sp>
        <p:sp>
          <p:nvSpPr>
            <p:cNvPr id="10" name="Rounded Rectangular Callout 9"/>
            <p:cNvSpPr/>
            <p:nvPr/>
          </p:nvSpPr>
          <p:spPr>
            <a:xfrm>
              <a:off x="838200" y="1447800"/>
              <a:ext cx="2362200" cy="762000"/>
            </a:xfrm>
            <a:prstGeom prst="wedgeRoundRectCallout">
              <a:avLst>
                <a:gd name="adj1" fmla="val 34845"/>
                <a:gd name="adj2" fmla="val 150077"/>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Compile-time type</a:t>
              </a:r>
              <a:br>
                <a:rPr kumimoji="0" lang="en-US" sz="1800" b="0" i="0" u="none" strike="noStrike" kern="0" cap="none" spc="0" normalizeH="0" baseline="0" noProof="0" dirty="0" smtClean="0">
                  <a:ln>
                    <a:noFill/>
                  </a:ln>
                  <a:solidFill>
                    <a:srgbClr val="FFFFFF"/>
                  </a:solidFill>
                  <a:effectLst/>
                  <a:uLnTx/>
                  <a:uFillTx/>
                  <a:latin typeface="Calibri"/>
                  <a:ea typeface="+mn-ea"/>
                  <a:cs typeface="+mn-cs"/>
                </a:rPr>
              </a:br>
              <a:r>
                <a:rPr kumimoji="0" lang="en-US" sz="1800" b="0" i="1" u="none" strike="noStrike" kern="0" cap="none" spc="0" normalizeH="0" baseline="0" noProof="0" dirty="0" smtClean="0">
                  <a:ln>
                    <a:noFill/>
                  </a:ln>
                  <a:solidFill>
                    <a:srgbClr val="FFFFFF"/>
                  </a:solidFill>
                  <a:effectLst/>
                  <a:uLnTx/>
                  <a:uFillTx/>
                  <a:latin typeface="Calibri"/>
                  <a:ea typeface="+mn-ea"/>
                  <a:cs typeface="+mn-cs"/>
                </a:rPr>
                <a:t>dynamic</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11" name="Rounded Rectangular Callout 10"/>
            <p:cNvSpPr/>
            <p:nvPr/>
          </p:nvSpPr>
          <p:spPr>
            <a:xfrm>
              <a:off x="3657600" y="1447800"/>
              <a:ext cx="2362200" cy="762000"/>
            </a:xfrm>
            <a:prstGeom prst="wedgeRoundRectCallout">
              <a:avLst>
                <a:gd name="adj1" fmla="val -46633"/>
                <a:gd name="adj2" fmla="val 149109"/>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Run-time type</a:t>
              </a:r>
              <a:br>
                <a:rPr kumimoji="0" lang="en-US" sz="1800" b="0" i="0" u="none" strike="noStrike" kern="0" cap="none" spc="0" normalizeH="0" baseline="0" noProof="0" dirty="0" smtClean="0">
                  <a:ln>
                    <a:noFill/>
                  </a:ln>
                  <a:solidFill>
                    <a:srgbClr val="FFFFFF"/>
                  </a:solidFill>
                  <a:effectLst/>
                  <a:uLnTx/>
                  <a:uFillTx/>
                  <a:latin typeface="Calibri"/>
                  <a:ea typeface="+mn-ea"/>
                  <a:cs typeface="+mn-cs"/>
                </a:rPr>
              </a:br>
              <a:r>
                <a:rPr kumimoji="0" lang="en-US" sz="1800" b="0" i="1" u="none" strike="noStrike" kern="0" cap="none" spc="0" normalizeH="0" baseline="0" noProof="0" dirty="0" smtClean="0">
                  <a:ln>
                    <a:noFill/>
                  </a:ln>
                  <a:solidFill>
                    <a:srgbClr val="FFFFFF"/>
                  </a:solidFill>
                  <a:effectLst/>
                  <a:uLnTx/>
                  <a:uFillTx/>
                  <a:latin typeface="Calibri"/>
                  <a:ea typeface="+mn-ea"/>
                  <a:cs typeface="+mn-cs"/>
                </a:rPr>
                <a:t>System.Int32</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12" name="TextBox 11"/>
            <p:cNvSpPr txBox="1"/>
            <p:nvPr/>
          </p:nvSpPr>
          <p:spPr>
            <a:xfrm>
              <a:off x="945848" y="4191000"/>
              <a:ext cx="7252306" cy="19389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When operand(s) are </a:t>
              </a:r>
              <a:r>
                <a:rPr kumimoji="0" lang="en-US" sz="2400" b="1" i="1" u="none" strike="noStrike" kern="0" cap="none" spc="0" normalizeH="0" baseline="0" noProof="0" dirty="0" smtClean="0">
                  <a:ln>
                    <a:noFill/>
                  </a:ln>
                  <a:solidFill>
                    <a:sysClr val="windowText" lastClr="000000"/>
                  </a:solidFill>
                  <a:effectLst/>
                  <a:uLnTx/>
                  <a:uFillTx/>
                </a:rPr>
                <a:t>dynamic</a:t>
              </a:r>
              <a:r>
                <a:rPr kumimoji="0" lang="en-US" sz="2400" b="0" i="0" u="none" strike="noStrike" kern="0" cap="none" spc="0" normalizeH="0" baseline="0" noProof="0" dirty="0" smtClean="0">
                  <a:ln>
                    <a:noFill/>
                  </a:ln>
                  <a:solidFill>
                    <a:sysClr val="windowText" lastClr="000000"/>
                  </a:solidFill>
                  <a:effectLst/>
                  <a:uLnTx/>
                  <a:uFillTx/>
                </a:rPr>
                <a:t>…</a:t>
              </a:r>
              <a:endParaRPr kumimoji="0" lang="en-US" sz="2400" b="0" i="0" u="none" strike="noStrike" kern="0" cap="none" spc="0" normalizeH="0" baseline="0" noProof="0" dirty="0" smtClean="0">
                <a:ln>
                  <a:noFill/>
                </a:ln>
                <a:solidFill>
                  <a:sysClr val="windowText" lastClr="000000"/>
                </a:solidFill>
                <a:effectLst/>
                <a:uLnTx/>
                <a:uFillTx/>
                <a:sym typeface="Wingdings" pitchFamily="2" charset="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0" cap="none" spc="0" normalizeH="0" baseline="0" noProof="0" dirty="0" smtClean="0">
                  <a:ln>
                    <a:noFill/>
                  </a:ln>
                  <a:solidFill>
                    <a:sysClr val="windowText" lastClr="000000"/>
                  </a:solidFill>
                  <a:effectLst/>
                  <a:uLnTx/>
                  <a:uFillTx/>
                </a:rPr>
                <a:t> Member selection deferred to run-time</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0" cap="none" spc="0" normalizeH="0" baseline="0" noProof="0" dirty="0" smtClean="0">
                  <a:ln>
                    <a:noFill/>
                  </a:ln>
                  <a:solidFill>
                    <a:sysClr val="windowText" lastClr="000000"/>
                  </a:solidFill>
                  <a:effectLst/>
                  <a:uLnTx/>
                  <a:uFillTx/>
                </a:rPr>
                <a:t> At run-time, actual type(s) substituted for </a:t>
              </a:r>
              <a:r>
                <a:rPr kumimoji="0" lang="en-US" sz="2400" b="1" i="1" u="none" strike="noStrike" kern="0" cap="none" spc="0" normalizeH="0" baseline="0" noProof="0" dirty="0" smtClean="0">
                  <a:ln>
                    <a:noFill/>
                  </a:ln>
                  <a:solidFill>
                    <a:sysClr val="windowText" lastClr="000000"/>
                  </a:solidFill>
                  <a:effectLst/>
                  <a:uLnTx/>
                  <a:uFillTx/>
                </a:rPr>
                <a:t>dynamic</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0" cap="none" spc="0" normalizeH="0" baseline="0" noProof="0" dirty="0" smtClean="0">
                  <a:ln>
                    <a:noFill/>
                  </a:ln>
                  <a:solidFill>
                    <a:sysClr val="windowText" lastClr="000000"/>
                  </a:solidFill>
                  <a:effectLst/>
                  <a:uLnTx/>
                  <a:uFillTx/>
                </a:rPr>
                <a:t> Static result type of operation is </a:t>
              </a:r>
              <a:r>
                <a:rPr kumimoji="0" lang="en-US" sz="2400" b="1" i="1" u="none" strike="noStrike" kern="0" cap="none" spc="0" normalizeH="0" baseline="0" noProof="0" dirty="0" smtClean="0">
                  <a:ln>
                    <a:noFill/>
                  </a:ln>
                  <a:solidFill>
                    <a:sysClr val="windowText" lastClr="000000"/>
                  </a:solidFill>
                  <a:effectLst/>
                  <a:uLnTx/>
                  <a:uFillTx/>
                </a:rPr>
                <a:t>dynamic</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lang="en-US" sz="2400" b="0" i="1" kern="0" dirty="0" smtClean="0">
                  <a:solidFill>
                    <a:sysClr val="windowText" lastClr="000000"/>
                  </a:solidFill>
                </a:rPr>
                <a:t>Compare to </a:t>
              </a:r>
              <a:r>
                <a:rPr lang="en-US" sz="2400" i="1" kern="0" dirty="0" err="1" smtClean="0">
                  <a:solidFill>
                    <a:sysClr val="windowText" lastClr="000000"/>
                  </a:solidFill>
                </a:rPr>
                <a:t>var</a:t>
              </a:r>
              <a:r>
                <a:rPr lang="en-US" sz="2400" i="1" kern="0" dirty="0" smtClean="0">
                  <a:solidFill>
                    <a:sysClr val="windowText" lastClr="000000"/>
                  </a:solidFill>
                </a:rPr>
                <a:t>: static</a:t>
              </a:r>
              <a:r>
                <a:rPr lang="en-US" sz="2400" b="0" i="1" kern="0" dirty="0" smtClean="0">
                  <a:solidFill>
                    <a:sysClr val="windowText" lastClr="000000"/>
                  </a:solidFill>
                </a:rPr>
                <a:t> type resolution</a:t>
              </a:r>
              <a:endParaRPr kumimoji="0" lang="en-US" sz="2400" b="0" i="1" u="none" strike="noStrike" kern="0" cap="none" spc="0" normalizeH="0" baseline="0" noProof="0" dirty="0" smtClean="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Typed Objects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74</a:t>
            </a:fld>
            <a:endParaRPr lang="en-US"/>
          </a:p>
        </p:txBody>
      </p:sp>
      <p:grpSp>
        <p:nvGrpSpPr>
          <p:cNvPr id="19" name="Group 18"/>
          <p:cNvGrpSpPr/>
          <p:nvPr/>
        </p:nvGrpSpPr>
        <p:grpSpPr>
          <a:xfrm>
            <a:off x="685800" y="1447800"/>
            <a:ext cx="7924800" cy="4715708"/>
            <a:chOff x="685800" y="1447800"/>
            <a:chExt cx="7924800" cy="4715708"/>
          </a:xfrm>
        </p:grpSpPr>
        <p:sp>
          <p:nvSpPr>
            <p:cNvPr id="12" name="TextBox 11"/>
            <p:cNvSpPr txBox="1"/>
            <p:nvPr/>
          </p:nvSpPr>
          <p:spPr>
            <a:xfrm>
              <a:off x="3276600" y="1447800"/>
              <a:ext cx="5334000" cy="2893100"/>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mn-ea"/>
                  <a:cs typeface="Times New Roman"/>
                </a:rPr>
                <a:t>public static class</a:t>
              </a:r>
              <a:r>
                <a:rPr kumimoji="0" lang="en-US" sz="1600" b="0" i="0" u="none" strike="noStrike" kern="0" cap="none" spc="0" normalizeH="0" baseline="0" noProof="0" dirty="0" smtClean="0">
                  <a:ln>
                    <a:noFill/>
                  </a:ln>
                  <a:solidFill>
                    <a:srgbClr val="080808"/>
                  </a:solidFill>
                  <a:effectLst/>
                  <a:uLnTx/>
                  <a:uFillTx/>
                  <a:latin typeface="Consolas" pitchFamily="49" charset="0"/>
                  <a:ea typeface="+mn-ea"/>
                  <a:cs typeface="Times New Roman"/>
                </a:rPr>
                <a:t> Math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80808"/>
                  </a:solidFill>
                  <a:effectLst/>
                  <a:uLnTx/>
                  <a:uFillTx/>
                  <a:latin typeface="Consolas" pitchFamily="49" charset="0"/>
                  <a:ea typeface="+mn-ea"/>
                  <a:cs typeface="Times New Roman"/>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decimal</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decimal</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double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double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float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float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long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long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sbyte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sbyte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static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short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Abs(</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short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80808"/>
                  </a:solidFill>
                  <a:effectLst/>
                  <a:uLnTx/>
                  <a:uFillTx/>
                  <a:latin typeface="Consolas" pitchFamily="49" charset="0"/>
                  <a:ea typeface="+mn-ea"/>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80808"/>
                  </a:solidFill>
                  <a:effectLst/>
                  <a:uLnTx/>
                  <a:uFillTx/>
                  <a:latin typeface="Consolas" pitchFamily="49" charset="0"/>
                  <a:ea typeface="+mn-ea"/>
                  <a:cs typeface="Times New Roman"/>
                </a:rPr>
                <a:t>}</a:t>
              </a:r>
              <a:endPar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endParaRPr>
            </a:p>
          </p:txBody>
        </p:sp>
        <p:sp>
          <p:nvSpPr>
            <p:cNvPr id="13" name="TextBox 12"/>
            <p:cNvSpPr txBox="1"/>
            <p:nvPr/>
          </p:nvSpPr>
          <p:spPr>
            <a:xfrm>
              <a:off x="685800" y="3810000"/>
              <a:ext cx="3429000" cy="677108"/>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double</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 x = 1.75;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double</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 y = </a:t>
              </a:r>
              <a:r>
                <a:rPr kumimoji="0" lang="en-US" sz="1600" b="0" i="0" u="none" strike="noStrike" kern="0" cap="none" spc="0" normalizeH="0" baseline="0" noProof="0" dirty="0" err="1" smtClean="0">
                  <a:ln>
                    <a:noFill/>
                  </a:ln>
                  <a:solidFill>
                    <a:srgbClr val="2B91AF"/>
                  </a:solidFill>
                  <a:effectLst/>
                  <a:uLnTx/>
                  <a:uFillTx/>
                  <a:latin typeface="Consolas" pitchFamily="49" charset="0"/>
                  <a:ea typeface="Calibri"/>
                  <a:cs typeface="Times New Roman"/>
                </a:rPr>
                <a:t>Math</a:t>
              </a:r>
              <a:r>
                <a:rPr kumimoji="0" lang="en-US" sz="1600" b="0" i="0" u="none" strike="noStrike" kern="0" cap="none" spc="0" normalizeH="0" baseline="0" noProof="0" dirty="0" err="1" smtClean="0">
                  <a:ln>
                    <a:noFill/>
                  </a:ln>
                  <a:solidFill>
                    <a:srgbClr val="080808"/>
                  </a:solidFill>
                  <a:effectLst/>
                  <a:uLnTx/>
                  <a:uFillTx/>
                  <a:latin typeface="Consolas" pitchFamily="49" charset="0"/>
                  <a:ea typeface="Calibri"/>
                  <a:cs typeface="Times New Roman"/>
                </a:rPr>
                <a:t>.Abs</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(x);</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endPar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endParaRPr>
            </a:p>
          </p:txBody>
        </p:sp>
        <p:sp>
          <p:nvSpPr>
            <p:cNvPr id="14" name="TextBox 13"/>
            <p:cNvSpPr txBox="1"/>
            <p:nvPr/>
          </p:nvSpPr>
          <p:spPr>
            <a:xfrm>
              <a:off x="685800" y="4648200"/>
              <a:ext cx="3429000" cy="677108"/>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 x = 1.75;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 </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y = </a:t>
              </a:r>
              <a:r>
                <a:rPr kumimoji="0" lang="en-US" sz="1600" b="0" i="0" u="none" strike="noStrike" kern="0" cap="none" spc="0" normalizeH="0" baseline="0" noProof="0" dirty="0" err="1" smtClean="0">
                  <a:ln>
                    <a:noFill/>
                  </a:ln>
                  <a:solidFill>
                    <a:srgbClr val="2B91AF"/>
                  </a:solidFill>
                  <a:effectLst/>
                  <a:uLnTx/>
                  <a:uFillTx/>
                  <a:latin typeface="Consolas" pitchFamily="49" charset="0"/>
                  <a:ea typeface="Calibri"/>
                  <a:cs typeface="Times New Roman"/>
                </a:rPr>
                <a:t>Math</a:t>
              </a:r>
              <a:r>
                <a:rPr kumimoji="0" lang="en-US" sz="1600" b="0" i="0" u="none" strike="noStrike" kern="0" cap="none" spc="0" normalizeH="0" baseline="0" noProof="0" dirty="0" err="1" smtClean="0">
                  <a:ln>
                    <a:noFill/>
                  </a:ln>
                  <a:solidFill>
                    <a:srgbClr val="080808"/>
                  </a:solidFill>
                  <a:effectLst/>
                  <a:uLnTx/>
                  <a:uFillTx/>
                  <a:latin typeface="Consolas" pitchFamily="49" charset="0"/>
                  <a:ea typeface="Calibri"/>
                  <a:cs typeface="Times New Roman"/>
                </a:rPr>
                <a:t>.Abs</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(x);</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endPar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endParaRPr>
            </a:p>
          </p:txBody>
        </p:sp>
        <p:sp>
          <p:nvSpPr>
            <p:cNvPr id="15" name="Rounded Rectangular Callout 14"/>
            <p:cNvSpPr/>
            <p:nvPr/>
          </p:nvSpPr>
          <p:spPr>
            <a:xfrm>
              <a:off x="1066800" y="2438400"/>
              <a:ext cx="2362200" cy="1066800"/>
            </a:xfrm>
            <a:prstGeom prst="wedgeRoundRectCallout">
              <a:avLst>
                <a:gd name="adj1" fmla="val 35209"/>
                <a:gd name="adj2" fmla="val 105009"/>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Method chosen at compile-time:</a:t>
              </a:r>
              <a:br>
                <a:rPr kumimoji="0" lang="en-US" sz="1800" b="0" i="0" u="none" strike="noStrike" kern="0" cap="none" spc="0" normalizeH="0" baseline="0" noProof="0" dirty="0" smtClean="0">
                  <a:ln>
                    <a:noFill/>
                  </a:ln>
                  <a:solidFill>
                    <a:srgbClr val="FFFFFF"/>
                  </a:solidFill>
                  <a:effectLst/>
                  <a:uLnTx/>
                  <a:uFillTx/>
                  <a:latin typeface="Calibri"/>
                  <a:ea typeface="+mn-ea"/>
                  <a:cs typeface="+mn-cs"/>
                </a:rPr>
              </a:br>
              <a:r>
                <a:rPr kumimoji="0" lang="en-US" sz="1800" b="0" i="0" u="none" strike="noStrike" kern="0" cap="none" spc="0" normalizeH="0" baseline="0" noProof="0" dirty="0" smtClean="0">
                  <a:ln>
                    <a:noFill/>
                  </a:ln>
                  <a:solidFill>
                    <a:srgbClr val="FFFFFF"/>
                  </a:solidFill>
                  <a:effectLst/>
                  <a:uLnTx/>
                  <a:uFillTx/>
                  <a:latin typeface="Calibri"/>
                  <a:ea typeface="+mn-ea"/>
                  <a:cs typeface="+mn-cs"/>
                </a:rPr>
                <a:t>double Abs(double x)</a:t>
              </a:r>
            </a:p>
          </p:txBody>
        </p:sp>
        <p:sp>
          <p:nvSpPr>
            <p:cNvPr id="16" name="Rounded Rectangular Callout 15"/>
            <p:cNvSpPr/>
            <p:nvPr/>
          </p:nvSpPr>
          <p:spPr>
            <a:xfrm>
              <a:off x="4495800" y="3810000"/>
              <a:ext cx="2362200" cy="1066800"/>
            </a:xfrm>
            <a:prstGeom prst="wedgeRoundRectCallout">
              <a:avLst>
                <a:gd name="adj1" fmla="val -73428"/>
                <a:gd name="adj2" fmla="val 44870"/>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Method chosen at run-time:</a:t>
              </a:r>
              <a:br>
                <a:rPr kumimoji="0" lang="en-US" sz="1800" b="0" i="0" u="none" strike="noStrike" kern="0" cap="none" spc="0" normalizeH="0" baseline="0" noProof="0" dirty="0" smtClean="0">
                  <a:ln>
                    <a:noFill/>
                  </a:ln>
                  <a:solidFill>
                    <a:srgbClr val="FFFFFF"/>
                  </a:solidFill>
                  <a:effectLst/>
                  <a:uLnTx/>
                  <a:uFillTx/>
                  <a:latin typeface="Calibri"/>
                  <a:ea typeface="+mn-ea"/>
                  <a:cs typeface="+mn-cs"/>
                </a:rPr>
              </a:br>
              <a:r>
                <a:rPr kumimoji="0" lang="en-US" sz="1800" b="0" i="0" u="none" strike="noStrike" kern="0" cap="none" spc="0" normalizeH="0" baseline="0" noProof="0" dirty="0" smtClean="0">
                  <a:ln>
                    <a:noFill/>
                  </a:ln>
                  <a:solidFill>
                    <a:srgbClr val="FFFFFF"/>
                  </a:solidFill>
                  <a:effectLst/>
                  <a:uLnTx/>
                  <a:uFillTx/>
                  <a:latin typeface="Calibri"/>
                  <a:ea typeface="+mn-ea"/>
                  <a:cs typeface="+mn-cs"/>
                </a:rPr>
                <a:t> double Abs(double x)</a:t>
              </a:r>
            </a:p>
          </p:txBody>
        </p:sp>
        <p:sp>
          <p:nvSpPr>
            <p:cNvPr id="17" name="TextBox 16"/>
            <p:cNvSpPr txBox="1"/>
            <p:nvPr/>
          </p:nvSpPr>
          <p:spPr>
            <a:xfrm>
              <a:off x="685800" y="5486400"/>
              <a:ext cx="3429000" cy="677108"/>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 x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dynamic </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y = </a:t>
              </a:r>
              <a:r>
                <a:rPr kumimoji="0" lang="en-US" sz="1600" b="0" i="0" u="none" strike="noStrike" kern="0" cap="none" spc="0" normalizeH="0" baseline="0" noProof="0" dirty="0" err="1" smtClean="0">
                  <a:ln>
                    <a:noFill/>
                  </a:ln>
                  <a:solidFill>
                    <a:srgbClr val="2B91AF"/>
                  </a:solidFill>
                  <a:effectLst/>
                  <a:uLnTx/>
                  <a:uFillTx/>
                  <a:latin typeface="Consolas" pitchFamily="49" charset="0"/>
                  <a:ea typeface="Calibri"/>
                  <a:cs typeface="Times New Roman"/>
                </a:rPr>
                <a:t>Math</a:t>
              </a:r>
              <a:r>
                <a:rPr kumimoji="0" lang="en-US" sz="1600" b="0" i="0" u="none" strike="noStrike" kern="0" cap="none" spc="0" normalizeH="0" baseline="0" noProof="0" dirty="0" err="1" smtClean="0">
                  <a:ln>
                    <a:noFill/>
                  </a:ln>
                  <a:solidFill>
                    <a:srgbClr val="080808"/>
                  </a:solidFill>
                  <a:effectLst/>
                  <a:uLnTx/>
                  <a:uFillTx/>
                  <a:latin typeface="Consolas" pitchFamily="49" charset="0"/>
                  <a:ea typeface="Calibri"/>
                  <a:cs typeface="Times New Roman"/>
                </a:rPr>
                <a:t>.Abs</a:t>
              </a:r>
              <a:r>
                <a:rPr kumimoji="0" lang="en-US" sz="1600" b="0" i="0" u="none" strike="noStrike" kern="0" cap="none" spc="0" normalizeH="0" baseline="0" noProof="0" dirty="0" smtClean="0">
                  <a:ln>
                    <a:noFill/>
                  </a:ln>
                  <a:solidFill>
                    <a:srgbClr val="080808"/>
                  </a:solidFill>
                  <a:effectLst/>
                  <a:uLnTx/>
                  <a:uFillTx/>
                  <a:latin typeface="Consolas" pitchFamily="49" charset="0"/>
                  <a:ea typeface="Calibri"/>
                  <a:cs typeface="Times New Roman"/>
                </a:rPr>
                <a:t>(x);</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endParaRPr kumimoji="0" lang="en-US" sz="1600" b="0" i="0" u="none" strike="noStrike" kern="0" cap="none" spc="0" normalizeH="0" baseline="0" noProof="0" dirty="0" smtClean="0">
                <a:ln>
                  <a:noFill/>
                </a:ln>
                <a:solidFill>
                  <a:srgbClr val="000000"/>
                </a:solidFill>
                <a:effectLst/>
                <a:uLnTx/>
                <a:uFillTx/>
                <a:latin typeface="Consolas" pitchFamily="49" charset="0"/>
                <a:ea typeface="+mn-ea"/>
                <a:cs typeface="+mn-cs"/>
              </a:endParaRPr>
            </a:p>
          </p:txBody>
        </p:sp>
        <p:sp>
          <p:nvSpPr>
            <p:cNvPr id="18" name="Rounded Rectangular Callout 17"/>
            <p:cNvSpPr/>
            <p:nvPr/>
          </p:nvSpPr>
          <p:spPr>
            <a:xfrm>
              <a:off x="4495800" y="5029200"/>
              <a:ext cx="2362200" cy="1066800"/>
            </a:xfrm>
            <a:prstGeom prst="wedgeRoundRectCallout">
              <a:avLst>
                <a:gd name="adj1" fmla="val -73428"/>
                <a:gd name="adj2" fmla="val 37266"/>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Method chosen at run-time:</a:t>
              </a:r>
              <a:br>
                <a:rPr kumimoji="0" lang="en-US" sz="1800" b="0" i="0" u="none" strike="noStrike" kern="0" cap="none" spc="0" normalizeH="0" baseline="0" noProof="0" dirty="0" smtClean="0">
                  <a:ln>
                    <a:noFill/>
                  </a:ln>
                  <a:solidFill>
                    <a:srgbClr val="FFFFFF"/>
                  </a:solidFill>
                  <a:effectLst/>
                  <a:uLnTx/>
                  <a:uFillTx/>
                  <a:latin typeface="Calibri"/>
                  <a:ea typeface="+mn-ea"/>
                  <a:cs typeface="+mn-cs"/>
                </a:rPr>
              </a:br>
              <a:r>
                <a:rPr kumimoji="0" lang="en-US" sz="1800" b="0" i="0" u="none" strike="noStrike" kern="0" cap="none" spc="0" normalizeH="0" baseline="0" noProof="0" dirty="0" smtClean="0">
                  <a:ln>
                    <a:noFill/>
                  </a:ln>
                  <a:solidFill>
                    <a:srgbClr val="FFFFFF"/>
                  </a:solidFill>
                  <a:effectLst/>
                  <a:uLnTx/>
                  <a:uFillTx/>
                  <a:latin typeface="Calibri"/>
                  <a:ea typeface="+mn-ea"/>
                  <a:cs typeface="+mn-cs"/>
                </a:rPr>
                <a:t> </a:t>
              </a:r>
              <a:r>
                <a:rPr kumimoji="0" lang="en-US" sz="1800" b="0" i="0" u="none" strike="noStrike" kern="0" cap="none" spc="0" normalizeH="0" baseline="0" noProof="0" dirty="0" err="1" smtClean="0">
                  <a:ln>
                    <a:noFill/>
                  </a:ln>
                  <a:solidFill>
                    <a:srgbClr val="FFFFFF"/>
                  </a:solidFill>
                  <a:effectLst/>
                  <a:uLnTx/>
                  <a:uFillTx/>
                  <a:latin typeface="Calibri"/>
                  <a:ea typeface="+mn-ea"/>
                  <a:cs typeface="+mn-cs"/>
                </a:rPr>
                <a:t>int</a:t>
              </a:r>
              <a:r>
                <a:rPr kumimoji="0" lang="en-US" sz="1800" b="0" i="0" u="none" strike="noStrike" kern="0" cap="none" spc="0" normalizeH="0" baseline="0" noProof="0" dirty="0" smtClean="0">
                  <a:ln>
                    <a:noFill/>
                  </a:ln>
                  <a:solidFill>
                    <a:srgbClr val="FFFFFF"/>
                  </a:solidFill>
                  <a:effectLst/>
                  <a:uLnTx/>
                  <a:uFillTx/>
                  <a:latin typeface="Calibri"/>
                  <a:ea typeface="+mn-ea"/>
                  <a:cs typeface="+mn-cs"/>
                </a:rPr>
                <a:t> Abs(</a:t>
              </a:r>
              <a:r>
                <a:rPr kumimoji="0" lang="en-US" sz="1800" b="0" i="0" u="none" strike="noStrike" kern="0" cap="none" spc="0" normalizeH="0" baseline="0" noProof="0" dirty="0" err="1" smtClean="0">
                  <a:ln>
                    <a:noFill/>
                  </a:ln>
                  <a:solidFill>
                    <a:srgbClr val="FFFFFF"/>
                  </a:solidFill>
                  <a:effectLst/>
                  <a:uLnTx/>
                  <a:uFillTx/>
                  <a:latin typeface="Calibri"/>
                  <a:ea typeface="+mn-ea"/>
                  <a:cs typeface="+mn-cs"/>
                </a:rPr>
                <a:t>int</a:t>
              </a:r>
              <a:r>
                <a:rPr kumimoji="0" lang="en-US" sz="1800" b="0" i="0" u="none" strike="noStrike" kern="0" cap="none" spc="0" normalizeH="0" baseline="0" noProof="0" dirty="0" smtClean="0">
                  <a:ln>
                    <a:noFill/>
                  </a:ln>
                  <a:solidFill>
                    <a:srgbClr val="FFFFFF"/>
                  </a:solidFill>
                  <a:effectLst/>
                  <a:uLnTx/>
                  <a:uFillTx/>
                  <a:latin typeface="Calibri"/>
                  <a:ea typeface="+mn-ea"/>
                  <a:cs typeface="+mn-cs"/>
                </a:rPr>
                <a:t> x)</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and Named Parameters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75</a:t>
            </a:fld>
            <a:endParaRPr lang="en-US"/>
          </a:p>
        </p:txBody>
      </p:sp>
      <p:grpSp>
        <p:nvGrpSpPr>
          <p:cNvPr id="27" name="Group 26"/>
          <p:cNvGrpSpPr/>
          <p:nvPr/>
        </p:nvGrpSpPr>
        <p:grpSpPr>
          <a:xfrm>
            <a:off x="609600" y="1447800"/>
            <a:ext cx="7848600" cy="4827151"/>
            <a:chOff x="609600" y="1447800"/>
            <a:chExt cx="7848600" cy="4827151"/>
          </a:xfrm>
        </p:grpSpPr>
        <p:sp>
          <p:nvSpPr>
            <p:cNvPr id="16" name="TextBox 15"/>
            <p:cNvSpPr txBox="1"/>
            <p:nvPr/>
          </p:nvSpPr>
          <p:spPr>
            <a:xfrm>
              <a:off x="838200" y="1524000"/>
              <a:ext cx="4648200" cy="1415772"/>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2B91AF"/>
                  </a:solidFill>
                  <a:effectLst/>
                  <a:uLnTx/>
                  <a:uFillTx/>
                  <a:latin typeface="Consolas" pitchFamily="49" charset="0"/>
                  <a:ea typeface="Calibri"/>
                  <a:cs typeface="Times New Roman"/>
                </a:rPr>
                <a:t>StreamReader</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OpenTextFile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string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path,</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    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bool</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detectEncoding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bufferSize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endParaRPr kumimoji="0" lang="en-US" sz="1200" b="0" i="0" u="none" strike="noStrike" kern="0" cap="none" spc="0" normalizeH="0" baseline="0" noProof="0" dirty="0">
                <a:ln>
                  <a:noFill/>
                </a:ln>
                <a:solidFill>
                  <a:srgbClr val="000000"/>
                </a:solidFill>
                <a:effectLst/>
                <a:uLnTx/>
                <a:uFillTx/>
                <a:latin typeface="Consolas" pitchFamily="49" charset="0"/>
                <a:ea typeface="Calibri"/>
                <a:cs typeface="Times New Roman"/>
              </a:endParaRPr>
            </a:p>
          </p:txBody>
        </p:sp>
        <p:sp>
          <p:nvSpPr>
            <p:cNvPr id="17" name="TextBox 16"/>
            <p:cNvSpPr txBox="1"/>
            <p:nvPr/>
          </p:nvSpPr>
          <p:spPr>
            <a:xfrm>
              <a:off x="838200" y="1524000"/>
              <a:ext cx="4648200" cy="1415772"/>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public</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2B91AF"/>
                  </a:solidFill>
                  <a:effectLst/>
                  <a:uLnTx/>
                  <a:uFillTx/>
                  <a:latin typeface="Consolas" pitchFamily="49" charset="0"/>
                  <a:ea typeface="Calibri"/>
                  <a:cs typeface="Times New Roman"/>
                </a:rPr>
                <a:t>StreamReader</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OpenTextFile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string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path,</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    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null</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bool</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detectEncoding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true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FF"/>
                  </a:solidFill>
                  <a:effectLst/>
                  <a:uLnTx/>
                  <a:uFillTx/>
                  <a:latin typeface="Consolas" pitchFamily="49" charset="0"/>
                  <a:ea typeface="Calibri"/>
                  <a:cs typeface="Times New Roman"/>
                </a:rPr>
                <a:t>int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bufferSize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 1024);</a:t>
              </a:r>
              <a:endParaRPr kumimoji="0" lang="en-US" sz="1200" b="0" i="0" u="none" strike="noStrike" kern="0" cap="none" spc="0" normalizeH="0" baseline="0" noProof="0" dirty="0">
                <a:ln>
                  <a:noFill/>
                </a:ln>
                <a:solidFill>
                  <a:srgbClr val="000000"/>
                </a:solidFill>
                <a:effectLst/>
                <a:uLnTx/>
                <a:uFillTx/>
                <a:latin typeface="Consolas" pitchFamily="49" charset="0"/>
                <a:ea typeface="Calibri"/>
                <a:cs typeface="Times New Roman"/>
              </a:endParaRPr>
            </a:p>
          </p:txBody>
        </p:sp>
        <p:sp>
          <p:nvSpPr>
            <p:cNvPr id="18" name="Rounded Rectangular Callout 17"/>
            <p:cNvSpPr/>
            <p:nvPr/>
          </p:nvSpPr>
          <p:spPr>
            <a:xfrm>
              <a:off x="5867400" y="1447800"/>
              <a:ext cx="2362200" cy="762000"/>
            </a:xfrm>
            <a:prstGeom prst="wedgeRoundRectCallout">
              <a:avLst>
                <a:gd name="adj1" fmla="val -93459"/>
                <a:gd name="adj2" fmla="val 64916"/>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Optional parameters</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19" name="TextBox 18"/>
            <p:cNvSpPr txBox="1"/>
            <p:nvPr/>
          </p:nvSpPr>
          <p:spPr>
            <a:xfrm>
              <a:off x="685800" y="3048000"/>
              <a:ext cx="4953000" cy="430887"/>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91440" marR="0" lvl="0" indent="0" defTabSz="914400" eaLnBrk="1" fontAlgn="auto" latinLnBrk="0" hangingPunct="1">
                <a:lnSpc>
                  <a:spcPct val="100000"/>
                </a:lnSpc>
                <a:spcBef>
                  <a:spcPts val="0"/>
                </a:spcBef>
                <a:spcAft>
                  <a:spcPts val="80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OpenTextFile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r>
                <a:rPr kumimoji="0" lang="en-US" sz="1600" b="0" i="0" u="none" strike="noStrike" kern="0" cap="none" spc="0" normalizeH="0" baseline="0" noProof="0" dirty="0" smtClean="0">
                  <a:ln>
                    <a:noFill/>
                  </a:ln>
                  <a:solidFill>
                    <a:srgbClr val="A31515"/>
                  </a:solidFill>
                  <a:effectLst/>
                  <a:uLnTx/>
                  <a:uFillTx/>
                  <a:latin typeface="Consolas" pitchFamily="49" charset="0"/>
                  <a:ea typeface="+mn-ea"/>
                  <a:cs typeface="+mn-cs"/>
                </a:rPr>
                <a:t>"foo.txt"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.UTF8);</a:t>
              </a:r>
            </a:p>
          </p:txBody>
        </p:sp>
        <p:sp>
          <p:nvSpPr>
            <p:cNvPr id="20" name="TextBox 19"/>
            <p:cNvSpPr txBox="1"/>
            <p:nvPr/>
          </p:nvSpPr>
          <p:spPr>
            <a:xfrm>
              <a:off x="685800" y="3581400"/>
              <a:ext cx="6858000" cy="430887"/>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OpenTextFile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r>
                <a:rPr kumimoji="0" lang="en-US" sz="1600" b="0" i="0" u="none" strike="noStrike" kern="0" cap="none" spc="0" normalizeH="0" baseline="0" noProof="0" dirty="0" smtClean="0">
                  <a:ln>
                    <a:noFill/>
                  </a:ln>
                  <a:solidFill>
                    <a:srgbClr val="A31515"/>
                  </a:solidFill>
                  <a:effectLst/>
                  <a:uLnTx/>
                  <a:uFillTx/>
                  <a:latin typeface="Consolas" pitchFamily="49" charset="0"/>
                  <a:ea typeface="+mn-ea"/>
                  <a:cs typeface="+mn-cs"/>
                </a:rPr>
                <a:t>"foo.txt"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2B91AF"/>
                  </a:solidFill>
                  <a:effectLst/>
                  <a:uLnTx/>
                  <a:uFillTx/>
                  <a:latin typeface="Consolas" pitchFamily="49" charset="0"/>
                  <a:ea typeface="Calibri"/>
                  <a:cs typeface="Times New Roman"/>
                </a:rPr>
                <a: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.UTF8,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bufferSize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4096);</a:t>
              </a:r>
            </a:p>
          </p:txBody>
        </p:sp>
        <p:sp>
          <p:nvSpPr>
            <p:cNvPr id="21" name="Rounded Rectangular Callout 20"/>
            <p:cNvSpPr/>
            <p:nvPr/>
          </p:nvSpPr>
          <p:spPr>
            <a:xfrm>
              <a:off x="6096000" y="2438400"/>
              <a:ext cx="2362200" cy="762000"/>
            </a:xfrm>
            <a:prstGeom prst="wedgeRoundRectCallout">
              <a:avLst>
                <a:gd name="adj1" fmla="val -45073"/>
                <a:gd name="adj2" fmla="val 110400"/>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Named argument</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22" name="TextBox 21"/>
            <p:cNvSpPr txBox="1"/>
            <p:nvPr/>
          </p:nvSpPr>
          <p:spPr>
            <a:xfrm>
              <a:off x="1295400" y="5105400"/>
              <a:ext cx="3505200" cy="1169551"/>
            </a:xfrm>
            <a:prstGeom prst="rect">
              <a:avLst/>
            </a:prstGeom>
            <a:gradFill flip="none" rotWithShape="1">
              <a:gsLst>
                <a:gs pos="0">
                  <a:srgbClr val="FFFFFF">
                    <a:lumMod val="75000"/>
                  </a:srgbClr>
                </a:gs>
                <a:gs pos="35000">
                  <a:srgbClr val="FFFFFF">
                    <a:lumMod val="85000"/>
                  </a:srgbClr>
                </a:gs>
                <a:gs pos="100000">
                  <a:srgbClr val="FFFFFF"/>
                </a:gs>
              </a:gsLst>
              <a:lin ang="16200000" scaled="1"/>
              <a:tileRect/>
            </a:gradFill>
            <a:ln w="6350" cap="rnd" cmpd="sng" algn="ctr">
              <a:solidFill>
                <a:srgbClr val="000000">
                  <a:shade val="95000"/>
                  <a:satMod val="105000"/>
                </a:srgbClr>
              </a:solidFill>
              <a:prstDash val="solid"/>
            </a:ln>
            <a:effectLst>
              <a:outerShdw blurRad="45000" dist="25000" dir="5400000" rotWithShape="0">
                <a:srgbClr val="000000">
                  <a:alpha val="38000"/>
                </a:srgbClr>
              </a:outerShdw>
            </a:effectLst>
          </p:spPr>
          <p:txBody>
            <a:bodyPr wrap="square" lIns="182880" tIns="91440" rIns="182880" bIns="91440" rtlCol="0">
              <a:spAutoFit/>
            </a:bodyPr>
            <a:lstStyle/>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OpenTextFile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bufferSize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4096,</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path: </a:t>
              </a:r>
              <a:r>
                <a:rPr kumimoji="0" lang="en-US" sz="1600" b="0" i="0" u="none" strike="noStrike" kern="0" cap="none" spc="0" normalizeH="0" baseline="0" noProof="0" dirty="0" smtClean="0">
                  <a:ln>
                    <a:noFill/>
                  </a:ln>
                  <a:solidFill>
                    <a:srgbClr val="A31515"/>
                  </a:solidFill>
                  <a:effectLst/>
                  <a:uLnTx/>
                  <a:uFillTx/>
                  <a:latin typeface="Consolas" pitchFamily="49" charset="0"/>
                  <a:ea typeface="+mn-ea"/>
                  <a:cs typeface="+mn-cs"/>
                </a:rPr>
                <a:t>"foo.txt"</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a:p>
              <a:pPr marL="9144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err="1" smtClean="0">
                  <a:ln>
                    <a:noFill/>
                  </a:ln>
                  <a:solidFill>
                    <a:srgbClr val="000000"/>
                  </a:solidFill>
                  <a:effectLst/>
                  <a:uLnTx/>
                  <a:uFillTx/>
                  <a:latin typeface="Consolas" pitchFamily="49" charset="0"/>
                  <a:ea typeface="Calibri"/>
                  <a:cs typeface="Times New Roman"/>
                </a:rPr>
                <a:t>detectEncoding</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 </a:t>
              </a:r>
              <a:r>
                <a:rPr kumimoji="0" lang="en-US" sz="1600" b="0" i="0" u="none" strike="noStrike" kern="0" cap="none" spc="0" normalizeH="0" baseline="0" noProof="0" dirty="0" smtClean="0">
                  <a:ln>
                    <a:noFill/>
                  </a:ln>
                  <a:solidFill>
                    <a:srgbClr val="0000FF"/>
                  </a:solidFill>
                  <a:effectLst/>
                  <a:uLnTx/>
                  <a:uFillTx/>
                  <a:latin typeface="Consolas" pitchFamily="49" charset="0"/>
                  <a:ea typeface="Calibri"/>
                  <a:cs typeface="Times New Roman"/>
                </a:rPr>
                <a:t>false</a:t>
              </a:r>
              <a:r>
                <a:rPr kumimoji="0" lang="en-US" sz="1600" b="0" i="0" u="none" strike="noStrike" kern="0" cap="none" spc="0" normalizeH="0" baseline="0" noProof="0" dirty="0" smtClean="0">
                  <a:ln>
                    <a:noFill/>
                  </a:ln>
                  <a:solidFill>
                    <a:srgbClr val="000000"/>
                  </a:solidFill>
                  <a:effectLst/>
                  <a:uLnTx/>
                  <a:uFillTx/>
                  <a:latin typeface="Consolas" pitchFamily="49" charset="0"/>
                  <a:ea typeface="Calibri"/>
                  <a:cs typeface="Times New Roman"/>
                </a:rPr>
                <a:t>);</a:t>
              </a:r>
            </a:p>
          </p:txBody>
        </p:sp>
        <p:sp>
          <p:nvSpPr>
            <p:cNvPr id="23" name="Rounded Rectangular Callout 22"/>
            <p:cNvSpPr/>
            <p:nvPr/>
          </p:nvSpPr>
          <p:spPr>
            <a:xfrm>
              <a:off x="6096000" y="4267200"/>
              <a:ext cx="2362200" cy="762000"/>
            </a:xfrm>
            <a:prstGeom prst="wedgeRoundRectCallout">
              <a:avLst>
                <a:gd name="adj1" fmla="val -53501"/>
                <a:gd name="adj2" fmla="val -92826"/>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Named arguments must be last</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24" name="Rounded Rectangular Callout 23"/>
            <p:cNvSpPr/>
            <p:nvPr/>
          </p:nvSpPr>
          <p:spPr>
            <a:xfrm>
              <a:off x="5029200" y="5181600"/>
              <a:ext cx="2362200" cy="762000"/>
            </a:xfrm>
            <a:prstGeom prst="wedgeRoundRectCallout">
              <a:avLst>
                <a:gd name="adj1" fmla="val -90026"/>
                <a:gd name="adj2" fmla="val 31046"/>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Non-optional must be specified</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25" name="Rounded Rectangular Callout 24"/>
            <p:cNvSpPr/>
            <p:nvPr/>
          </p:nvSpPr>
          <p:spPr>
            <a:xfrm>
              <a:off x="3200400" y="4191000"/>
              <a:ext cx="2362200" cy="762000"/>
            </a:xfrm>
            <a:prstGeom prst="wedgeRoundRectCallout">
              <a:avLst>
                <a:gd name="adj1" fmla="val -41640"/>
                <a:gd name="adj2" fmla="val 83304"/>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Arguments evaluated in order written</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sp>
          <p:nvSpPr>
            <p:cNvPr id="26" name="Rounded Rectangular Callout 25"/>
            <p:cNvSpPr/>
            <p:nvPr/>
          </p:nvSpPr>
          <p:spPr>
            <a:xfrm>
              <a:off x="609600" y="4191000"/>
              <a:ext cx="2362200" cy="762000"/>
            </a:xfrm>
            <a:prstGeom prst="wedgeRoundRectCallout">
              <a:avLst>
                <a:gd name="adj1" fmla="val 37029"/>
                <a:gd name="adj2" fmla="val 81368"/>
                <a:gd name="adj3" fmla="val 16667"/>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ln>
            <a:effectLst>
              <a:outerShdw blurRad="39000" dist="254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Named arguments can appear in any order</a:t>
              </a:r>
              <a:endParaRPr kumimoji="0" lang="en-US" sz="1800" b="0" i="1" u="none" strike="noStrike" kern="0" cap="none" spc="0" normalizeH="0" baseline="0" noProof="0" dirty="0">
                <a:ln>
                  <a:noFill/>
                </a:ln>
                <a:solidFill>
                  <a:srgbClr val="FFFFFF"/>
                </a:solidFill>
                <a:effectLst/>
                <a:uLnTx/>
                <a:uFillTx/>
                <a:latin typeface="Calibri"/>
                <a:ea typeface="+mn-ea"/>
                <a:cs typeface="+mn-cs"/>
              </a:endParaRP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CLR 4.0</a:t>
            </a:r>
            <a:endParaRPr lang="en-US" dirty="0"/>
          </a:p>
        </p:txBody>
      </p:sp>
      <p:sp>
        <p:nvSpPr>
          <p:cNvPr id="6" name="Text Placeholder 5"/>
          <p:cNvSpPr>
            <a:spLocks noGrp="1"/>
          </p:cNvSpPr>
          <p:nvPr>
            <p:ph type="body" idx="1"/>
          </p:nvPr>
        </p:nvSpPr>
        <p:spPr/>
        <p:txBody>
          <a:bodyPr/>
          <a:lstStyle/>
          <a:p>
            <a:r>
              <a:rPr lang="en-US" dirty="0" smtClean="0"/>
              <a:t>Part VIII: .NET Futures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.NET 4.0</a:t>
            </a:r>
            <a:endParaRPr lang="en-US" dirty="0"/>
          </a:p>
        </p:txBody>
      </p:sp>
      <p:sp>
        <p:nvSpPr>
          <p:cNvPr id="4" name="Slide Number Placeholder 3"/>
          <p:cNvSpPr>
            <a:spLocks noGrp="1"/>
          </p:cNvSpPr>
          <p:nvPr>
            <p:ph type="sldNum" sz="quarter" idx="10"/>
          </p:nvPr>
        </p:nvSpPr>
        <p:spPr/>
        <p:txBody>
          <a:bodyPr/>
          <a:lstStyle/>
          <a:p>
            <a:pPr>
              <a:defRPr/>
            </a:pPr>
            <a:fld id="{87FFAEDE-C188-4FDB-A9C3-093123C53376}" type="slidenum">
              <a:rPr lang="en-US" smtClean="0"/>
              <a:pPr>
                <a:defRPr/>
              </a:pPr>
              <a:t>77</a:t>
            </a:fld>
            <a:endParaRPr lang="en-US"/>
          </a:p>
        </p:txBody>
      </p:sp>
      <p:sp>
        <p:nvSpPr>
          <p:cNvPr id="7" name="Rounded Rectangle 6"/>
          <p:cNvSpPr/>
          <p:nvPr/>
        </p:nvSpPr>
        <p:spPr bwMode="auto">
          <a:xfrm>
            <a:off x="665560" y="4781490"/>
            <a:ext cx="1772840" cy="7858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.NET 1.0</a:t>
            </a:r>
          </a:p>
        </p:txBody>
      </p:sp>
      <p:sp>
        <p:nvSpPr>
          <p:cNvPr id="8" name="Rounded Rectangle 7"/>
          <p:cNvSpPr/>
          <p:nvPr/>
        </p:nvSpPr>
        <p:spPr bwMode="auto">
          <a:xfrm>
            <a:off x="2799160" y="4781490"/>
            <a:ext cx="1772840" cy="7858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.NET 1.1</a:t>
            </a:r>
          </a:p>
        </p:txBody>
      </p:sp>
      <p:sp>
        <p:nvSpPr>
          <p:cNvPr id="9" name="Rounded Rectangle 8"/>
          <p:cNvSpPr/>
          <p:nvPr/>
        </p:nvSpPr>
        <p:spPr bwMode="auto">
          <a:xfrm>
            <a:off x="4856560" y="4781490"/>
            <a:ext cx="1772840" cy="7858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.NET 2.0</a:t>
            </a:r>
          </a:p>
        </p:txBody>
      </p:sp>
      <p:sp>
        <p:nvSpPr>
          <p:cNvPr id="10" name="Rounded Rectangle 9"/>
          <p:cNvSpPr/>
          <p:nvPr/>
        </p:nvSpPr>
        <p:spPr bwMode="auto">
          <a:xfrm>
            <a:off x="5008960" y="4324290"/>
            <a:ext cx="1447800" cy="4810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3.0</a:t>
            </a:r>
          </a:p>
        </p:txBody>
      </p:sp>
      <p:sp>
        <p:nvSpPr>
          <p:cNvPr id="11" name="Rounded Rectangle 10"/>
          <p:cNvSpPr/>
          <p:nvPr/>
        </p:nvSpPr>
        <p:spPr bwMode="auto">
          <a:xfrm>
            <a:off x="5161360" y="3867090"/>
            <a:ext cx="1143000" cy="4810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3.5</a:t>
            </a:r>
          </a:p>
        </p:txBody>
      </p:sp>
      <p:sp>
        <p:nvSpPr>
          <p:cNvPr id="12" name="Rounded Rectangle 11"/>
          <p:cNvSpPr/>
          <p:nvPr/>
        </p:nvSpPr>
        <p:spPr bwMode="auto">
          <a:xfrm>
            <a:off x="6837760" y="4781490"/>
            <a:ext cx="1772840" cy="7858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.NET 4.0</a:t>
            </a:r>
          </a:p>
        </p:txBody>
      </p:sp>
      <p:sp>
        <p:nvSpPr>
          <p:cNvPr id="13" name="TextBox 12"/>
          <p:cNvSpPr txBox="1"/>
          <p:nvPr/>
        </p:nvSpPr>
        <p:spPr>
          <a:xfrm>
            <a:off x="1219200" y="5543490"/>
            <a:ext cx="1295400" cy="400110"/>
          </a:xfrm>
          <a:prstGeom prst="rect">
            <a:avLst/>
          </a:prstGeom>
          <a:noFill/>
        </p:spPr>
        <p:txBody>
          <a:bodyPr wrap="square" rtlCol="0">
            <a:spAutoFit/>
          </a:bodyPr>
          <a:lstStyle/>
          <a:p>
            <a:r>
              <a:rPr lang="en-US" sz="2000" dirty="0" smtClean="0"/>
              <a:t>2002</a:t>
            </a:r>
            <a:endParaRPr lang="en-US" sz="2000" dirty="0"/>
          </a:p>
        </p:txBody>
      </p:sp>
      <p:sp>
        <p:nvSpPr>
          <p:cNvPr id="14" name="TextBox 13"/>
          <p:cNvSpPr txBox="1"/>
          <p:nvPr/>
        </p:nvSpPr>
        <p:spPr>
          <a:xfrm>
            <a:off x="3429000" y="5543490"/>
            <a:ext cx="1295400" cy="400110"/>
          </a:xfrm>
          <a:prstGeom prst="rect">
            <a:avLst/>
          </a:prstGeom>
          <a:noFill/>
        </p:spPr>
        <p:txBody>
          <a:bodyPr wrap="square" rtlCol="0">
            <a:spAutoFit/>
          </a:bodyPr>
          <a:lstStyle/>
          <a:p>
            <a:r>
              <a:rPr lang="en-US" sz="2000" dirty="0" smtClean="0"/>
              <a:t>2003</a:t>
            </a:r>
            <a:endParaRPr lang="en-US" sz="2000" dirty="0"/>
          </a:p>
        </p:txBody>
      </p:sp>
      <p:sp>
        <p:nvSpPr>
          <p:cNvPr id="15" name="TextBox 14"/>
          <p:cNvSpPr txBox="1"/>
          <p:nvPr/>
        </p:nvSpPr>
        <p:spPr>
          <a:xfrm>
            <a:off x="5334000" y="5543490"/>
            <a:ext cx="1295400" cy="400110"/>
          </a:xfrm>
          <a:prstGeom prst="rect">
            <a:avLst/>
          </a:prstGeom>
          <a:noFill/>
        </p:spPr>
        <p:txBody>
          <a:bodyPr wrap="square" rtlCol="0">
            <a:spAutoFit/>
          </a:bodyPr>
          <a:lstStyle/>
          <a:p>
            <a:r>
              <a:rPr lang="en-US" sz="2000" dirty="0" smtClean="0"/>
              <a:t>2005-08</a:t>
            </a:r>
            <a:endParaRPr lang="en-US" sz="2000" dirty="0"/>
          </a:p>
        </p:txBody>
      </p:sp>
      <p:sp>
        <p:nvSpPr>
          <p:cNvPr id="16" name="TextBox 15"/>
          <p:cNvSpPr txBox="1"/>
          <p:nvPr/>
        </p:nvSpPr>
        <p:spPr>
          <a:xfrm>
            <a:off x="7162800" y="5543490"/>
            <a:ext cx="1295400" cy="391197"/>
          </a:xfrm>
          <a:prstGeom prst="rect">
            <a:avLst/>
          </a:prstGeom>
          <a:noFill/>
        </p:spPr>
        <p:txBody>
          <a:bodyPr wrap="square" rtlCol="0">
            <a:spAutoFit/>
          </a:bodyPr>
          <a:lstStyle/>
          <a:p>
            <a:r>
              <a:rPr lang="en-US" sz="2000" dirty="0" smtClean="0"/>
              <a:t>2010</a:t>
            </a:r>
            <a:endParaRPr lang="en-US" sz="2000" dirty="0"/>
          </a:p>
        </p:txBody>
      </p:sp>
      <p:sp>
        <p:nvSpPr>
          <p:cNvPr id="17" name="TextBox 16"/>
          <p:cNvSpPr txBox="1"/>
          <p:nvPr/>
        </p:nvSpPr>
        <p:spPr>
          <a:xfrm>
            <a:off x="3733800" y="2895600"/>
            <a:ext cx="5029200" cy="385362"/>
          </a:xfrm>
          <a:prstGeom prst="rect">
            <a:avLst/>
          </a:prstGeom>
          <a:noFill/>
        </p:spPr>
        <p:txBody>
          <a:bodyPr wrap="square" rtlCol="0">
            <a:spAutoFit/>
          </a:bodyPr>
          <a:lstStyle/>
          <a:p>
            <a:r>
              <a:rPr lang="en-US" dirty="0" smtClean="0"/>
              <a:t>Public Beta released on 20 May 2009</a:t>
            </a:r>
            <a:endParaRPr lang="en-US" dirty="0"/>
          </a:p>
        </p:txBody>
      </p:sp>
      <p:cxnSp>
        <p:nvCxnSpPr>
          <p:cNvPr id="19" name="Straight Arrow Connector 18"/>
          <p:cNvCxnSpPr>
            <a:stCxn id="17" idx="2"/>
            <a:endCxn id="12" idx="0"/>
          </p:cNvCxnSpPr>
          <p:nvPr/>
        </p:nvCxnSpPr>
        <p:spPr bwMode="auto">
          <a:xfrm rot="16200000" flipH="1">
            <a:off x="6236026" y="3293336"/>
            <a:ext cx="1500528" cy="1475780"/>
          </a:xfrm>
          <a:prstGeom prst="straightConnector1">
            <a:avLst/>
          </a:prstGeom>
          <a:solidFill>
            <a:srgbClr val="FFCC99"/>
          </a:solidFill>
          <a:ln w="73025" cap="flat" cmpd="sng" algn="ctr">
            <a:gradFill flip="none" rotWithShape="1">
              <a:gsLst>
                <a:gs pos="0">
                  <a:srgbClr val="8488C4"/>
                </a:gs>
                <a:gs pos="53000">
                  <a:srgbClr val="D4DEFF"/>
                </a:gs>
                <a:gs pos="83000">
                  <a:srgbClr val="D4DEFF"/>
                </a:gs>
                <a:gs pos="100000">
                  <a:srgbClr val="96AB94"/>
                </a:gs>
              </a:gsLst>
              <a:lin ang="0" scaled="1"/>
              <a:tileRect/>
            </a:gra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0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p:bldP spid="15" grpId="0"/>
      <p:bldP spid="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smtClean="0"/>
              <a:t>CLR (Review)</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78</a:t>
            </a:fld>
            <a:endParaRPr lang="en-US"/>
          </a:p>
        </p:txBody>
      </p:sp>
      <p:grpSp>
        <p:nvGrpSpPr>
          <p:cNvPr id="23" name="Group 22"/>
          <p:cNvGrpSpPr/>
          <p:nvPr/>
        </p:nvGrpSpPr>
        <p:grpSpPr>
          <a:xfrm>
            <a:off x="609600" y="4191000"/>
            <a:ext cx="7924800" cy="1905000"/>
            <a:chOff x="1219200" y="4572000"/>
            <a:chExt cx="7924800" cy="1905000"/>
          </a:xfrm>
        </p:grpSpPr>
        <p:sp>
          <p:nvSpPr>
            <p:cNvPr id="24" name="Rounded Rectangle 23"/>
            <p:cNvSpPr/>
            <p:nvPr/>
          </p:nvSpPr>
          <p:spPr bwMode="auto">
            <a:xfrm>
              <a:off x="1219200" y="4572000"/>
              <a:ext cx="7924800" cy="1905000"/>
            </a:xfrm>
            <a:prstGeom prst="roundRect">
              <a:avLst/>
            </a:prstGeom>
            <a:gradFill rotWithShape="1">
              <a:gsLst>
                <a:gs pos="0">
                  <a:srgbClr val="1F6691">
                    <a:shade val="47500"/>
                    <a:satMod val="137000"/>
                  </a:srgbClr>
                </a:gs>
                <a:gs pos="55000">
                  <a:srgbClr val="1F6691">
                    <a:shade val="69000"/>
                    <a:satMod val="137000"/>
                  </a:srgbClr>
                </a:gs>
                <a:gs pos="100000">
                  <a:srgbClr val="1F6691">
                    <a:shade val="98000"/>
                    <a:satMod val="137000"/>
                  </a:srgbClr>
                </a:gs>
              </a:gsLst>
              <a:lin ang="16200000" scaled="0"/>
            </a:gradFill>
            <a:ln w="6350" cap="rnd" cmpd="sng" algn="ctr">
              <a:solidFill>
                <a:srgbClr val="1F6691">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5" name="Rounded Rectangle 24"/>
            <p:cNvSpPr/>
            <p:nvPr/>
          </p:nvSpPr>
          <p:spPr bwMode="auto">
            <a:xfrm>
              <a:off x="1447800" y="4800600"/>
              <a:ext cx="2667000" cy="685800"/>
            </a:xfrm>
            <a:prstGeom prst="roundRect">
              <a:avLst>
                <a:gd name="adj" fmla="val 9033"/>
              </a:avLst>
            </a:prstGeom>
            <a:gradFill rotWithShape="1">
              <a:gsLst>
                <a:gs pos="0">
                  <a:srgbClr val="FFD72F">
                    <a:shade val="47500"/>
                    <a:satMod val="137000"/>
                  </a:srgbClr>
                </a:gs>
                <a:gs pos="55000">
                  <a:srgbClr val="FFD72F">
                    <a:shade val="69000"/>
                    <a:satMod val="137000"/>
                  </a:srgbClr>
                </a:gs>
                <a:gs pos="100000">
                  <a:srgbClr val="FFD72F">
                    <a:shade val="98000"/>
                    <a:satMod val="137000"/>
                  </a:srgbClr>
                </a:gs>
              </a:gsLst>
              <a:lin ang="16200000" scaled="0"/>
            </a:gradFill>
            <a:ln w="6350" cap="rnd" cmpd="sng" algn="ctr">
              <a:solidFill>
                <a:srgbClr val="FFD72F">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Base Class Libraries</a:t>
              </a:r>
            </a:p>
          </p:txBody>
        </p:sp>
        <p:sp>
          <p:nvSpPr>
            <p:cNvPr id="26" name="TextBox 25"/>
            <p:cNvSpPr txBox="1"/>
            <p:nvPr/>
          </p:nvSpPr>
          <p:spPr>
            <a:xfrm>
              <a:off x="4343400" y="4724400"/>
              <a:ext cx="236220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smtClean="0">
                  <a:ln>
                    <a:noFill/>
                  </a:ln>
                  <a:solidFill>
                    <a:sysClr val="windowText" lastClr="000000"/>
                  </a:solidFill>
                  <a:effectLst/>
                  <a:uLnTx/>
                  <a:uFillTx/>
                </a:rPr>
                <a:t>The CLR</a:t>
              </a:r>
              <a:endParaRPr kumimoji="0" lang="en-US" sz="4000" b="0" i="0" u="none" strike="noStrike" kern="0" cap="none" spc="0" normalizeH="0" baseline="0" noProof="0" dirty="0">
                <a:ln>
                  <a:noFill/>
                </a:ln>
                <a:solidFill>
                  <a:sysClr val="windowText" lastClr="000000"/>
                </a:solidFill>
                <a:effectLst/>
                <a:uLnTx/>
                <a:uFillTx/>
              </a:endParaRPr>
            </a:p>
          </p:txBody>
        </p:sp>
        <p:sp>
          <p:nvSpPr>
            <p:cNvPr id="27" name="TextBox 26"/>
            <p:cNvSpPr txBox="1"/>
            <p:nvPr/>
          </p:nvSpPr>
          <p:spPr>
            <a:xfrm>
              <a:off x="1447800" y="5638800"/>
              <a:ext cx="685800" cy="38100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Rounded Rectangle 27"/>
            <p:cNvSpPr/>
            <p:nvPr/>
          </p:nvSpPr>
          <p:spPr bwMode="auto">
            <a:xfrm>
              <a:off x="1524000" y="5638800"/>
              <a:ext cx="11430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JIT &amp; NGEN</a:t>
              </a:r>
            </a:p>
          </p:txBody>
        </p:sp>
        <p:sp>
          <p:nvSpPr>
            <p:cNvPr id="29" name="Rounded Rectangle 28"/>
            <p:cNvSpPr/>
            <p:nvPr/>
          </p:nvSpPr>
          <p:spPr bwMode="auto">
            <a:xfrm>
              <a:off x="2819400" y="5638800"/>
              <a:ext cx="13716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Garbage Collector</a:t>
              </a:r>
            </a:p>
          </p:txBody>
        </p:sp>
        <p:sp>
          <p:nvSpPr>
            <p:cNvPr id="30" name="Rounded Rectangle 29"/>
            <p:cNvSpPr/>
            <p:nvPr/>
          </p:nvSpPr>
          <p:spPr bwMode="auto">
            <a:xfrm>
              <a:off x="4343400" y="5638800"/>
              <a:ext cx="13716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Calibri"/>
                  <a:ea typeface="+mn-ea"/>
                  <a:cs typeface="+mn-cs"/>
                </a:rPr>
                <a:t>Security Model</a:t>
              </a:r>
            </a:p>
          </p:txBody>
        </p:sp>
        <p:sp>
          <p:nvSpPr>
            <p:cNvPr id="31" name="Rounded Rectangle 30"/>
            <p:cNvSpPr/>
            <p:nvPr/>
          </p:nvSpPr>
          <p:spPr bwMode="auto">
            <a:xfrm>
              <a:off x="5867400" y="5638800"/>
              <a:ext cx="15240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Exception Handling</a:t>
              </a:r>
            </a:p>
          </p:txBody>
        </p:sp>
        <p:sp>
          <p:nvSpPr>
            <p:cNvPr id="32" name="Rounded Rectangle 31"/>
            <p:cNvSpPr/>
            <p:nvPr/>
          </p:nvSpPr>
          <p:spPr bwMode="auto">
            <a:xfrm>
              <a:off x="7543800" y="5638800"/>
              <a:ext cx="13716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Loader &amp; Binder</a:t>
              </a:r>
            </a:p>
          </p:txBody>
        </p:sp>
        <p:sp>
          <p:nvSpPr>
            <p:cNvPr id="33" name="Rounded Rectangle 32"/>
            <p:cNvSpPr/>
            <p:nvPr/>
          </p:nvSpPr>
          <p:spPr bwMode="auto">
            <a:xfrm>
              <a:off x="6705600" y="4800600"/>
              <a:ext cx="22098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Profiling&amp; Debugging APIs</a:t>
              </a:r>
            </a:p>
          </p:txBody>
        </p:sp>
      </p:grpSp>
      <p:sp>
        <p:nvSpPr>
          <p:cNvPr id="34" name="Rounded Rectangle 33"/>
          <p:cNvSpPr/>
          <p:nvPr/>
        </p:nvSpPr>
        <p:spPr bwMode="auto">
          <a:xfrm>
            <a:off x="762000" y="1981200"/>
            <a:ext cx="9906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WPF</a:t>
            </a:r>
          </a:p>
        </p:txBody>
      </p:sp>
      <p:sp>
        <p:nvSpPr>
          <p:cNvPr id="35" name="Rounded Rectangle 34"/>
          <p:cNvSpPr/>
          <p:nvPr/>
        </p:nvSpPr>
        <p:spPr bwMode="auto">
          <a:xfrm>
            <a:off x="1828800" y="1981200"/>
            <a:ext cx="9906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Win Forms</a:t>
            </a:r>
          </a:p>
        </p:txBody>
      </p:sp>
      <p:sp>
        <p:nvSpPr>
          <p:cNvPr id="36" name="Rounded Rectangle 35"/>
          <p:cNvSpPr/>
          <p:nvPr/>
        </p:nvSpPr>
        <p:spPr bwMode="auto">
          <a:xfrm>
            <a:off x="2895600" y="1981200"/>
            <a:ext cx="11430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DLR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Calibri"/>
                <a:ea typeface="+mn-ea"/>
                <a:cs typeface="+mn-cs"/>
              </a:rPr>
              <a:t>Dynamic Language Runtime</a:t>
            </a:r>
          </a:p>
        </p:txBody>
      </p:sp>
      <p:sp>
        <p:nvSpPr>
          <p:cNvPr id="37" name="Rounded Rectangle 36"/>
          <p:cNvSpPr/>
          <p:nvPr/>
        </p:nvSpPr>
        <p:spPr bwMode="auto">
          <a:xfrm>
            <a:off x="4114800" y="1981200"/>
            <a:ext cx="9906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ASP. NET</a:t>
            </a:r>
          </a:p>
        </p:txBody>
      </p:sp>
      <p:sp>
        <p:nvSpPr>
          <p:cNvPr id="38" name="Rounded Rectangle 37"/>
          <p:cNvSpPr/>
          <p:nvPr/>
        </p:nvSpPr>
        <p:spPr bwMode="auto">
          <a:xfrm>
            <a:off x="5181600" y="1981200"/>
            <a:ext cx="9906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WCF</a:t>
            </a:r>
          </a:p>
        </p:txBody>
      </p:sp>
      <p:sp>
        <p:nvSpPr>
          <p:cNvPr id="39" name="Rounded Rectangle 38"/>
          <p:cNvSpPr/>
          <p:nvPr/>
        </p:nvSpPr>
        <p:spPr bwMode="auto">
          <a:xfrm>
            <a:off x="7315200" y="1981200"/>
            <a:ext cx="9906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And more!</a:t>
            </a:r>
          </a:p>
        </p:txBody>
      </p:sp>
      <p:sp>
        <p:nvSpPr>
          <p:cNvPr id="40" name="Rounded Rectangle 39"/>
          <p:cNvSpPr/>
          <p:nvPr/>
        </p:nvSpPr>
        <p:spPr bwMode="auto">
          <a:xfrm>
            <a:off x="6248400" y="1981200"/>
            <a:ext cx="990600" cy="20574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LINQ</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4.0 Improvements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79</a:t>
            </a:fld>
            <a:endParaRPr lang="en-US"/>
          </a:p>
        </p:txBody>
      </p:sp>
      <p:sp>
        <p:nvSpPr>
          <p:cNvPr id="6" name="Text Placeholder 2"/>
          <p:cNvSpPr txBox="1">
            <a:spLocks/>
          </p:cNvSpPr>
          <p:nvPr/>
        </p:nvSpPr>
        <p:spPr>
          <a:xfrm>
            <a:off x="730044" y="1100850"/>
            <a:ext cx="7672004" cy="4995150"/>
          </a:xfrm>
          <a:prstGeom prst="rect">
            <a:avLst/>
          </a:prstGeom>
        </p:spPr>
        <p:txBody>
          <a:bodyPr vert="horz" wrap="square" lIns="0" tIns="0" rIns="0" bIns="0" rtlCol="0">
            <a:spAutoFit/>
          </a:bodyPr>
          <a:lstStyle/>
          <a:p>
            <a:pPr marL="393700" marR="0" lvl="0" indent="-393700" algn="l" defTabSz="914363" rtl="0" eaLnBrk="1" fontAlgn="auto" latinLnBrk="0" hangingPunct="1">
              <a:lnSpc>
                <a:spcPct val="78000"/>
              </a:lnSpc>
              <a:spcBef>
                <a:spcPts val="0"/>
              </a:spcBef>
              <a:spcAft>
                <a:spcPts val="600"/>
              </a:spcAft>
              <a:buClr>
                <a:srgbClr val="FFFFFF"/>
              </a:buClr>
              <a:buSzPct val="80000"/>
              <a:buFont typeface="Wingdings" pitchFamily="2" charset="2"/>
              <a:buChar char="l"/>
              <a:tabLst/>
              <a:defRPr/>
            </a:pPr>
            <a:r>
              <a:rPr kumimoji="0" lang="en-US" sz="2800" b="0" i="1" u="none" strike="noStrike" kern="1200" cap="none" spc="0" normalizeH="0" baseline="0" noProof="0" dirty="0" smtClean="0">
                <a:ln>
                  <a:noFill/>
                </a:ln>
                <a:effectLst/>
                <a:uLnTx/>
                <a:uFillTx/>
                <a:latin typeface="+mn-lt"/>
                <a:ea typeface="+mn-ea"/>
                <a:cs typeface="+mn-cs"/>
              </a:rPr>
              <a:t>Working Better Together</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In Process Side X Side</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Native/Managed </a:t>
            </a:r>
            <a:r>
              <a:rPr kumimoji="0" lang="en-US" sz="2400" b="0" i="0" u="none" strike="noStrike" kern="1200" cap="none" spc="0" normalizeH="0" baseline="0" noProof="0" dirty="0" err="1" smtClean="0">
                <a:ln>
                  <a:noFill/>
                </a:ln>
                <a:effectLst/>
                <a:uLnTx/>
                <a:uFillTx/>
                <a:latin typeface="+mn-lt"/>
                <a:ea typeface="+mn-ea"/>
                <a:cs typeface="+mn-cs"/>
              </a:rPr>
              <a:t>Interop</a:t>
            </a:r>
            <a:endParaRPr kumimoji="0" lang="en-US" sz="2400" b="0" i="0" u="none" strike="noStrike" kern="1200" cap="none" spc="0" normalizeH="0" baseline="0" noProof="0" dirty="0" smtClean="0">
              <a:ln>
                <a:noFill/>
              </a:ln>
              <a:effectLst/>
              <a:uLnTx/>
              <a:uFillTx/>
              <a:latin typeface="+mn-lt"/>
              <a:ea typeface="+mn-ea"/>
              <a:cs typeface="+mn-cs"/>
            </a:endParaRP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Dynamic and Functional Languages</a:t>
            </a:r>
          </a:p>
          <a:p>
            <a:pPr marL="393700" marR="0" lvl="0" indent="-393700" algn="l" defTabSz="914363" rtl="0" eaLnBrk="1" fontAlgn="auto" latinLnBrk="0" hangingPunct="1">
              <a:lnSpc>
                <a:spcPct val="78000"/>
              </a:lnSpc>
              <a:spcBef>
                <a:spcPts val="1200"/>
              </a:spcBef>
              <a:spcAft>
                <a:spcPts val="0"/>
              </a:spcAft>
              <a:buClr>
                <a:srgbClr val="FFFFFF"/>
              </a:buClr>
              <a:buSzPct val="80000"/>
              <a:buFont typeface="Wingdings" pitchFamily="2" charset="2"/>
              <a:buChar char="l"/>
              <a:tabLst/>
              <a:defRPr/>
            </a:pPr>
            <a:r>
              <a:rPr kumimoji="0" lang="en-US" sz="2800" b="0" i="1" u="none" strike="noStrike" kern="1200" cap="none" spc="0" normalizeH="0" baseline="0" noProof="0" dirty="0" smtClean="0">
                <a:ln>
                  <a:noFill/>
                </a:ln>
                <a:effectLst/>
                <a:uLnTx/>
                <a:uFillTx/>
                <a:latin typeface="+mn-lt"/>
                <a:ea typeface="+mn-ea"/>
                <a:cs typeface="+mn-cs"/>
              </a:rPr>
              <a:t>Faster</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3.5 SP1 improvements</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Threading</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Garbage Collection</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Profiling</a:t>
            </a:r>
          </a:p>
          <a:p>
            <a:pPr marL="393700" marR="0" lvl="0" indent="-393700" algn="l" defTabSz="914363" rtl="0" eaLnBrk="1" fontAlgn="auto" latinLnBrk="0" hangingPunct="1">
              <a:lnSpc>
                <a:spcPct val="78000"/>
              </a:lnSpc>
              <a:spcBef>
                <a:spcPts val="1200"/>
              </a:spcBef>
              <a:spcAft>
                <a:spcPts val="0"/>
              </a:spcAft>
              <a:buClr>
                <a:srgbClr val="FFFFFF"/>
              </a:buClr>
              <a:buSzPct val="80000"/>
              <a:buFont typeface="Wingdings" pitchFamily="2" charset="2"/>
              <a:buChar char="l"/>
              <a:tabLst/>
              <a:defRPr/>
            </a:pPr>
            <a:r>
              <a:rPr kumimoji="0" lang="en-US" sz="2800" b="0" i="1" u="none" strike="noStrike" kern="1200" cap="none" spc="0" normalizeH="0" baseline="0" noProof="0" dirty="0" smtClean="0">
                <a:ln>
                  <a:noFill/>
                </a:ln>
                <a:effectLst/>
                <a:uLnTx/>
                <a:uFillTx/>
                <a:latin typeface="+mn-lt"/>
                <a:ea typeface="+mn-ea"/>
                <a:cs typeface="+mn-cs"/>
              </a:rPr>
              <a:t>With fewer bugs</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Corrupted State Exceptions </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Debugging</a:t>
            </a:r>
          </a:p>
          <a:p>
            <a:pPr marL="801688" marR="0" lvl="1" indent="-407988" algn="l" defTabSz="914363" rtl="0" eaLnBrk="1" fontAlgn="auto" latinLnBrk="0" hangingPunct="1">
              <a:lnSpc>
                <a:spcPct val="78000"/>
              </a:lnSpc>
              <a:spcBef>
                <a:spcPts val="0"/>
              </a:spcBef>
              <a:spcAft>
                <a:spcPts val="500"/>
              </a:spcAft>
              <a:buClr>
                <a:srgbClr val="95E3E7"/>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Code Contracts</a:t>
            </a:r>
            <a:endParaRPr kumimoji="0" lang="en-US" sz="24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i="1" dirty="0" err="1" smtClean="0"/>
              <a:t>Postback</a:t>
            </a:r>
            <a:r>
              <a:rPr lang="en-US" dirty="0" smtClean="0"/>
              <a:t> works in ASP.NET</a:t>
            </a:r>
            <a:endParaRPr lang="en-US" dirty="0"/>
          </a:p>
        </p:txBody>
      </p:sp>
      <p:sp>
        <p:nvSpPr>
          <p:cNvPr id="3" name="Content Placeholder 2"/>
          <p:cNvSpPr>
            <a:spLocks noGrp="1"/>
          </p:cNvSpPr>
          <p:nvPr>
            <p:ph idx="1"/>
          </p:nvPr>
        </p:nvSpPr>
        <p:spPr/>
        <p:txBody>
          <a:bodyPr/>
          <a:lstStyle/>
          <a:p>
            <a:r>
              <a:rPr lang="en-US" dirty="0" smtClean="0"/>
              <a:t>When a control is declared to run on the server, a VIEWSTATE is created which remembers the ID of that control, and the method to call when an action is performed</a:t>
            </a:r>
          </a:p>
          <a:p>
            <a:pPr lvl="1"/>
            <a:r>
              <a:rPr lang="en-US" dirty="0" smtClean="0"/>
              <a:t>We </a:t>
            </a:r>
            <a:r>
              <a:rPr lang="en-US" dirty="0" smtClean="0"/>
              <a:t>can easily create web applications to use this feature. Let's go through an </a:t>
            </a:r>
            <a:r>
              <a:rPr lang="en-US" dirty="0" smtClean="0"/>
              <a:t>example..</a:t>
            </a:r>
            <a:endParaRPr lang="en-US" dirty="0" smtClean="0"/>
          </a:p>
          <a:p>
            <a:pPr lvl="1"/>
            <a:r>
              <a:rPr lang="en-US" dirty="0" smtClean="0"/>
              <a:t>Website2d</a:t>
            </a:r>
            <a:endParaRPr lang="en-US" dirty="0" smtClean="0"/>
          </a:p>
          <a:p>
            <a:pPr lvl="2"/>
            <a:r>
              <a:rPr lang="en-US" dirty="0" smtClean="0"/>
              <a:t>We </a:t>
            </a:r>
            <a:r>
              <a:rPr lang="en-US" dirty="0" smtClean="0"/>
              <a:t>declare only one web control, a </a:t>
            </a:r>
            <a:r>
              <a:rPr lang="en-US" dirty="0" err="1" smtClean="0"/>
              <a:t>linkbutton</a:t>
            </a:r>
            <a:r>
              <a:rPr lang="en-US" dirty="0" smtClean="0"/>
              <a:t>, to run on the server, with an ID of Test and we assign a method called </a:t>
            </a:r>
            <a:r>
              <a:rPr lang="en-US" dirty="0" err="1" smtClean="0"/>
              <a:t>Test_Click</a:t>
            </a:r>
            <a:r>
              <a:rPr lang="en-US" dirty="0" smtClean="0"/>
              <a:t> to run when the link is clicked on the page. The </a:t>
            </a:r>
            <a:r>
              <a:rPr lang="en-US" dirty="0" err="1" smtClean="0"/>
              <a:t>linkbutton</a:t>
            </a:r>
            <a:r>
              <a:rPr lang="en-US" dirty="0" smtClean="0"/>
              <a:t> has to be wrapped inside a form that runs on the server as </a:t>
            </a:r>
            <a:r>
              <a:rPr lang="en-US" dirty="0" smtClean="0"/>
              <a:t>well</a:t>
            </a:r>
            <a:endParaRPr lang="en-US" dirty="0" smtClean="0"/>
          </a:p>
          <a:p>
            <a:pPr lvl="2"/>
            <a:r>
              <a:rPr lang="en-US" dirty="0" smtClean="0"/>
              <a:t>Click on ‘View Source’ on the Web page to read the HTML </a:t>
            </a:r>
            <a:r>
              <a:rPr lang="en-US" dirty="0" smtClean="0"/>
              <a:t>&amp; </a:t>
            </a:r>
            <a:r>
              <a:rPr lang="en-US" dirty="0" err="1" smtClean="0"/>
              <a:t>javascript</a:t>
            </a:r>
            <a:r>
              <a:rPr lang="en-US" dirty="0" smtClean="0"/>
              <a:t> </a:t>
            </a:r>
            <a:r>
              <a:rPr lang="en-US" dirty="0" smtClean="0"/>
              <a:t>that </a:t>
            </a:r>
            <a:r>
              <a:rPr lang="en-US" dirty="0" smtClean="0"/>
              <a:t>gets </a:t>
            </a:r>
            <a:r>
              <a:rPr lang="en-US" dirty="0" smtClean="0"/>
              <a:t>downloaded..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In-Process side by side Model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80</a:t>
            </a:fld>
            <a:endParaRPr lang="en-US"/>
          </a:p>
        </p:txBody>
      </p:sp>
      <p:sp>
        <p:nvSpPr>
          <p:cNvPr id="17" name="Text Placeholder 2"/>
          <p:cNvSpPr txBox="1">
            <a:spLocks/>
          </p:cNvSpPr>
          <p:nvPr/>
        </p:nvSpPr>
        <p:spPr>
          <a:xfrm>
            <a:off x="228600" y="4561606"/>
            <a:ext cx="7672004" cy="1534394"/>
          </a:xfrm>
          <a:prstGeom prst="rect">
            <a:avLst/>
          </a:prstGeom>
        </p:spPr>
        <p:txBody>
          <a:bodyPr vert="horz" wrap="square" lIns="0" tIns="0" rIns="0" bIns="0" rtlCol="0">
            <a:spAutoFit/>
          </a:bodyPr>
          <a:lstStyle/>
          <a:p>
            <a:pPr marL="393700" marR="0" lvl="0" indent="-393700" algn="l" defTabSz="914363" rtl="0" eaLnBrk="1" fontAlgn="auto" latinLnBrk="0" hangingPunct="1">
              <a:lnSpc>
                <a:spcPct val="78000"/>
              </a:lnSpc>
              <a:spcBef>
                <a:spcPct val="20000"/>
              </a:spcBef>
              <a:spcAft>
                <a:spcPts val="800"/>
              </a:spcAft>
              <a:buClr>
                <a:srgbClr val="FFFFFF"/>
              </a:buClr>
              <a:buSzPct val="80000"/>
              <a:buFont typeface="Wingdings" pitchFamily="2" charset="2"/>
              <a:buChar char="l"/>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801688" marR="0" lvl="1" indent="-407988" algn="l" defTabSz="914363" rtl="0" eaLnBrk="1" fontAlgn="auto" latinLnBrk="0" hangingPunct="1">
              <a:lnSpc>
                <a:spcPct val="78000"/>
              </a:lnSpc>
              <a:spcBef>
                <a:spcPct val="20000"/>
              </a:spcBef>
              <a:spcAft>
                <a:spcPts val="0"/>
              </a:spcAft>
              <a:buClr>
                <a:srgbClr val="969696"/>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Configuration file and hosting APIs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give you fine grained control</a:t>
            </a:r>
          </a:p>
          <a:p>
            <a:pPr marL="1146175" marR="0" lvl="2" indent="-328613" algn="l" defTabSz="914363" rtl="0" eaLnBrk="1" fontAlgn="auto" latinLnBrk="0" hangingPunct="1">
              <a:lnSpc>
                <a:spcPct val="78000"/>
              </a:lnSpc>
              <a:spcBef>
                <a:spcPct val="20000"/>
              </a:spcBef>
              <a:spcAft>
                <a:spcPts val="0"/>
              </a:spcAft>
              <a:buClr>
                <a:srgbClr val="969696"/>
              </a:buClr>
              <a:buSzPct val="80000"/>
              <a:buFont typeface="Wingdings" pitchFamily="2" charset="2"/>
              <a:buChar char="l"/>
              <a:tabLst/>
              <a:defRPr/>
            </a:pPr>
            <a:r>
              <a:rPr kumimoji="0" lang="en-US" sz="2000" b="0" i="0" u="none" strike="noStrike" kern="1200" cap="none" spc="0" normalizeH="0" baseline="0" noProof="0" dirty="0" smtClean="0">
                <a:ln>
                  <a:noFill/>
                </a:ln>
                <a:effectLst/>
                <a:uLnTx/>
                <a:uFillTx/>
                <a:latin typeface="+mn-lt"/>
                <a:ea typeface="+mn-ea"/>
                <a:cs typeface="+mn-cs"/>
              </a:rPr>
              <a:t>For both applications and COM, a </a:t>
            </a:r>
            <a:r>
              <a:rPr kumimoji="0" lang="en-US" sz="2000" b="0" i="0" u="none" strike="noStrike" kern="1200" cap="none" spc="0" normalizeH="0" baseline="0" noProof="0" dirty="0" err="1" smtClean="0">
                <a:ln>
                  <a:noFill/>
                </a:ln>
                <a:effectLst/>
                <a:uLnTx/>
                <a:uFillTx/>
                <a:latin typeface="+mn-lt"/>
                <a:ea typeface="+mn-ea"/>
                <a:cs typeface="+mn-cs"/>
              </a:rPr>
              <a:t>config</a:t>
            </a:r>
            <a:r>
              <a:rPr kumimoji="0" lang="en-US" sz="2000" b="0" i="0" u="none" strike="noStrike" kern="1200" cap="none" spc="0" normalizeH="0" baseline="0" noProof="0" dirty="0" smtClean="0">
                <a:ln>
                  <a:noFill/>
                </a:ln>
                <a:effectLst/>
                <a:uLnTx/>
                <a:uFillTx/>
                <a:latin typeface="+mn-lt"/>
                <a:ea typeface="+mn-ea"/>
                <a:cs typeface="+mn-cs"/>
              </a:rPr>
              <a:t> file describes which versions you run on, and  which you prefer</a:t>
            </a:r>
          </a:p>
        </p:txBody>
      </p:sp>
      <p:sp>
        <p:nvSpPr>
          <p:cNvPr id="18" name="Rounded Rectangle 17"/>
          <p:cNvSpPr/>
          <p:nvPr/>
        </p:nvSpPr>
        <p:spPr bwMode="auto">
          <a:xfrm>
            <a:off x="3810000" y="2809006"/>
            <a:ext cx="2057400" cy="785874"/>
          </a:xfrm>
          <a:prstGeom prst="roundRect">
            <a:avLst>
              <a:gd name="adj" fmla="val 9033"/>
            </a:avLst>
          </a:prstGeom>
          <a:gradFill rotWithShape="1">
            <a:gsLst>
              <a:gs pos="0">
                <a:srgbClr val="FFD72F">
                  <a:shade val="47500"/>
                  <a:satMod val="137000"/>
                </a:srgbClr>
              </a:gs>
              <a:gs pos="55000">
                <a:srgbClr val="FFD72F">
                  <a:shade val="69000"/>
                  <a:satMod val="137000"/>
                </a:srgbClr>
              </a:gs>
              <a:gs pos="100000">
                <a:srgbClr val="FFD72F">
                  <a:shade val="98000"/>
                  <a:satMod val="137000"/>
                </a:srgbClr>
              </a:gs>
            </a:gsLst>
            <a:lin ang="16200000" scaled="0"/>
          </a:gradFill>
          <a:ln w="6350" cap="rnd" cmpd="sng" algn="ctr">
            <a:solidFill>
              <a:srgbClr val="FFD72F">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mn-cs"/>
              </a:rPr>
              <a:t>.NET 2.0</a:t>
            </a:r>
          </a:p>
        </p:txBody>
      </p:sp>
      <p:sp>
        <p:nvSpPr>
          <p:cNvPr id="19" name="Rounded Rectangle 18"/>
          <p:cNvSpPr/>
          <p:nvPr/>
        </p:nvSpPr>
        <p:spPr bwMode="auto">
          <a:xfrm>
            <a:off x="6553200" y="2351806"/>
            <a:ext cx="1772840" cy="1243074"/>
          </a:xfrm>
          <a:prstGeom prst="roundRect">
            <a:avLst>
              <a:gd name="adj" fmla="val 9033"/>
            </a:avLst>
          </a:prstGeom>
          <a:gradFill rotWithShape="1">
            <a:gsLst>
              <a:gs pos="0">
                <a:srgbClr val="FFD72F">
                  <a:shade val="47500"/>
                  <a:satMod val="137000"/>
                </a:srgbClr>
              </a:gs>
              <a:gs pos="55000">
                <a:srgbClr val="FFD72F">
                  <a:shade val="69000"/>
                  <a:satMod val="137000"/>
                </a:srgbClr>
              </a:gs>
              <a:gs pos="100000">
                <a:srgbClr val="FFD72F">
                  <a:shade val="98000"/>
                  <a:satMod val="137000"/>
                </a:srgbClr>
              </a:gs>
            </a:gsLst>
            <a:lin ang="16200000" scaled="0"/>
          </a:gradFill>
          <a:ln w="6350" cap="rnd" cmpd="sng" algn="ctr">
            <a:solidFill>
              <a:srgbClr val="FFD72F">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mn-cs"/>
              </a:rPr>
              <a:t>.NET 4.0</a:t>
            </a:r>
          </a:p>
        </p:txBody>
      </p:sp>
      <p:sp>
        <p:nvSpPr>
          <p:cNvPr id="20" name="Rounded Rectangle 19"/>
          <p:cNvSpPr/>
          <p:nvPr/>
        </p:nvSpPr>
        <p:spPr bwMode="auto">
          <a:xfrm>
            <a:off x="3810001" y="1666006"/>
            <a:ext cx="762000" cy="6096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n-ea"/>
                <a:cs typeface="+mn-cs"/>
              </a:rPr>
              <a:t>2.0 </a:t>
            </a:r>
            <a:r>
              <a:rPr kumimoji="0" lang="en-US" sz="1600" b="0" i="0" u="none" strike="noStrike" kern="0" cap="none" spc="0" normalizeH="0" baseline="0" noProof="0" dirty="0" err="1" smtClean="0">
                <a:ln>
                  <a:noFill/>
                </a:ln>
                <a:solidFill>
                  <a:srgbClr val="FFFFFF"/>
                </a:solidFill>
                <a:effectLst/>
                <a:uLnTx/>
                <a:uFillTx/>
                <a:latin typeface="Calibri"/>
                <a:ea typeface="+mn-ea"/>
                <a:cs typeface="+mn-cs"/>
              </a:rPr>
              <a:t>addin</a:t>
            </a:r>
            <a:endParaRPr kumimoji="0" lang="en-US" sz="16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1" name="Rounded Rectangle 20"/>
          <p:cNvSpPr/>
          <p:nvPr/>
        </p:nvSpPr>
        <p:spPr bwMode="auto">
          <a:xfrm>
            <a:off x="4648200" y="1666006"/>
            <a:ext cx="752475" cy="6096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n-ea"/>
                <a:cs typeface="+mn-cs"/>
              </a:rPr>
              <a:t>3.0 </a:t>
            </a:r>
            <a:r>
              <a:rPr kumimoji="0" lang="en-US" sz="1600" b="0" i="0" u="none" strike="noStrike" kern="0" cap="none" spc="0" normalizeH="0" baseline="0" noProof="0" dirty="0" err="1" smtClean="0">
                <a:ln>
                  <a:noFill/>
                </a:ln>
                <a:solidFill>
                  <a:srgbClr val="FFFFFF"/>
                </a:solidFill>
                <a:effectLst/>
                <a:uLnTx/>
                <a:uFillTx/>
                <a:latin typeface="Calibri"/>
                <a:ea typeface="+mn-ea"/>
                <a:cs typeface="+mn-cs"/>
              </a:rPr>
              <a:t>addin</a:t>
            </a:r>
            <a:endParaRPr kumimoji="0" lang="en-US" sz="16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 name="Rounded Rectangle 21"/>
          <p:cNvSpPr/>
          <p:nvPr/>
        </p:nvSpPr>
        <p:spPr bwMode="auto">
          <a:xfrm>
            <a:off x="3990341" y="2580406"/>
            <a:ext cx="1680187" cy="328674"/>
          </a:xfrm>
          <a:prstGeom prst="roundRect">
            <a:avLst>
              <a:gd name="adj" fmla="val 9033"/>
            </a:avLst>
          </a:prstGeom>
          <a:gradFill rotWithShape="1">
            <a:gsLst>
              <a:gs pos="0">
                <a:srgbClr val="FFD72F">
                  <a:shade val="47500"/>
                  <a:satMod val="137000"/>
                </a:srgbClr>
              </a:gs>
              <a:gs pos="55000">
                <a:srgbClr val="FFD72F">
                  <a:shade val="69000"/>
                  <a:satMod val="137000"/>
                </a:srgbClr>
              </a:gs>
              <a:gs pos="100000">
                <a:srgbClr val="FFD72F">
                  <a:shade val="98000"/>
                  <a:satMod val="137000"/>
                </a:srgbClr>
              </a:gs>
            </a:gsLst>
            <a:lin ang="16200000" scaled="0"/>
          </a:gradFill>
          <a:ln w="6350" cap="rnd" cmpd="sng" algn="ctr">
            <a:solidFill>
              <a:srgbClr val="FFD72F">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mn-cs"/>
              </a:rPr>
              <a:t>3.0</a:t>
            </a:r>
          </a:p>
        </p:txBody>
      </p:sp>
      <p:sp>
        <p:nvSpPr>
          <p:cNvPr id="23" name="Rounded Rectangle 22"/>
          <p:cNvSpPr/>
          <p:nvPr/>
        </p:nvSpPr>
        <p:spPr bwMode="auto">
          <a:xfrm>
            <a:off x="4168943" y="2327932"/>
            <a:ext cx="1326464" cy="328674"/>
          </a:xfrm>
          <a:prstGeom prst="roundRect">
            <a:avLst>
              <a:gd name="adj" fmla="val 9033"/>
            </a:avLst>
          </a:prstGeom>
          <a:gradFill rotWithShape="1">
            <a:gsLst>
              <a:gs pos="0">
                <a:srgbClr val="FFD72F">
                  <a:shade val="47500"/>
                  <a:satMod val="137000"/>
                </a:srgbClr>
              </a:gs>
              <a:gs pos="55000">
                <a:srgbClr val="FFD72F">
                  <a:shade val="69000"/>
                  <a:satMod val="137000"/>
                </a:srgbClr>
              </a:gs>
              <a:gs pos="100000">
                <a:srgbClr val="FFD72F">
                  <a:shade val="98000"/>
                  <a:satMod val="137000"/>
                </a:srgbClr>
              </a:gs>
            </a:gsLst>
            <a:lin ang="16200000" scaled="0"/>
          </a:gradFill>
          <a:ln w="6350" cap="rnd" cmpd="sng" algn="ctr">
            <a:solidFill>
              <a:srgbClr val="FFD72F">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mn-cs"/>
              </a:rPr>
              <a:t>3.5</a:t>
            </a:r>
          </a:p>
        </p:txBody>
      </p:sp>
      <p:sp>
        <p:nvSpPr>
          <p:cNvPr id="24" name="Rounded Rectangle 23"/>
          <p:cNvSpPr/>
          <p:nvPr/>
        </p:nvSpPr>
        <p:spPr bwMode="auto">
          <a:xfrm>
            <a:off x="5495925" y="1666006"/>
            <a:ext cx="752475" cy="6096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n-ea"/>
                <a:cs typeface="+mn-cs"/>
              </a:rPr>
              <a:t>3.5 </a:t>
            </a:r>
            <a:r>
              <a:rPr kumimoji="0" lang="en-US" sz="1600" b="0" i="0" u="none" strike="noStrike" kern="0" cap="none" spc="0" normalizeH="0" baseline="0" noProof="0" dirty="0" err="1" smtClean="0">
                <a:ln>
                  <a:noFill/>
                </a:ln>
                <a:solidFill>
                  <a:srgbClr val="FFFFFF"/>
                </a:solidFill>
                <a:effectLst/>
                <a:uLnTx/>
                <a:uFillTx/>
                <a:latin typeface="Calibri"/>
                <a:ea typeface="+mn-ea"/>
                <a:cs typeface="+mn-cs"/>
              </a:rPr>
              <a:t>addin</a:t>
            </a:r>
            <a:endParaRPr kumimoji="0" lang="en-US" sz="16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5" name="Rounded Rectangle 24"/>
          <p:cNvSpPr/>
          <p:nvPr/>
        </p:nvSpPr>
        <p:spPr bwMode="auto">
          <a:xfrm>
            <a:off x="7010400" y="1666006"/>
            <a:ext cx="752475" cy="609600"/>
          </a:xfrm>
          <a:prstGeom prst="roundRect">
            <a:avLst>
              <a:gd name="adj" fmla="val 9033"/>
            </a:avLst>
          </a:prstGeom>
          <a:gradFill rotWithShape="1">
            <a:gsLst>
              <a:gs pos="0">
                <a:srgbClr val="B45082">
                  <a:shade val="47500"/>
                  <a:satMod val="137000"/>
                </a:srgbClr>
              </a:gs>
              <a:gs pos="55000">
                <a:srgbClr val="B45082">
                  <a:shade val="69000"/>
                  <a:satMod val="137000"/>
                </a:srgbClr>
              </a:gs>
              <a:gs pos="100000">
                <a:srgbClr val="B45082">
                  <a:shade val="98000"/>
                  <a:satMod val="137000"/>
                </a:srgbClr>
              </a:gs>
            </a:gsLst>
            <a:lin ang="16200000" scaled="0"/>
          </a:gradFill>
          <a:ln w="6350" cap="rnd" cmpd="sng" algn="ctr">
            <a:solidFill>
              <a:srgbClr val="B45082">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n-ea"/>
                <a:cs typeface="+mn-cs"/>
              </a:rPr>
              <a:t>4.0 </a:t>
            </a:r>
            <a:r>
              <a:rPr kumimoji="0" lang="en-US" sz="1600" b="0" i="0" u="none" strike="noStrike" kern="0" cap="none" spc="0" normalizeH="0" baseline="0" noProof="0" dirty="0" err="1" smtClean="0">
                <a:ln>
                  <a:noFill/>
                </a:ln>
                <a:solidFill>
                  <a:srgbClr val="FFFFFF"/>
                </a:solidFill>
                <a:effectLst/>
                <a:uLnTx/>
                <a:uFillTx/>
                <a:latin typeface="Calibri"/>
                <a:ea typeface="+mn-ea"/>
                <a:cs typeface="+mn-cs"/>
              </a:rPr>
              <a:t>addin</a:t>
            </a:r>
            <a:endParaRPr kumimoji="0" lang="en-US" sz="16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6" name="Rounded Rectangle 25"/>
          <p:cNvSpPr/>
          <p:nvPr/>
        </p:nvSpPr>
        <p:spPr bwMode="auto">
          <a:xfrm>
            <a:off x="3810000" y="3723406"/>
            <a:ext cx="4572000" cy="685800"/>
          </a:xfrm>
          <a:prstGeom prst="roundRect">
            <a:avLst>
              <a:gd name="adj" fmla="val 9033"/>
            </a:avLst>
          </a:prstGeom>
          <a:gradFill rotWithShape="1">
            <a:gsLst>
              <a:gs pos="0">
                <a:srgbClr val="5BB5F3">
                  <a:shade val="47500"/>
                  <a:satMod val="137000"/>
                </a:srgbClr>
              </a:gs>
              <a:gs pos="55000">
                <a:srgbClr val="5BB5F3">
                  <a:shade val="69000"/>
                  <a:satMod val="137000"/>
                </a:srgbClr>
              </a:gs>
              <a:gs pos="100000">
                <a:srgbClr val="5BB5F3">
                  <a:shade val="98000"/>
                  <a:satMod val="137000"/>
                </a:srgbClr>
              </a:gs>
            </a:gsLst>
            <a:lin ang="16200000" scaled="0"/>
          </a:gradFill>
          <a:ln w="6350" cap="rnd" cmpd="sng" algn="ctr">
            <a:solidFill>
              <a:srgbClr val="5BB5F3">
                <a:shade val="95000"/>
                <a:satMod val="105000"/>
              </a:srgbClr>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Calibri"/>
                <a:ea typeface="+mn-ea"/>
                <a:cs typeface="+mn-cs"/>
              </a:rPr>
              <a:t>Host Process (e.g. Outlook)</a:t>
            </a:r>
          </a:p>
        </p:txBody>
      </p:sp>
      <p:sp>
        <p:nvSpPr>
          <p:cNvPr id="27" name="Rectangle 26"/>
          <p:cNvSpPr/>
          <p:nvPr/>
        </p:nvSpPr>
        <p:spPr bwMode="auto">
          <a:xfrm>
            <a:off x="3505200" y="1447800"/>
            <a:ext cx="5105400" cy="3276600"/>
          </a:xfrm>
          <a:prstGeom prst="rect">
            <a:avLst/>
          </a:prstGeom>
          <a:noFill/>
          <a:ln w="57150" cap="rnd" cmpd="sng" algn="ctr">
            <a:solidFill>
              <a:srgbClr val="92D050"/>
            </a:solidFill>
            <a:prstDash val="solid"/>
            <a:headEnd type="none" w="med" len="med"/>
            <a:tailEnd type="none" w="med" len="med"/>
          </a:ln>
          <a:effectLst>
            <a:outerShdw blurRad="39000" dist="25400" dir="5400000" rotWithShape="0">
              <a:srgbClr val="000000">
                <a:alpha val="38000"/>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300" b="0" i="0" u="none" strike="noStrike" kern="0" cap="none" spc="0" normalizeH="0" baseline="0" noProof="0" dirty="0" err="1" smtClean="0">
                <a:ln>
                  <a:noFill/>
                </a:ln>
                <a:solidFill>
                  <a:srgbClr val="FFFFFF"/>
                </a:solidFill>
                <a:effectLst/>
                <a:uLnTx/>
                <a:uFillTx/>
                <a:latin typeface="Calibri"/>
                <a:ea typeface="+mn-ea"/>
                <a:cs typeface="+mn-cs"/>
              </a:rPr>
              <a:t>i</a:t>
            </a:r>
            <a:endParaRPr kumimoji="0" lang="en-US" sz="23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8" name="Text Placeholder 2"/>
          <p:cNvSpPr txBox="1">
            <a:spLocks/>
          </p:cNvSpPr>
          <p:nvPr/>
        </p:nvSpPr>
        <p:spPr>
          <a:xfrm>
            <a:off x="228600" y="1524000"/>
            <a:ext cx="3124200" cy="2338332"/>
          </a:xfrm>
          <a:prstGeom prst="rect">
            <a:avLst/>
          </a:prstGeom>
        </p:spPr>
        <p:txBody>
          <a:bodyPr vert="horz" wrap="square" lIns="0" tIns="0" rIns="0" bIns="0" rtlCol="0">
            <a:spAutoFit/>
          </a:bodyPr>
          <a:lstStyle/>
          <a:p>
            <a:pPr marL="393700" marR="0" lvl="0" indent="-393700" algn="l" defTabSz="914363" rtl="0" eaLnBrk="1" fontAlgn="auto" latinLnBrk="0" hangingPunct="1">
              <a:lnSpc>
                <a:spcPct val="78000"/>
              </a:lnSpc>
              <a:spcBef>
                <a:spcPct val="20000"/>
              </a:spcBef>
              <a:spcAft>
                <a:spcPts val="800"/>
              </a:spcAft>
              <a:buClr>
                <a:srgbClr val="FFFFFF"/>
              </a:buClr>
              <a:buSzPct val="80000"/>
              <a:buFont typeface="Wingdings" pitchFamily="2" charset="2"/>
              <a:buChar char="l"/>
              <a:tabLst/>
              <a:defRPr/>
            </a:pPr>
            <a:r>
              <a:rPr kumimoji="0" lang="en-US" sz="2400" b="0" i="0" u="none" strike="noStrike" kern="1200" cap="none" spc="0" normalizeH="0" baseline="0" noProof="0" dirty="0" smtClean="0">
                <a:ln>
                  <a:noFill/>
                </a:ln>
                <a:effectLst/>
                <a:uLnTx/>
                <a:uFillTx/>
                <a:latin typeface="+mn-lt"/>
                <a:ea typeface="+mn-ea"/>
                <a:cs typeface="+mn-cs"/>
              </a:rPr>
              <a:t>Run both 2.0-based and 4.0-based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CLR in the </a:t>
            </a:r>
            <a:r>
              <a:rPr kumimoji="0" lang="en-US" sz="2400" b="0" i="1" u="none" strike="noStrike" kern="1200" cap="none" spc="0" normalizeH="0" baseline="0" noProof="0" dirty="0" smtClean="0">
                <a:ln>
                  <a:noFill/>
                </a:ln>
                <a:effectLst/>
                <a:uLnTx/>
                <a:uFillTx/>
                <a:latin typeface="+mn-lt"/>
                <a:ea typeface="+mn-ea"/>
                <a:cs typeface="+mn-cs"/>
              </a:rPr>
              <a:t>same process</a:t>
            </a:r>
          </a:p>
          <a:p>
            <a:pPr marL="801688" marR="0" lvl="1" indent="-407988" algn="l" defTabSz="914363" rtl="0" eaLnBrk="1" fontAlgn="auto" latinLnBrk="0" hangingPunct="1">
              <a:lnSpc>
                <a:spcPct val="78000"/>
              </a:lnSpc>
              <a:spcBef>
                <a:spcPct val="20000"/>
              </a:spcBef>
              <a:spcAft>
                <a:spcPts val="0"/>
              </a:spcAft>
              <a:buClr>
                <a:srgbClr val="969696"/>
              </a:buClr>
              <a:buSzPct val="80000"/>
              <a:buFont typeface="Wingdings" pitchFamily="2" charset="2"/>
              <a:buChar char="l"/>
              <a:tabLst/>
              <a:defRPr/>
            </a:pPr>
            <a:r>
              <a:rPr kumimoji="0" lang="en-US" sz="2000" b="0" i="0" u="none" strike="noStrike" kern="1200" cap="none" spc="0" normalizeH="0" baseline="0" noProof="0" dirty="0" smtClean="0">
                <a:ln>
                  <a:noFill/>
                </a:ln>
                <a:effectLst/>
                <a:uLnTx/>
                <a:uFillTx/>
                <a:latin typeface="+mn-lt"/>
                <a:ea typeface="+mn-ea"/>
                <a:cs typeface="+mn-cs"/>
              </a:rPr>
              <a:t>Old components use old CLR</a:t>
            </a:r>
          </a:p>
          <a:p>
            <a:pPr marL="801688" marR="0" lvl="1" indent="-407988" algn="l" defTabSz="914363" rtl="0" eaLnBrk="1" fontAlgn="auto" latinLnBrk="0" hangingPunct="1">
              <a:lnSpc>
                <a:spcPct val="78000"/>
              </a:lnSpc>
              <a:spcBef>
                <a:spcPct val="20000"/>
              </a:spcBef>
              <a:spcAft>
                <a:spcPts val="0"/>
              </a:spcAft>
              <a:buClr>
                <a:srgbClr val="969696"/>
              </a:buClr>
              <a:buSzPct val="80000"/>
              <a:buFont typeface="Wingdings" pitchFamily="2" charset="2"/>
              <a:buChar char="l"/>
              <a:tabLst/>
              <a:defRPr/>
            </a:pPr>
            <a:r>
              <a:rPr kumimoji="0" lang="en-US" sz="2000" b="0" i="0" u="none" strike="noStrike" kern="0" cap="none" spc="0" normalizeH="0" baseline="0" noProof="0" dirty="0" smtClean="0">
                <a:ln>
                  <a:noFill/>
                </a:ln>
                <a:effectLst/>
                <a:uLnTx/>
                <a:uFillTx/>
                <a:latin typeface="+mn-lt"/>
              </a:rPr>
              <a:t>New components use new CLR</a:t>
            </a:r>
            <a:endParaRPr kumimoji="0" lang="en-US" sz="2000" b="0" i="0" u="none" strike="noStrike" kern="1200" cap="none" spc="0" normalizeH="0" baseline="0" noProof="0" dirty="0" smtClean="0">
              <a:ln>
                <a:noFill/>
              </a:ln>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Contracts</a:t>
            </a:r>
            <a:endParaRPr lang="en-US" dirty="0"/>
          </a:p>
        </p:txBody>
      </p:sp>
      <p:sp>
        <p:nvSpPr>
          <p:cNvPr id="3" name="Content Placeholder 2"/>
          <p:cNvSpPr>
            <a:spLocks noGrp="1"/>
          </p:cNvSpPr>
          <p:nvPr>
            <p:ph idx="1"/>
          </p:nvPr>
        </p:nvSpPr>
        <p:spPr/>
        <p:txBody>
          <a:bodyPr/>
          <a:lstStyle/>
          <a:p>
            <a:r>
              <a:rPr lang="en-US" sz="2400" dirty="0" smtClean="0"/>
              <a:t>You know a lot about your code</a:t>
            </a:r>
          </a:p>
          <a:p>
            <a:pPr marL="741363" lvl="1" indent="-393700">
              <a:buClr>
                <a:schemeClr val="tx1"/>
              </a:buClr>
              <a:buSzPct val="90000"/>
              <a:buFont typeface="Wingdings" pitchFamily="2" charset="2"/>
              <a:buChar char=""/>
            </a:pPr>
            <a:r>
              <a:rPr lang="en-US" dirty="0" smtClean="0"/>
              <a:t>Some argument to a method is never NULL, other bad inputs</a:t>
            </a:r>
          </a:p>
          <a:p>
            <a:pPr marL="741363" lvl="1" indent="-393700">
              <a:buClr>
                <a:schemeClr val="tx1"/>
              </a:buClr>
              <a:buSzPct val="90000"/>
              <a:buFont typeface="Wingdings" pitchFamily="2" charset="2"/>
              <a:buChar char=""/>
            </a:pPr>
            <a:r>
              <a:rPr lang="en-US" dirty="0" smtClean="0"/>
              <a:t>Return value properties</a:t>
            </a:r>
          </a:p>
          <a:p>
            <a:pPr marL="400051" indent="-393700">
              <a:buClr>
                <a:schemeClr val="tx1"/>
              </a:buClr>
              <a:buSzPct val="90000"/>
              <a:buFont typeface="Wingdings" pitchFamily="2" charset="2"/>
              <a:buChar char=""/>
            </a:pPr>
            <a:r>
              <a:rPr lang="en-US" sz="2400" dirty="0" smtClean="0"/>
              <a:t>Today, very few ways to tell the computer </a:t>
            </a:r>
            <a:br>
              <a:rPr lang="en-US" sz="2400" dirty="0" smtClean="0"/>
            </a:br>
            <a:r>
              <a:rPr lang="en-US" sz="2400" dirty="0" smtClean="0"/>
              <a:t>what you know, have it help look for errors</a:t>
            </a:r>
          </a:p>
          <a:p>
            <a:pPr marL="741363" lvl="1" indent="-393700">
              <a:buClr>
                <a:schemeClr val="tx1"/>
              </a:buClr>
              <a:buSzPct val="90000"/>
              <a:buFont typeface="Wingdings" pitchFamily="2" charset="2"/>
              <a:buChar char=""/>
            </a:pPr>
            <a:r>
              <a:rPr lang="en-US" dirty="0" smtClean="0"/>
              <a:t>Assert statements</a:t>
            </a:r>
          </a:p>
          <a:p>
            <a:pPr marL="741363" lvl="1" indent="-393700">
              <a:buClr>
                <a:schemeClr val="tx1"/>
              </a:buClr>
              <a:buSzPct val="90000"/>
              <a:buFont typeface="Wingdings" pitchFamily="2" charset="2"/>
              <a:buChar char=""/>
            </a:pPr>
            <a:r>
              <a:rPr lang="en-US" dirty="0" smtClean="0"/>
              <a:t>Some third party tools that can </a:t>
            </a:r>
            <a:br>
              <a:rPr lang="en-US" dirty="0" smtClean="0"/>
            </a:br>
            <a:r>
              <a:rPr lang="en-US" dirty="0" smtClean="0"/>
              <a:t>handle some special cases, like “Null”</a:t>
            </a:r>
          </a:p>
          <a:p>
            <a:pPr marL="400051" indent="-393700">
              <a:buClr>
                <a:schemeClr val="tx1"/>
              </a:buClr>
              <a:buSzPct val="90000"/>
              <a:buFont typeface="Wingdings" pitchFamily="2" charset="2"/>
              <a:buChar char=""/>
            </a:pPr>
            <a:r>
              <a:rPr lang="en-US" sz="2400" dirty="0" smtClean="0"/>
              <a:t>C</a:t>
            </a:r>
            <a:r>
              <a:rPr lang="en-US" dirty="0" smtClean="0"/>
              <a:t>ool new bleeding edge stuff</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Code Contracts - Example</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solidFill>
                  <a:schemeClr val="tx1"/>
                </a:solidFill>
              </a:rPr>
              <a:pPr>
                <a:defRPr/>
              </a:pPr>
              <a:t>82</a:t>
            </a:fld>
            <a:endParaRPr lang="en-US">
              <a:solidFill>
                <a:schemeClr val="tx1"/>
              </a:solidFill>
            </a:endParaRPr>
          </a:p>
        </p:txBody>
      </p:sp>
      <p:pic>
        <p:nvPicPr>
          <p:cNvPr id="78850" name="Picture 2"/>
          <p:cNvPicPr>
            <a:picLocks noChangeAspect="1" noChangeArrowheads="1"/>
          </p:cNvPicPr>
          <p:nvPr/>
        </p:nvPicPr>
        <p:blipFill>
          <a:blip r:embed="rId2" cstate="print"/>
          <a:srcRect/>
          <a:stretch>
            <a:fillRect/>
          </a:stretch>
        </p:blipFill>
        <p:spPr bwMode="auto">
          <a:xfrm>
            <a:off x="633538" y="990600"/>
            <a:ext cx="7753848" cy="48006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goodies</a:t>
            </a:r>
            <a:endParaRPr lang="en-US" dirty="0"/>
          </a:p>
        </p:txBody>
      </p:sp>
      <p:sp>
        <p:nvSpPr>
          <p:cNvPr id="3" name="Content Placeholder 2"/>
          <p:cNvSpPr>
            <a:spLocks noGrp="1"/>
          </p:cNvSpPr>
          <p:nvPr>
            <p:ph idx="1"/>
          </p:nvPr>
        </p:nvSpPr>
        <p:spPr>
          <a:xfrm>
            <a:off x="660400" y="1219200"/>
            <a:ext cx="7696200" cy="4808538"/>
          </a:xfrm>
        </p:spPr>
        <p:txBody>
          <a:bodyPr/>
          <a:lstStyle/>
          <a:p>
            <a:r>
              <a:rPr lang="en-US" i="1" dirty="0" smtClean="0"/>
              <a:t>Parallel Extensions </a:t>
            </a:r>
            <a:r>
              <a:rPr lang="en-US" dirty="0" smtClean="0"/>
              <a:t>to improve support for parallel computing, which target multi-core or distributed </a:t>
            </a:r>
            <a:r>
              <a:rPr lang="en-US" dirty="0" smtClean="0"/>
              <a:t>systems</a:t>
            </a:r>
          </a:p>
          <a:p>
            <a:pPr lvl="1"/>
            <a:r>
              <a:rPr lang="en-US" dirty="0" smtClean="0"/>
              <a:t>PLINQ </a:t>
            </a:r>
            <a:r>
              <a:rPr lang="en-US" dirty="0" smtClean="0"/>
              <a:t>(Parallel LINQ</a:t>
            </a:r>
            <a:r>
              <a:rPr lang="en-US" dirty="0" smtClean="0"/>
              <a:t>), a </a:t>
            </a:r>
            <a:r>
              <a:rPr lang="en-US" dirty="0" smtClean="0"/>
              <a:t>parallel implementation of the LINQ engine, and Task Parallel Library, which exposes parallel constructs via method </a:t>
            </a:r>
            <a:r>
              <a:rPr lang="en-US" dirty="0" smtClean="0"/>
              <a:t>calls</a:t>
            </a:r>
            <a:endParaRPr lang="en-US" dirty="0" smtClean="0"/>
          </a:p>
          <a:p>
            <a:r>
              <a:rPr lang="en-US" dirty="0" smtClean="0"/>
              <a:t>New </a:t>
            </a:r>
            <a:r>
              <a:rPr lang="en-US" i="1" dirty="0" smtClean="0"/>
              <a:t>Visual Basic </a:t>
            </a:r>
            <a:r>
              <a:rPr lang="en-US" dirty="0" smtClean="0"/>
              <a:t>and </a:t>
            </a:r>
            <a:r>
              <a:rPr lang="en-US" i="1" dirty="0" smtClean="0"/>
              <a:t>C# </a:t>
            </a:r>
            <a:r>
              <a:rPr lang="en-US" dirty="0" smtClean="0"/>
              <a:t>language </a:t>
            </a:r>
            <a:r>
              <a:rPr lang="en-US" dirty="0" smtClean="0"/>
              <a:t>features</a:t>
            </a:r>
            <a:endParaRPr lang="en-US" dirty="0" smtClean="0"/>
          </a:p>
          <a:p>
            <a:pPr lvl="1"/>
            <a:r>
              <a:rPr lang="en-US" dirty="0" smtClean="0"/>
              <a:t>Statement </a:t>
            </a:r>
            <a:r>
              <a:rPr lang="en-US" dirty="0" smtClean="0"/>
              <a:t>lambdas, implicit line continuations, dynamic dispatch, named parameters, and optional </a:t>
            </a:r>
            <a:r>
              <a:rPr lang="en-US" dirty="0" smtClean="0"/>
              <a:t>parameters</a:t>
            </a:r>
            <a:endParaRPr lang="en-US" dirty="0" smtClean="0"/>
          </a:p>
          <a:p>
            <a:r>
              <a:rPr lang="en-US" dirty="0" smtClean="0"/>
              <a:t>Full support for </a:t>
            </a:r>
            <a:r>
              <a:rPr lang="en-US" i="1" dirty="0" err="1" smtClean="0"/>
              <a:t>IronPython</a:t>
            </a:r>
            <a:r>
              <a:rPr lang="en-US" dirty="0" smtClean="0"/>
              <a:t>, </a:t>
            </a:r>
            <a:r>
              <a:rPr lang="en-US" i="1" dirty="0" err="1" smtClean="0"/>
              <a:t>IronRuby</a:t>
            </a:r>
            <a:r>
              <a:rPr lang="en-US" dirty="0" smtClean="0"/>
              <a:t>, and </a:t>
            </a:r>
            <a:r>
              <a:rPr lang="en-US" i="1" dirty="0" smtClean="0"/>
              <a:t>F</a:t>
            </a:r>
            <a:r>
              <a:rPr lang="en-US" i="1" dirty="0" smtClean="0"/>
              <a:t>#</a:t>
            </a:r>
            <a:endParaRPr lang="en-US" i="1" dirty="0" smtClean="0"/>
          </a:p>
          <a:p>
            <a:r>
              <a:rPr lang="en-US" dirty="0" smtClean="0"/>
              <a:t>Inclusion </a:t>
            </a:r>
            <a:r>
              <a:rPr lang="en-US" dirty="0" smtClean="0"/>
              <a:t>of the </a:t>
            </a:r>
            <a:r>
              <a:rPr lang="en-US" i="1" dirty="0" smtClean="0"/>
              <a:t>Oslo</a:t>
            </a:r>
            <a:r>
              <a:rPr lang="en-US" dirty="0" smtClean="0"/>
              <a:t> </a:t>
            </a:r>
            <a:r>
              <a:rPr lang="en-US" dirty="0" smtClean="0"/>
              <a:t>modeling </a:t>
            </a:r>
            <a:r>
              <a:rPr lang="en-US" dirty="0" smtClean="0"/>
              <a:t>platform, along with the </a:t>
            </a:r>
            <a:r>
              <a:rPr lang="en-US" i="1" dirty="0" smtClean="0"/>
              <a:t>M</a:t>
            </a:r>
            <a:r>
              <a:rPr lang="en-US" dirty="0" smtClean="0"/>
              <a:t> programming </a:t>
            </a:r>
            <a:r>
              <a:rPr lang="en-US" dirty="0" smtClean="0"/>
              <a:t>language</a:t>
            </a:r>
          </a:p>
          <a:p>
            <a:pPr lvl="1"/>
            <a:r>
              <a:rPr lang="en-US" dirty="0" smtClean="0"/>
              <a:t>Building </a:t>
            </a:r>
            <a:r>
              <a:rPr lang="en-US" dirty="0" smtClean="0"/>
              <a:t>textual domain-specific languages and software models with </a:t>
            </a:r>
            <a:r>
              <a:rPr lang="en-US" dirty="0" smtClean="0"/>
              <a:t>XAML</a:t>
            </a:r>
          </a:p>
          <a:p>
            <a:pPr lvl="1"/>
            <a:r>
              <a:rPr lang="en-US" i="1" dirty="0" smtClean="0"/>
              <a:t>Oslo</a:t>
            </a:r>
            <a:r>
              <a:rPr lang="en-US" dirty="0" smtClean="0"/>
              <a:t> </a:t>
            </a:r>
            <a:r>
              <a:rPr lang="en-US" dirty="0" smtClean="0"/>
              <a:t>is the former code name for what is now called the </a:t>
            </a:r>
            <a:r>
              <a:rPr lang="en-US" i="1" dirty="0" smtClean="0"/>
              <a:t>SQL Server Modeling </a:t>
            </a:r>
            <a:r>
              <a:rPr lang="en-US" i="1" dirty="0" smtClean="0"/>
              <a:t>CTP. </a:t>
            </a:r>
            <a:r>
              <a:rPr lang="en-US" dirty="0" smtClean="0"/>
              <a:t>A </a:t>
            </a:r>
            <a:r>
              <a:rPr lang="en-US" dirty="0" smtClean="0"/>
              <a:t>set of software development and systems management tools</a:t>
            </a:r>
            <a:endParaRPr lang="en-US" i="1"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762000"/>
          </a:xfrm>
        </p:spPr>
        <p:txBody>
          <a:bodyPr/>
          <a:lstStyle/>
          <a:p>
            <a:r>
              <a:rPr lang="en-US" sz="2400" i="1" dirty="0" smtClean="0"/>
              <a:t>Oslo</a:t>
            </a:r>
            <a:r>
              <a:rPr lang="en-US" sz="2400" dirty="0" smtClean="0"/>
              <a:t>: a development process that revolves around building applications primarily through </a:t>
            </a:r>
            <a:r>
              <a:rPr lang="en-US" sz="2400" dirty="0" smtClean="0"/>
              <a:t>metadata</a:t>
            </a:r>
            <a:endParaRPr lang="en-US" sz="2400" dirty="0"/>
          </a:p>
        </p:txBody>
      </p:sp>
      <p:sp>
        <p:nvSpPr>
          <p:cNvPr id="3" name="Content Placeholder 2"/>
          <p:cNvSpPr>
            <a:spLocks noGrp="1"/>
          </p:cNvSpPr>
          <p:nvPr>
            <p:ph idx="1"/>
          </p:nvPr>
        </p:nvSpPr>
        <p:spPr>
          <a:xfrm>
            <a:off x="660400" y="1371600"/>
            <a:ext cx="7696200" cy="4122738"/>
          </a:xfrm>
        </p:spPr>
        <p:txBody>
          <a:bodyPr/>
          <a:lstStyle/>
          <a:p>
            <a:r>
              <a:rPr lang="en-US" dirty="0" smtClean="0"/>
              <a:t>Costs </a:t>
            </a:r>
            <a:r>
              <a:rPr lang="en-US" dirty="0" smtClean="0"/>
              <a:t>customers too much to maintain their existing systems and </a:t>
            </a:r>
            <a:r>
              <a:rPr lang="en-US" dirty="0" smtClean="0"/>
              <a:t>not </a:t>
            </a:r>
            <a:r>
              <a:rPr lang="en-US" dirty="0" smtClean="0"/>
              <a:t>easy enough for them to build new </a:t>
            </a:r>
            <a:r>
              <a:rPr lang="en-US" dirty="0" smtClean="0"/>
              <a:t>ones</a:t>
            </a:r>
          </a:p>
          <a:p>
            <a:r>
              <a:rPr lang="en-US" dirty="0" smtClean="0"/>
              <a:t>To </a:t>
            </a:r>
            <a:r>
              <a:rPr lang="en-US" dirty="0" smtClean="0"/>
              <a:t>r</a:t>
            </a:r>
            <a:r>
              <a:rPr lang="en-US" dirty="0" smtClean="0"/>
              <a:t>educe ongoing </a:t>
            </a:r>
            <a:r>
              <a:rPr lang="en-US" dirty="0" smtClean="0"/>
              <a:t>maintenance costs while at the same time simplifying the cost of new application development </a:t>
            </a:r>
            <a:endParaRPr lang="en-US" dirty="0" smtClean="0"/>
          </a:p>
          <a:p>
            <a:pPr lvl="1"/>
            <a:r>
              <a:rPr lang="en-US" i="1" dirty="0" smtClean="0"/>
              <a:t>End-to-end </a:t>
            </a:r>
            <a:r>
              <a:rPr lang="en-US" i="1" dirty="0" smtClean="0"/>
              <a:t>thinking, from the beginning of the development cycle all the way through to the deployment and maintenance, and all the way throughout the entire application </a:t>
            </a:r>
            <a:r>
              <a:rPr lang="en-US" i="1" dirty="0" smtClean="0"/>
              <a:t>lifecycle</a:t>
            </a:r>
          </a:p>
          <a:p>
            <a:pPr lvl="1"/>
            <a:r>
              <a:rPr lang="en-US" dirty="0" smtClean="0"/>
              <a:t>IT department and their development environment are two different </a:t>
            </a:r>
            <a:r>
              <a:rPr lang="en-US" dirty="0" smtClean="0"/>
              <a:t>silos</a:t>
            </a:r>
          </a:p>
          <a:p>
            <a:pPr lvl="2"/>
            <a:r>
              <a:rPr lang="en-US" dirty="0" smtClean="0"/>
              <a:t>Anytime </a:t>
            </a:r>
            <a:r>
              <a:rPr lang="en-US" dirty="0" smtClean="0"/>
              <a:t>you want to deploy an application or </a:t>
            </a:r>
            <a:r>
              <a:rPr lang="en-US" dirty="0" smtClean="0"/>
              <a:t>service</a:t>
            </a:r>
            <a:r>
              <a:rPr lang="en-US" dirty="0" smtClean="0"/>
              <a:t>, the developer builds it, throws it over the wall to IT, they try to deploy it, it breaks a policy or breaks some configuration, they hand that feedback to the developer, and so on. C</a:t>
            </a:r>
            <a:r>
              <a:rPr lang="en-US" dirty="0" smtClean="0"/>
              <a:t>ostly way </a:t>
            </a:r>
            <a:r>
              <a:rPr lang="en-US" dirty="0" smtClean="0"/>
              <a:t>of doing </a:t>
            </a:r>
            <a:r>
              <a:rPr lang="en-US" dirty="0" smtClean="0"/>
              <a:t>business</a:t>
            </a:r>
          </a:p>
          <a:p>
            <a:pPr lvl="2"/>
            <a:r>
              <a:rPr lang="en-US" dirty="0" smtClean="0"/>
              <a:t>By capturing policies and configuration (app health) </a:t>
            </a:r>
            <a:r>
              <a:rPr lang="en-US" dirty="0" smtClean="0"/>
              <a:t>in </a:t>
            </a:r>
            <a:r>
              <a:rPr lang="en-US" dirty="0" smtClean="0"/>
              <a:t>models, one </a:t>
            </a:r>
            <a:r>
              <a:rPr lang="en-US" dirty="0" smtClean="0"/>
              <a:t>can deploy that in a test environment very easily and very quickly (especially using virtualization</a:t>
            </a:r>
            <a:r>
              <a:rPr lang="en-US" dirty="0" smtClean="0"/>
              <a:t>) </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84</a:t>
            </a:fld>
            <a:endParaRPr lang="en-US"/>
          </a:p>
        </p:txBody>
      </p:sp>
      <p:sp>
        <p:nvSpPr>
          <p:cNvPr id="6" name="Content Placeholder 2"/>
          <p:cNvSpPr txBox="1">
            <a:spLocks/>
          </p:cNvSpPr>
          <p:nvPr/>
        </p:nvSpPr>
        <p:spPr bwMode="auto">
          <a:xfrm>
            <a:off x="609600" y="5562600"/>
            <a:ext cx="8077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lvl="0" indent="-227013" algn="l">
              <a:lnSpc>
                <a:spcPts val="2000"/>
              </a:lnSpc>
              <a:spcAft>
                <a:spcPts val="800"/>
              </a:spcAft>
              <a:buSzPct val="75000"/>
              <a:buFont typeface="Monotype Sorts" pitchFamily="2" charset="2"/>
              <a:buChar char="n"/>
            </a:pPr>
            <a:r>
              <a:rPr lang="en-US" i="1" kern="0" dirty="0" smtClean="0">
                <a:latin typeface="+mn-lt"/>
              </a:rPr>
              <a:t>Move more of the definition of an application out of the world of code and into the world of data, where the developer’s original intent is increasingly transparent to both the platform and other developers</a:t>
            </a:r>
          </a:p>
          <a:p>
            <a:pPr marL="227013" lvl="0" indent="-227013" algn="l">
              <a:lnSpc>
                <a:spcPts val="2000"/>
              </a:lnSpc>
              <a:spcAft>
                <a:spcPts val="800"/>
              </a:spcAft>
              <a:buSzPct val="75000"/>
              <a:buFont typeface="Monotype Sorts" pitchFamily="2" charset="2"/>
              <a:buChar char="n"/>
            </a:pPr>
            <a:endParaRPr lang="en-US" i="1" kern="0" dirty="0" smtClean="0">
              <a:latin typeface="+mn-lt"/>
            </a:endParaRPr>
          </a:p>
          <a:p>
            <a:pPr marL="227013" marR="0" lvl="0" indent="-227013" algn="l" defTabSz="914400" rtl="0" eaLnBrk="0" fontAlgn="base" latinLnBrk="0" hangingPunct="0">
              <a:lnSpc>
                <a:spcPts val="2000"/>
              </a:lnSpc>
              <a:spcBef>
                <a:spcPct val="0"/>
              </a:spcBef>
              <a:spcAft>
                <a:spcPts val="800"/>
              </a:spcAft>
              <a:buClr>
                <a:srgbClr val="FDAA03"/>
              </a:buClr>
              <a:buSzPct val="75000"/>
              <a:buFont typeface="Monotype Sorts" pitchFamily="2" charset="2"/>
              <a:buChar char="n"/>
              <a:tabLst/>
              <a:defRPr/>
            </a:pPr>
            <a:endParaRPr kumimoji="0" lang="en-US" sz="1800" b="1" i="1" u="none" strike="noStrike" kern="0" cap="none" spc="0" normalizeH="0" baseline="0" noProof="0" dirty="0" smtClean="0">
              <a:ln>
                <a:noFill/>
              </a:ln>
              <a:solidFill>
                <a:schemeClr val="tx1"/>
              </a:solidFill>
              <a:effectLst/>
              <a:uLnTx/>
              <a:uFillTx/>
              <a:latin typeface="+mn-lt"/>
            </a:endParaRPr>
          </a:p>
        </p:txBody>
      </p:sp>
      <p:sp>
        <p:nvSpPr>
          <p:cNvPr id="7" name="Rounded Rectangle 6"/>
          <p:cNvSpPr/>
          <p:nvPr/>
        </p:nvSpPr>
        <p:spPr bwMode="auto">
          <a:xfrm>
            <a:off x="457200" y="5562600"/>
            <a:ext cx="8382000" cy="838200"/>
          </a:xfrm>
          <a:prstGeom prst="roundRect">
            <a:avLst/>
          </a:prstGeom>
          <a:solidFill>
            <a:srgbClr val="FFCC99">
              <a:alpha val="50000"/>
            </a:srgb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cstate="print"/>
          <a:srcRect/>
          <a:stretch>
            <a:fillRect/>
          </a:stretch>
        </p:blipFill>
        <p:spPr bwMode="auto">
          <a:xfrm>
            <a:off x="5410200" y="2819400"/>
            <a:ext cx="3457575" cy="37719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a:xfrm>
            <a:off x="660400" y="1143000"/>
            <a:ext cx="7797800" cy="5181600"/>
          </a:xfrm>
        </p:spPr>
        <p:txBody>
          <a:bodyPr/>
          <a:lstStyle/>
          <a:p>
            <a:r>
              <a:rPr lang="en-US" dirty="0" smtClean="0"/>
              <a:t>Go to </a:t>
            </a:r>
            <a:r>
              <a:rPr lang="en-US" dirty="0" smtClean="0">
                <a:hlinkClick r:id="rId3"/>
              </a:rPr>
              <a:t>http://www.csharp-station.com/Tutorial.aspx</a:t>
            </a:r>
            <a:endParaRPr lang="en-US" dirty="0" smtClean="0"/>
          </a:p>
          <a:p>
            <a:pPr lvl="1"/>
            <a:r>
              <a:rPr lang="en-US" dirty="0" smtClean="0"/>
              <a:t>Do as many lessons as you want, but </a:t>
            </a:r>
            <a:r>
              <a:rPr lang="en-US" dirty="0" smtClean="0"/>
              <a:t>especially </a:t>
            </a:r>
            <a:r>
              <a:rPr lang="en-US" dirty="0" smtClean="0"/>
              <a:t>2, 3, 4, 5, 6, 14, and 21</a:t>
            </a:r>
          </a:p>
          <a:p>
            <a:r>
              <a:rPr lang="en-US" dirty="0" smtClean="0"/>
              <a:t>Read </a:t>
            </a:r>
            <a:r>
              <a:rPr lang="en-US" i="1" dirty="0" smtClean="0"/>
              <a:t>“.NET Common Language Runtime </a:t>
            </a:r>
            <a:r>
              <a:rPr lang="en-US" i="1" dirty="0" smtClean="0"/>
              <a:t>Hosts</a:t>
            </a:r>
            <a:r>
              <a:rPr lang="en-US" dirty="0" smtClean="0"/>
              <a:t>” paper</a:t>
            </a:r>
            <a:endParaRPr lang="en-US" dirty="0" smtClean="0"/>
          </a:p>
          <a:p>
            <a:r>
              <a:rPr lang="en-US" dirty="0" smtClean="0"/>
              <a:t>Read </a:t>
            </a:r>
            <a:r>
              <a:rPr lang="en-US" dirty="0" smtClean="0"/>
              <a:t>“</a:t>
            </a:r>
            <a:r>
              <a:rPr lang="en-US" i="1" dirty="0" smtClean="0"/>
              <a:t>Ten things about Client-Server Control </a:t>
            </a:r>
            <a:r>
              <a:rPr lang="en-US" i="1" dirty="0" smtClean="0"/>
              <a:t>Interactions</a:t>
            </a:r>
            <a:r>
              <a:rPr lang="en-US" dirty="0" smtClean="0"/>
              <a:t>” paper </a:t>
            </a:r>
            <a:r>
              <a:rPr lang="en-US" dirty="0" smtClean="0"/>
              <a:t>(both on </a:t>
            </a:r>
            <a:r>
              <a:rPr lang="en-US" dirty="0" smtClean="0"/>
              <a:t>Blackboard)</a:t>
            </a:r>
          </a:p>
          <a:p>
            <a:r>
              <a:rPr lang="en-US" dirty="0" smtClean="0"/>
              <a:t>Write Web site that reads in lines of </a:t>
            </a:r>
            <a:br>
              <a:rPr lang="en-US" dirty="0" smtClean="0"/>
            </a:br>
            <a:r>
              <a:rPr lang="en-US" dirty="0" smtClean="0"/>
              <a:t>text entered by users, separates </a:t>
            </a:r>
            <a:br>
              <a:rPr lang="en-US" dirty="0" smtClean="0"/>
            </a:br>
            <a:r>
              <a:rPr lang="en-US" dirty="0" smtClean="0"/>
              <a:t>them into words, sorts them,</a:t>
            </a:r>
            <a:br>
              <a:rPr lang="en-US" dirty="0" smtClean="0"/>
            </a:br>
            <a:r>
              <a:rPr lang="en-US" dirty="0" smtClean="0"/>
              <a:t>and prints them out together with </a:t>
            </a:r>
            <a:br>
              <a:rPr lang="en-US" dirty="0" smtClean="0"/>
            </a:br>
            <a:r>
              <a:rPr lang="en-US" dirty="0" smtClean="0"/>
              <a:t>their number of occurrences</a:t>
            </a:r>
          </a:p>
          <a:p>
            <a:pPr lvl="1"/>
            <a:r>
              <a:rPr lang="en-US" dirty="0" smtClean="0"/>
              <a:t>Extra credit: As the user enters or</a:t>
            </a:r>
            <a:br>
              <a:rPr lang="en-US" dirty="0" smtClean="0"/>
            </a:br>
            <a:r>
              <a:rPr lang="en-US" dirty="0" smtClean="0"/>
              <a:t>changes the text, the word list is</a:t>
            </a:r>
            <a:br>
              <a:rPr lang="en-US" dirty="0" smtClean="0"/>
            </a:br>
            <a:r>
              <a:rPr lang="en-US" dirty="0" smtClean="0"/>
              <a:t>automatically updated (hint: use</a:t>
            </a:r>
            <a:br>
              <a:rPr lang="en-US" dirty="0" smtClean="0"/>
            </a:br>
            <a:r>
              <a:rPr lang="en-US" dirty="0" smtClean="0"/>
              <a:t>events)</a:t>
            </a:r>
          </a:p>
          <a:p>
            <a:r>
              <a:rPr lang="en-US" dirty="0" smtClean="0"/>
              <a:t>Don’t </a:t>
            </a:r>
            <a:r>
              <a:rPr lang="en-US" dirty="0" smtClean="0"/>
              <a:t>hesitate, send email with </a:t>
            </a:r>
            <a:br>
              <a:rPr lang="en-US" dirty="0" smtClean="0"/>
            </a:br>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prstGeom prst="rect">
            <a:avLst/>
          </a:prstGeom>
        </p:spPr>
        <p:txBody>
          <a:bodyPr/>
          <a:lstStyle/>
          <a:p>
            <a:pPr>
              <a:defRPr/>
            </a:pPr>
            <a:fld id="{5DA9A6A2-8041-4699-9C5A-94DC5D34A068}" type="slidenum">
              <a:rPr lang="en-US" smtClean="0"/>
              <a:pPr>
                <a:defRPr/>
              </a:pPr>
              <a:t>86</a:t>
            </a:fld>
            <a:endParaRPr lang="en-US"/>
          </a:p>
        </p:txBody>
      </p:sp>
      <p:pic>
        <p:nvPicPr>
          <p:cNvPr id="2050" name="Picture 2" descr="http://www.istockphoto.com/file_thumbview_approve/3105954/2/istockphoto_3105954-class-dismissed-blackboard.jpg"/>
          <p:cNvPicPr>
            <a:picLocks noChangeAspect="1" noChangeArrowheads="1"/>
          </p:cNvPicPr>
          <p:nvPr/>
        </p:nvPicPr>
        <p:blipFill>
          <a:blip r:embed="rId2" cstate="print"/>
          <a:srcRect/>
          <a:stretch>
            <a:fillRect/>
          </a:stretch>
        </p:blipFill>
        <p:spPr bwMode="auto">
          <a:xfrm>
            <a:off x="2667000" y="2057400"/>
            <a:ext cx="3619500" cy="24098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__</a:t>
            </a:r>
            <a:r>
              <a:rPr lang="en-US" dirty="0" err="1" smtClean="0"/>
              <a:t>doPostBack</a:t>
            </a:r>
            <a:r>
              <a:rPr lang="en-US" dirty="0" smtClean="0"/>
              <a:t>()</a:t>
            </a:r>
            <a:endParaRPr lang="en-US" dirty="0"/>
          </a:p>
        </p:txBody>
      </p:sp>
      <p:sp>
        <p:nvSpPr>
          <p:cNvPr id="7" name="Content Placeholder 6"/>
          <p:cNvSpPr>
            <a:spLocks noGrp="1"/>
          </p:cNvSpPr>
          <p:nvPr>
            <p:ph idx="1"/>
          </p:nvPr>
        </p:nvSpPr>
        <p:spPr>
          <a:xfrm>
            <a:off x="660400" y="3200400"/>
            <a:ext cx="7696200" cy="2133600"/>
          </a:xfrm>
        </p:spPr>
        <p:txBody>
          <a:bodyPr/>
          <a:lstStyle/>
          <a:p>
            <a:r>
              <a:rPr lang="en-US" i="1" dirty="0" err="1" smtClean="0"/>
              <a:t>eventTarget</a:t>
            </a:r>
            <a:r>
              <a:rPr lang="en-US" dirty="0" smtClean="0"/>
              <a:t> contains the ID of the control that causes the </a:t>
            </a:r>
            <a:r>
              <a:rPr lang="en-US" dirty="0" err="1" smtClean="0"/>
              <a:t>postback</a:t>
            </a:r>
            <a:r>
              <a:rPr lang="en-US" dirty="0" smtClean="0"/>
              <a:t> and the </a:t>
            </a:r>
            <a:r>
              <a:rPr lang="en-US" i="1" dirty="0" err="1" smtClean="0"/>
              <a:t>eventArgument</a:t>
            </a:r>
            <a:r>
              <a:rPr lang="en-US" dirty="0" smtClean="0"/>
              <a:t> contains any additional data associated with the </a:t>
            </a:r>
            <a:r>
              <a:rPr lang="en-US" dirty="0" smtClean="0"/>
              <a:t>control</a:t>
            </a:r>
            <a:endParaRPr lang="en-US" dirty="0" smtClean="0"/>
          </a:p>
          <a:p>
            <a:r>
              <a:rPr lang="en-US" dirty="0" smtClean="0"/>
              <a:t>The </a:t>
            </a:r>
            <a:r>
              <a:rPr lang="en-US" dirty="0" smtClean="0"/>
              <a:t>value of the </a:t>
            </a:r>
            <a:r>
              <a:rPr lang="en-US" i="1" dirty="0" err="1" smtClean="0"/>
              <a:t>eventTarget</a:t>
            </a:r>
            <a:r>
              <a:rPr lang="en-US" dirty="0" smtClean="0"/>
              <a:t> and </a:t>
            </a:r>
            <a:r>
              <a:rPr lang="en-US" i="1" dirty="0" err="1" smtClean="0"/>
              <a:t>eventArgument</a:t>
            </a:r>
            <a:r>
              <a:rPr lang="en-US" dirty="0" smtClean="0"/>
              <a:t> are stored in the hidden </a:t>
            </a:r>
            <a:r>
              <a:rPr lang="en-US" dirty="0" smtClean="0"/>
              <a:t>fields</a:t>
            </a:r>
          </a:p>
          <a:p>
            <a:r>
              <a:rPr lang="en-US" dirty="0" smtClean="0"/>
              <a:t>The </a:t>
            </a:r>
            <a:r>
              <a:rPr lang="en-US" dirty="0" smtClean="0"/>
              <a:t>two hidden variables can be accessed from the code behind using the forms/</a:t>
            </a:r>
            <a:r>
              <a:rPr lang="en-US" dirty="0" err="1" smtClean="0"/>
              <a:t>params</a:t>
            </a:r>
            <a:r>
              <a:rPr lang="en-US" dirty="0" smtClean="0"/>
              <a:t> </a:t>
            </a:r>
            <a:r>
              <a:rPr lang="en-US" dirty="0" smtClean="0"/>
              <a:t>collection</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51168" y="1066800"/>
            <a:ext cx="8116632" cy="2133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927279" y="5334000"/>
            <a:ext cx="6083121" cy="990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mitrebriefing">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itrebriefing">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mitrebriefing</Template>
  <TotalTime>12635</TotalTime>
  <Words>5585</Words>
  <Application>Microsoft Office PowerPoint</Application>
  <PresentationFormat>On-screen Show (4:3)</PresentationFormat>
  <Paragraphs>781</Paragraphs>
  <Slides>86</Slides>
  <Notes>1</Notes>
  <HiddenSlides>0</HiddenSlides>
  <MMClips>0</MMClips>
  <ScaleCrop>false</ScaleCrop>
  <HeadingPairs>
    <vt:vector size="4" baseType="variant">
      <vt:variant>
        <vt:lpstr>Theme</vt:lpstr>
      </vt:variant>
      <vt:variant>
        <vt:i4>2</vt:i4>
      </vt:variant>
      <vt:variant>
        <vt:lpstr>Slide Titles</vt:lpstr>
      </vt:variant>
      <vt:variant>
        <vt:i4>86</vt:i4>
      </vt:variant>
    </vt:vector>
  </HeadingPairs>
  <TitlesOfParts>
    <vt:vector size="88" baseType="lpstr">
      <vt:lpstr>mitrebriefing</vt:lpstr>
      <vt:lpstr>1_mitrebriefing</vt:lpstr>
      <vt:lpstr>Web Development with .NET Lecture 2: ASP.NET State Management, C# and ASP.NET Futures 1 February 2010</vt:lpstr>
      <vt:lpstr>Agenda</vt:lpstr>
      <vt:lpstr>Recap &amp; MORE</vt:lpstr>
      <vt:lpstr>Client-side/Server-side</vt:lpstr>
      <vt:lpstr>The Callback</vt:lpstr>
      <vt:lpstr>The Postback</vt:lpstr>
      <vt:lpstr>Postbacks in ASP.NET</vt:lpstr>
      <vt:lpstr>How Postback works in ASP.NET</vt:lpstr>
      <vt:lpstr>__doPostBack()</vt:lpstr>
      <vt:lpstr>Who generated the PostBack?</vt:lpstr>
      <vt:lpstr>More…</vt:lpstr>
      <vt:lpstr>Cross Page Posting</vt:lpstr>
      <vt:lpstr>ASP.NET</vt:lpstr>
      <vt:lpstr>Why State Management?</vt:lpstr>
      <vt:lpstr>Two different types of State Management</vt:lpstr>
      <vt:lpstr>View State</vt:lpstr>
      <vt:lpstr>Advantages and disadvantages of View State</vt:lpstr>
      <vt:lpstr>Storing an Object in View State</vt:lpstr>
      <vt:lpstr>Tracing View State</vt:lpstr>
      <vt:lpstr>Enabling and Disabling View State</vt:lpstr>
      <vt:lpstr>Hands-on</vt:lpstr>
      <vt:lpstr>View State and Control State</vt:lpstr>
      <vt:lpstr>ASP.NET</vt:lpstr>
      <vt:lpstr>Query String</vt:lpstr>
      <vt:lpstr>Cookies</vt:lpstr>
      <vt:lpstr>Session State</vt:lpstr>
      <vt:lpstr>How Session State works</vt:lpstr>
      <vt:lpstr>Session timeout</vt:lpstr>
      <vt:lpstr>Where is Session stored?</vt:lpstr>
      <vt:lpstr>Application State</vt:lpstr>
      <vt:lpstr>Keeping State in static (C#) or shared (VB) variables</vt:lpstr>
      <vt:lpstr>Example</vt:lpstr>
      <vt:lpstr>Profiles</vt:lpstr>
      <vt:lpstr>Where are Profiles kept?</vt:lpstr>
      <vt:lpstr>State Management Techniques Demo</vt:lpstr>
      <vt:lpstr>.NET 4.0</vt:lpstr>
      <vt:lpstr>More Control over View State</vt:lpstr>
      <vt:lpstr>More Control over Output Caching</vt:lpstr>
      <vt:lpstr>Events and timers</vt:lpstr>
      <vt:lpstr>Hands-on Labs</vt:lpstr>
      <vt:lpstr>C# (3.0), the language</vt:lpstr>
      <vt:lpstr>C</vt:lpstr>
      <vt:lpstr>C++</vt:lpstr>
      <vt:lpstr>Java</vt:lpstr>
      <vt:lpstr>Java</vt:lpstr>
      <vt:lpstr>C#</vt:lpstr>
      <vt:lpstr>C#</vt:lpstr>
      <vt:lpstr>Intro to C#</vt:lpstr>
      <vt:lpstr>Demo</vt:lpstr>
      <vt:lpstr>Namespaces</vt:lpstr>
      <vt:lpstr>Namespace nesting</vt:lpstr>
      <vt:lpstr>Java/C# equivalence</vt:lpstr>
      <vt:lpstr>Namespaces in the Framework’s class library</vt:lpstr>
      <vt:lpstr>Constants</vt:lpstr>
      <vt:lpstr>Array declarations</vt:lpstr>
      <vt:lpstr>Switch statement</vt:lpstr>
      <vt:lpstr>ASP.NET and HTML comments</vt:lpstr>
      <vt:lpstr>foreach statement</vt:lpstr>
      <vt:lpstr>String.Format</vt:lpstr>
      <vt:lpstr>Reference and Value types</vt:lpstr>
      <vt:lpstr>Object</vt:lpstr>
      <vt:lpstr>Boxing and unboxing (reference &amp; value types)</vt:lpstr>
      <vt:lpstr>Boxing and unboxing</vt:lpstr>
      <vt:lpstr>C# 4.0</vt:lpstr>
      <vt:lpstr>Programming Language Trends</vt:lpstr>
      <vt:lpstr>Declarative</vt:lpstr>
      <vt:lpstr>Dynamic</vt:lpstr>
      <vt:lpstr>Concurrent</vt:lpstr>
      <vt:lpstr>The Evolution of C#</vt:lpstr>
      <vt:lpstr>Static (compiled) or Dynamic (interpreted)?</vt:lpstr>
      <vt:lpstr>More about the DLR</vt:lpstr>
      <vt:lpstr>Mixing Static and Dynamic</vt:lpstr>
      <vt:lpstr>Dynamically Typed Objects</vt:lpstr>
      <vt:lpstr>Dynamically Typed Objects</vt:lpstr>
      <vt:lpstr>Optional and Named Parameters</vt:lpstr>
      <vt:lpstr>CLR 4.0</vt:lpstr>
      <vt:lpstr>.NET 4.0</vt:lpstr>
      <vt:lpstr>What is the CLR (Review)</vt:lpstr>
      <vt:lpstr>.NET 4.0 Improvements</vt:lpstr>
      <vt:lpstr>In-Process side by side Model</vt:lpstr>
      <vt:lpstr>Code Contracts</vt:lpstr>
      <vt:lpstr>Code Contracts - Example</vt:lpstr>
      <vt:lpstr>More goodies</vt:lpstr>
      <vt:lpstr>Oslo: a development process that revolves around building applications primarily through metadata</vt:lpstr>
      <vt:lpstr>Homework</vt:lpstr>
      <vt:lpstr>Slide 86</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Communication  Information Exchange</dc:title>
  <dc:subject>MITRE</dc:subject>
  <dc:creator/>
  <dc:description>Copyright 2008</dc:description>
  <cp:lastModifiedBy>Mitre</cp:lastModifiedBy>
  <cp:revision>578</cp:revision>
  <dcterms:created xsi:type="dcterms:W3CDTF">2006-06-01T14:58:49Z</dcterms:created>
  <dcterms:modified xsi:type="dcterms:W3CDTF">2010-02-01T21:32:09Z</dcterms:modified>
</cp:coreProperties>
</file>