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55"/>
  </p:notesMasterIdLst>
  <p:handoutMasterIdLst>
    <p:handoutMasterId r:id="rId56"/>
  </p:handoutMasterIdLst>
  <p:sldIdLst>
    <p:sldId id="392" r:id="rId2"/>
    <p:sldId id="394" r:id="rId3"/>
    <p:sldId id="395" r:id="rId4"/>
    <p:sldId id="396" r:id="rId5"/>
    <p:sldId id="397" r:id="rId6"/>
    <p:sldId id="398" r:id="rId7"/>
    <p:sldId id="401" r:id="rId8"/>
    <p:sldId id="402" r:id="rId9"/>
    <p:sldId id="447" r:id="rId10"/>
    <p:sldId id="448" r:id="rId11"/>
    <p:sldId id="444" r:id="rId12"/>
    <p:sldId id="443" r:id="rId13"/>
    <p:sldId id="445" r:id="rId14"/>
    <p:sldId id="446" r:id="rId15"/>
    <p:sldId id="438" r:id="rId16"/>
    <p:sldId id="449" r:id="rId17"/>
    <p:sldId id="403" r:id="rId18"/>
    <p:sldId id="404" r:id="rId19"/>
    <p:sldId id="432" r:id="rId20"/>
    <p:sldId id="433" r:id="rId21"/>
    <p:sldId id="435" r:id="rId22"/>
    <p:sldId id="434" r:id="rId23"/>
    <p:sldId id="436" r:id="rId24"/>
    <p:sldId id="437" r:id="rId25"/>
    <p:sldId id="442" r:id="rId26"/>
    <p:sldId id="439" r:id="rId27"/>
    <p:sldId id="440" r:id="rId28"/>
    <p:sldId id="441" r:id="rId29"/>
    <p:sldId id="405" r:id="rId30"/>
    <p:sldId id="406" r:id="rId31"/>
    <p:sldId id="407" r:id="rId32"/>
    <p:sldId id="408" r:id="rId33"/>
    <p:sldId id="409" r:id="rId34"/>
    <p:sldId id="411" r:id="rId35"/>
    <p:sldId id="412" r:id="rId36"/>
    <p:sldId id="413" r:id="rId37"/>
    <p:sldId id="414" r:id="rId38"/>
    <p:sldId id="415" r:id="rId39"/>
    <p:sldId id="416" r:id="rId40"/>
    <p:sldId id="417" r:id="rId41"/>
    <p:sldId id="418" r:id="rId42"/>
    <p:sldId id="420" r:id="rId43"/>
    <p:sldId id="421" r:id="rId44"/>
    <p:sldId id="422" r:id="rId45"/>
    <p:sldId id="423" r:id="rId46"/>
    <p:sldId id="424" r:id="rId47"/>
    <p:sldId id="425" r:id="rId48"/>
    <p:sldId id="426" r:id="rId49"/>
    <p:sldId id="427" r:id="rId50"/>
    <p:sldId id="428" r:id="rId51"/>
    <p:sldId id="429" r:id="rId52"/>
    <p:sldId id="430" r:id="rId53"/>
    <p:sldId id="431" r:id="rId54"/>
  </p:sldIdLst>
  <p:sldSz cx="9144000" cy="6858000" type="screen4x3"/>
  <p:notesSz cx="6997700" cy="9283700"/>
  <p:defaultTextStyle>
    <a:defPPr>
      <a:defRPr lang="en-US"/>
    </a:defPPr>
    <a:lvl1pPr algn="ctr" rtl="0" eaLnBrk="0" fontAlgn="base" hangingPunct="0">
      <a:lnSpc>
        <a:spcPts val="2500"/>
      </a:lnSpc>
      <a:spcBef>
        <a:spcPct val="0"/>
      </a:spcBef>
      <a:spcAft>
        <a:spcPts val="1000"/>
      </a:spcAft>
      <a:buClr>
        <a:srgbClr val="FDAA03"/>
      </a:buClr>
      <a:defRPr b="1" kern="1200">
        <a:solidFill>
          <a:schemeClr val="tx1"/>
        </a:solidFill>
        <a:latin typeface="Arial" pitchFamily="34" charset="0"/>
        <a:ea typeface="+mn-ea"/>
        <a:cs typeface="+mn-cs"/>
      </a:defRPr>
    </a:lvl1pPr>
    <a:lvl2pPr marL="457200" algn="ctr" rtl="0" eaLnBrk="0" fontAlgn="base" hangingPunct="0">
      <a:lnSpc>
        <a:spcPts val="2500"/>
      </a:lnSpc>
      <a:spcBef>
        <a:spcPct val="0"/>
      </a:spcBef>
      <a:spcAft>
        <a:spcPts val="1000"/>
      </a:spcAft>
      <a:buClr>
        <a:srgbClr val="FDAA03"/>
      </a:buClr>
      <a:defRPr b="1" kern="1200">
        <a:solidFill>
          <a:schemeClr val="tx1"/>
        </a:solidFill>
        <a:latin typeface="Arial" pitchFamily="34" charset="0"/>
        <a:ea typeface="+mn-ea"/>
        <a:cs typeface="+mn-cs"/>
      </a:defRPr>
    </a:lvl2pPr>
    <a:lvl3pPr marL="914400" algn="ctr" rtl="0" eaLnBrk="0" fontAlgn="base" hangingPunct="0">
      <a:lnSpc>
        <a:spcPts val="2500"/>
      </a:lnSpc>
      <a:spcBef>
        <a:spcPct val="0"/>
      </a:spcBef>
      <a:spcAft>
        <a:spcPts val="1000"/>
      </a:spcAft>
      <a:buClr>
        <a:srgbClr val="FDAA03"/>
      </a:buClr>
      <a:defRPr b="1" kern="1200">
        <a:solidFill>
          <a:schemeClr val="tx1"/>
        </a:solidFill>
        <a:latin typeface="Arial" pitchFamily="34" charset="0"/>
        <a:ea typeface="+mn-ea"/>
        <a:cs typeface="+mn-cs"/>
      </a:defRPr>
    </a:lvl3pPr>
    <a:lvl4pPr marL="1371600" algn="ctr" rtl="0" eaLnBrk="0" fontAlgn="base" hangingPunct="0">
      <a:lnSpc>
        <a:spcPts val="2500"/>
      </a:lnSpc>
      <a:spcBef>
        <a:spcPct val="0"/>
      </a:spcBef>
      <a:spcAft>
        <a:spcPts val="1000"/>
      </a:spcAft>
      <a:buClr>
        <a:srgbClr val="FDAA03"/>
      </a:buClr>
      <a:defRPr b="1" kern="1200">
        <a:solidFill>
          <a:schemeClr val="tx1"/>
        </a:solidFill>
        <a:latin typeface="Arial" pitchFamily="34" charset="0"/>
        <a:ea typeface="+mn-ea"/>
        <a:cs typeface="+mn-cs"/>
      </a:defRPr>
    </a:lvl4pPr>
    <a:lvl5pPr marL="1828800" algn="ctr" rtl="0" eaLnBrk="0" fontAlgn="base" hangingPunct="0">
      <a:lnSpc>
        <a:spcPts val="2500"/>
      </a:lnSpc>
      <a:spcBef>
        <a:spcPct val="0"/>
      </a:spcBef>
      <a:spcAft>
        <a:spcPts val="1000"/>
      </a:spcAft>
      <a:buClr>
        <a:srgbClr val="FDAA03"/>
      </a:buClr>
      <a:defRPr b="1" kern="1200">
        <a:solidFill>
          <a:schemeClr val="tx1"/>
        </a:solidFill>
        <a:latin typeface="Arial" pitchFamily="34" charset="0"/>
        <a:ea typeface="+mn-ea"/>
        <a:cs typeface="+mn-cs"/>
      </a:defRPr>
    </a:lvl5pPr>
    <a:lvl6pPr marL="2286000" algn="l" defTabSz="914400" rtl="0" eaLnBrk="1" latinLnBrk="0" hangingPunct="1">
      <a:defRPr b="1" kern="1200">
        <a:solidFill>
          <a:schemeClr val="tx1"/>
        </a:solidFill>
        <a:latin typeface="Arial" pitchFamily="34" charset="0"/>
        <a:ea typeface="+mn-ea"/>
        <a:cs typeface="+mn-cs"/>
      </a:defRPr>
    </a:lvl6pPr>
    <a:lvl7pPr marL="2743200" algn="l" defTabSz="914400" rtl="0" eaLnBrk="1" latinLnBrk="0" hangingPunct="1">
      <a:defRPr b="1" kern="1200">
        <a:solidFill>
          <a:schemeClr val="tx1"/>
        </a:solidFill>
        <a:latin typeface="Arial" pitchFamily="34" charset="0"/>
        <a:ea typeface="+mn-ea"/>
        <a:cs typeface="+mn-cs"/>
      </a:defRPr>
    </a:lvl7pPr>
    <a:lvl8pPr marL="3200400" algn="l" defTabSz="914400" rtl="0" eaLnBrk="1" latinLnBrk="0" hangingPunct="1">
      <a:defRPr b="1" kern="1200">
        <a:solidFill>
          <a:schemeClr val="tx1"/>
        </a:solidFill>
        <a:latin typeface="Arial" pitchFamily="34" charset="0"/>
        <a:ea typeface="+mn-ea"/>
        <a:cs typeface="+mn-cs"/>
      </a:defRPr>
    </a:lvl8pPr>
    <a:lvl9pPr marL="3657600" algn="l" defTabSz="914400" rtl="0" eaLnBrk="1" latinLnBrk="0" hangingPunct="1">
      <a:defRPr b="1"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1FD68"/>
    <a:srgbClr val="000099"/>
    <a:srgbClr val="FF3300"/>
    <a:srgbClr val="FFFF66"/>
    <a:srgbClr val="009900"/>
    <a:srgbClr val="DCFD61"/>
    <a:srgbClr val="FF9900"/>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9184" autoAdjust="0"/>
    <p:restoredTop sz="98646" autoAdjust="0"/>
  </p:normalViewPr>
  <p:slideViewPr>
    <p:cSldViewPr>
      <p:cViewPr varScale="1">
        <p:scale>
          <a:sx n="74" d="100"/>
          <a:sy n="74" d="100"/>
        </p:scale>
        <p:origin x="-690" y="-9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3372"/>
    </p:cViewPr>
  </p:sorterViewPr>
  <p:notesViewPr>
    <p:cSldViewPr>
      <p:cViewPr>
        <p:scale>
          <a:sx n="75" d="100"/>
          <a:sy n="75" d="100"/>
        </p:scale>
        <p:origin x="-1374" y="-72"/>
      </p:cViewPr>
      <p:guideLst>
        <p:guide orient="horz" pos="2924"/>
        <p:guide pos="2204"/>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26"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lnSpc>
                <a:spcPct val="100000"/>
              </a:lnSpc>
              <a:spcAft>
                <a:spcPct val="0"/>
              </a:spcAft>
              <a:buClrTx/>
              <a:defRPr sz="1200" b="0">
                <a:latin typeface="Arial" charset="0"/>
              </a:defRPr>
            </a:lvl1pPr>
          </a:lstStyle>
          <a:p>
            <a:pPr>
              <a:defRPr/>
            </a:pPr>
            <a:endParaRPr lang="en-US"/>
          </a:p>
        </p:txBody>
      </p:sp>
      <p:sp>
        <p:nvSpPr>
          <p:cNvPr id="103427" name="Rectangle 3"/>
          <p:cNvSpPr>
            <a:spLocks noGrp="1" noChangeArrowheads="1"/>
          </p:cNvSpPr>
          <p:nvPr>
            <p:ph type="dt" sz="quarter" idx="1"/>
          </p:nvPr>
        </p:nvSpPr>
        <p:spPr bwMode="auto">
          <a:xfrm>
            <a:off x="3963988" y="0"/>
            <a:ext cx="3032125" cy="4635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spcAft>
                <a:spcPct val="0"/>
              </a:spcAft>
              <a:buClrTx/>
              <a:defRPr sz="1200" b="0">
                <a:latin typeface="Arial" charset="0"/>
              </a:defRPr>
            </a:lvl1pPr>
          </a:lstStyle>
          <a:p>
            <a:pPr>
              <a:defRPr/>
            </a:pPr>
            <a:endParaRPr lang="en-US"/>
          </a:p>
        </p:txBody>
      </p:sp>
      <p:sp>
        <p:nvSpPr>
          <p:cNvPr id="103428" name="Rectangle 4"/>
          <p:cNvSpPr>
            <a:spLocks noGrp="1" noChangeArrowheads="1"/>
          </p:cNvSpPr>
          <p:nvPr>
            <p:ph type="ftr" sz="quarter" idx="2"/>
          </p:nvPr>
        </p:nvSpPr>
        <p:spPr bwMode="auto">
          <a:xfrm>
            <a:off x="0" y="8818563"/>
            <a:ext cx="3032125" cy="4635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lnSpc>
                <a:spcPct val="100000"/>
              </a:lnSpc>
              <a:spcAft>
                <a:spcPct val="0"/>
              </a:spcAft>
              <a:buClrTx/>
              <a:defRPr sz="1200" b="0">
                <a:latin typeface="Arial" charset="0"/>
              </a:defRPr>
            </a:lvl1pPr>
          </a:lstStyle>
          <a:p>
            <a:pPr>
              <a:defRPr/>
            </a:pPr>
            <a:endParaRPr lang="en-US"/>
          </a:p>
        </p:txBody>
      </p:sp>
      <p:sp>
        <p:nvSpPr>
          <p:cNvPr id="103429" name="Rectangle 5"/>
          <p:cNvSpPr>
            <a:spLocks noGrp="1" noChangeArrowheads="1"/>
          </p:cNvSpPr>
          <p:nvPr>
            <p:ph type="sldNum" sz="quarter" idx="3"/>
          </p:nvPr>
        </p:nvSpPr>
        <p:spPr bwMode="auto">
          <a:xfrm>
            <a:off x="3963988" y="8818563"/>
            <a:ext cx="3032125" cy="4635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lnSpc>
                <a:spcPct val="100000"/>
              </a:lnSpc>
              <a:spcAft>
                <a:spcPct val="0"/>
              </a:spcAft>
              <a:buClrTx/>
              <a:defRPr sz="1200" b="0">
                <a:latin typeface="Arial" charset="0"/>
              </a:defRPr>
            </a:lvl1pPr>
          </a:lstStyle>
          <a:p>
            <a:pPr>
              <a:defRPr/>
            </a:pPr>
            <a:fld id="{548609D2-1E65-4DFF-A414-6ED8661A3E2C}"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algn="l" defTabSz="930275" eaLnBrk="1" hangingPunct="1">
              <a:lnSpc>
                <a:spcPct val="100000"/>
              </a:lnSpc>
              <a:spcAft>
                <a:spcPct val="0"/>
              </a:spcAft>
              <a:buClrTx/>
              <a:defRPr sz="1200" b="0">
                <a:latin typeface="Arial" charset="0"/>
              </a:defRPr>
            </a:lvl1pPr>
          </a:lstStyle>
          <a:p>
            <a:pPr>
              <a:defRPr/>
            </a:pPr>
            <a:endParaRPr lang="en-US"/>
          </a:p>
        </p:txBody>
      </p:sp>
      <p:sp>
        <p:nvSpPr>
          <p:cNvPr id="8195" name="Rectangle 3"/>
          <p:cNvSpPr>
            <a:spLocks noGrp="1" noChangeArrowheads="1"/>
          </p:cNvSpPr>
          <p:nvPr>
            <p:ph type="dt" idx="1"/>
          </p:nvPr>
        </p:nvSpPr>
        <p:spPr bwMode="auto">
          <a:xfrm>
            <a:off x="3963988" y="0"/>
            <a:ext cx="3032125" cy="463550"/>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algn="r" defTabSz="930275" eaLnBrk="1" hangingPunct="1">
              <a:lnSpc>
                <a:spcPct val="100000"/>
              </a:lnSpc>
              <a:spcAft>
                <a:spcPct val="0"/>
              </a:spcAft>
              <a:buClrTx/>
              <a:defRPr sz="1200" b="0">
                <a:latin typeface="Arial" charset="0"/>
              </a:defRPr>
            </a:lvl1pPr>
          </a:lstStyle>
          <a:p>
            <a:pPr>
              <a:defRPr/>
            </a:pPr>
            <a:endParaRPr lang="en-US"/>
          </a:p>
        </p:txBody>
      </p:sp>
      <p:sp>
        <p:nvSpPr>
          <p:cNvPr id="20484"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700088" y="4410075"/>
            <a:ext cx="5597525" cy="4176713"/>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198" name="Rectangle 6"/>
          <p:cNvSpPr>
            <a:spLocks noGrp="1" noChangeArrowheads="1"/>
          </p:cNvSpPr>
          <p:nvPr>
            <p:ph type="ftr" sz="quarter" idx="4"/>
          </p:nvPr>
        </p:nvSpPr>
        <p:spPr bwMode="auto">
          <a:xfrm>
            <a:off x="0" y="8818563"/>
            <a:ext cx="3032125" cy="463550"/>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algn="l" defTabSz="930275" eaLnBrk="1" hangingPunct="1">
              <a:lnSpc>
                <a:spcPct val="100000"/>
              </a:lnSpc>
              <a:spcAft>
                <a:spcPct val="0"/>
              </a:spcAft>
              <a:buClrTx/>
              <a:defRPr sz="1200" b="0">
                <a:latin typeface="Arial" charset="0"/>
              </a:defRPr>
            </a:lvl1pPr>
          </a:lstStyle>
          <a:p>
            <a:pPr>
              <a:defRPr/>
            </a:pPr>
            <a:endParaRPr lang="en-US"/>
          </a:p>
        </p:txBody>
      </p:sp>
      <p:sp>
        <p:nvSpPr>
          <p:cNvPr id="8199" name="Rectangle 7"/>
          <p:cNvSpPr>
            <a:spLocks noGrp="1" noChangeArrowheads="1"/>
          </p:cNvSpPr>
          <p:nvPr>
            <p:ph type="sldNum" sz="quarter" idx="5"/>
          </p:nvPr>
        </p:nvSpPr>
        <p:spPr bwMode="auto">
          <a:xfrm>
            <a:off x="3963988" y="8818563"/>
            <a:ext cx="3032125" cy="463550"/>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algn="r" defTabSz="930275" eaLnBrk="1" hangingPunct="1">
              <a:lnSpc>
                <a:spcPct val="100000"/>
              </a:lnSpc>
              <a:spcAft>
                <a:spcPct val="0"/>
              </a:spcAft>
              <a:buClrTx/>
              <a:defRPr sz="1200" b="0">
                <a:latin typeface="Arial" charset="0"/>
              </a:defRPr>
            </a:lvl1pPr>
          </a:lstStyle>
          <a:p>
            <a:pPr>
              <a:defRPr/>
            </a:pPr>
            <a:fld id="{3D6FB8B5-B480-493D-9285-0A480C8D2C2A}"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a:ln/>
        </p:spPr>
        <p:txBody>
          <a:bodyPr/>
          <a:lstStyle/>
          <a:p>
            <a:endParaRPr lang="en-US" smtClean="0">
              <a:latin typeface="Arial" pitchFamily="34" charset="0"/>
            </a:endParaRPr>
          </a:p>
        </p:txBody>
      </p:sp>
      <p:sp>
        <p:nvSpPr>
          <p:cNvPr id="21508" name="Slide Number Placeholder 3"/>
          <p:cNvSpPr>
            <a:spLocks noGrp="1"/>
          </p:cNvSpPr>
          <p:nvPr>
            <p:ph type="sldNum" sz="quarter" idx="5"/>
          </p:nvPr>
        </p:nvSpPr>
        <p:spPr>
          <a:noFill/>
        </p:spPr>
        <p:txBody>
          <a:bodyPr/>
          <a:lstStyle/>
          <a:p>
            <a:fld id="{D05A518F-84CF-4DC0-AC4C-6FEB7A7F4C6B}" type="slidenum">
              <a:rPr lang="en-US" smtClean="0">
                <a:latin typeface="Arial" pitchFamily="34" charset="0"/>
              </a:rPr>
              <a:pPr/>
              <a:t>1</a:t>
            </a:fld>
            <a:endParaRPr lang="en-US"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ext Box 34"/>
          <p:cNvSpPr txBox="1">
            <a:spLocks noChangeArrowheads="1"/>
          </p:cNvSpPr>
          <p:nvPr/>
        </p:nvSpPr>
        <p:spPr bwMode="auto">
          <a:xfrm>
            <a:off x="7790506" y="6553200"/>
            <a:ext cx="1213794" cy="184666"/>
          </a:xfrm>
          <a:prstGeom prst="rect">
            <a:avLst/>
          </a:prstGeom>
          <a:noFill/>
          <a:ln w="9525">
            <a:noFill/>
            <a:miter lim="800000"/>
            <a:headEnd/>
            <a:tailEnd/>
          </a:ln>
          <a:effectLst/>
        </p:spPr>
        <p:txBody>
          <a:bodyPr wrap="none">
            <a:spAutoFit/>
          </a:bodyPr>
          <a:lstStyle/>
          <a:p>
            <a:pPr algn="r">
              <a:lnSpc>
                <a:spcPct val="100000"/>
              </a:lnSpc>
              <a:spcAft>
                <a:spcPct val="0"/>
              </a:spcAft>
              <a:buClrTx/>
              <a:defRPr/>
            </a:pPr>
            <a:r>
              <a:rPr lang="en-US" altLang="en-US" sz="600" b="0" dirty="0">
                <a:latin typeface="Arial" charset="0"/>
              </a:rPr>
              <a:t>© </a:t>
            </a:r>
            <a:r>
              <a:rPr lang="en-US" altLang="en-US" sz="600" b="0" dirty="0" smtClean="0">
                <a:latin typeface="Arial" charset="0"/>
              </a:rPr>
              <a:t>2010</a:t>
            </a:r>
            <a:r>
              <a:rPr lang="en-US" altLang="en-US" sz="600" b="0" baseline="0" dirty="0" smtClean="0">
                <a:latin typeface="Arial" charset="0"/>
              </a:rPr>
              <a:t> </a:t>
            </a:r>
            <a:r>
              <a:rPr lang="en-US" altLang="en-US" sz="600" b="0" dirty="0" smtClean="0">
                <a:latin typeface="Arial" charset="0"/>
              </a:rPr>
              <a:t>Dino</a:t>
            </a:r>
            <a:r>
              <a:rPr lang="en-US" altLang="en-US" sz="600" b="0" baseline="0" dirty="0" smtClean="0">
                <a:latin typeface="Arial" charset="0"/>
              </a:rPr>
              <a:t> Konstantopoulos</a:t>
            </a:r>
            <a:endParaRPr lang="en-US" altLang="en-US" sz="600" b="0" dirty="0">
              <a:latin typeface="Arial" charset="0"/>
            </a:endParaRPr>
          </a:p>
        </p:txBody>
      </p:sp>
      <p:sp>
        <p:nvSpPr>
          <p:cNvPr id="5" name="Rectangle 2"/>
          <p:cNvSpPr>
            <a:spLocks noChangeArrowheads="1"/>
          </p:cNvSpPr>
          <p:nvPr/>
        </p:nvSpPr>
        <p:spPr bwMode="auto">
          <a:xfrm>
            <a:off x="2020888" y="0"/>
            <a:ext cx="341312" cy="685800"/>
          </a:xfrm>
          <a:prstGeom prst="rect">
            <a:avLst/>
          </a:prstGeom>
          <a:solidFill>
            <a:srgbClr val="FDAA03"/>
          </a:solidFill>
          <a:ln w="9525">
            <a:noFill/>
            <a:miter lim="800000"/>
            <a:headEnd/>
            <a:tailEnd/>
          </a:ln>
          <a:effectLst/>
        </p:spPr>
        <p:txBody>
          <a:bodyPr wrap="none" anchor="ctr"/>
          <a:lstStyle/>
          <a:p>
            <a:pPr>
              <a:defRPr/>
            </a:pPr>
            <a:endParaRPr lang="en-US">
              <a:latin typeface="Arial" charset="0"/>
            </a:endParaRPr>
          </a:p>
        </p:txBody>
      </p:sp>
      <p:sp>
        <p:nvSpPr>
          <p:cNvPr id="6" name="Rectangle 3"/>
          <p:cNvSpPr>
            <a:spLocks noChangeArrowheads="1"/>
          </p:cNvSpPr>
          <p:nvPr/>
        </p:nvSpPr>
        <p:spPr bwMode="auto">
          <a:xfrm>
            <a:off x="2362200" y="0"/>
            <a:ext cx="6781800" cy="990600"/>
          </a:xfrm>
          <a:prstGeom prst="rect">
            <a:avLst/>
          </a:prstGeom>
          <a:solidFill>
            <a:srgbClr val="003399"/>
          </a:solidFill>
          <a:ln w="9525">
            <a:noFill/>
            <a:miter lim="800000"/>
            <a:headEnd/>
            <a:tailEnd/>
          </a:ln>
          <a:effectLst/>
        </p:spPr>
        <p:txBody>
          <a:bodyPr wrap="none" anchor="ctr"/>
          <a:lstStyle/>
          <a:p>
            <a:pPr>
              <a:defRPr/>
            </a:pPr>
            <a:endParaRPr lang="en-US">
              <a:latin typeface="Arial" charset="0"/>
            </a:endParaRPr>
          </a:p>
        </p:txBody>
      </p:sp>
      <p:sp>
        <p:nvSpPr>
          <p:cNvPr id="5124" name="Rectangle 4"/>
          <p:cNvSpPr>
            <a:spLocks noGrp="1" noChangeArrowheads="1"/>
          </p:cNvSpPr>
          <p:nvPr>
            <p:ph type="subTitle" idx="1"/>
          </p:nvPr>
        </p:nvSpPr>
        <p:spPr>
          <a:xfrm>
            <a:off x="2133600" y="4189413"/>
            <a:ext cx="4602163" cy="763587"/>
          </a:xfrm>
        </p:spPr>
        <p:txBody>
          <a:bodyPr/>
          <a:lstStyle>
            <a:lvl1pPr marL="0" indent="0">
              <a:buFont typeface="Monotype Sorts" pitchFamily="2" charset="2"/>
              <a:buNone/>
              <a:defRPr b="0"/>
            </a:lvl1pPr>
          </a:lstStyle>
          <a:p>
            <a:r>
              <a:rPr lang="en-US" altLang="en-US"/>
              <a:t>Click to edit Subtitle</a:t>
            </a:r>
          </a:p>
        </p:txBody>
      </p:sp>
      <p:sp>
        <p:nvSpPr>
          <p:cNvPr id="5129" name="Rectangle 9"/>
          <p:cNvSpPr>
            <a:spLocks noGrp="1" noChangeArrowheads="1"/>
          </p:cNvSpPr>
          <p:nvPr>
            <p:ph type="ctrTitle" sz="quarter"/>
          </p:nvPr>
        </p:nvSpPr>
        <p:spPr>
          <a:xfrm>
            <a:off x="2133600" y="2286000"/>
            <a:ext cx="6477000" cy="1143000"/>
          </a:xfrm>
        </p:spPr>
        <p:txBody>
          <a:bodyPr anchor="ctr"/>
          <a:lstStyle>
            <a:lvl1pPr>
              <a:lnSpc>
                <a:spcPts val="4400"/>
              </a:lnSpc>
              <a:defRPr sz="4000">
                <a:solidFill>
                  <a:schemeClr val="tx1"/>
                </a:solidFill>
              </a:defRPr>
            </a:lvl1pPr>
          </a:lstStyle>
          <a:p>
            <a:r>
              <a:rPr lang="en-US"/>
              <a:t>Title Here</a:t>
            </a:r>
          </a:p>
        </p:txBody>
      </p:sp>
      <p:pic>
        <p:nvPicPr>
          <p:cNvPr id="7" name="Picture 2" descr="http://api.ning.com/files/aggRes1ze8GSV9bN-pTClyMYbFT7xr5uwSUR9IX*ku4besjJ14gcRZ6-wzJl9nrgyVbYt3jMMODFAVTbGHNdJONSoPAxIX2D/asp_net_logo.jpg"/>
          <p:cNvPicPr>
            <a:picLocks noChangeAspect="1" noChangeArrowheads="1"/>
          </p:cNvPicPr>
          <p:nvPr userDrawn="1"/>
        </p:nvPicPr>
        <p:blipFill>
          <a:blip r:embed="rId2" cstate="print"/>
          <a:srcRect/>
          <a:stretch>
            <a:fillRect/>
          </a:stretch>
        </p:blipFill>
        <p:spPr bwMode="auto">
          <a:xfrm>
            <a:off x="0" y="0"/>
            <a:ext cx="1981200" cy="990600"/>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sldNum" sz="quarter" idx="10"/>
          </p:nvPr>
        </p:nvSpPr>
        <p:spPr>
          <a:ln/>
        </p:spPr>
        <p:txBody>
          <a:bodyPr/>
          <a:lstStyle>
            <a:lvl1pPr>
              <a:defRPr/>
            </a:lvl1pPr>
          </a:lstStyle>
          <a:p>
            <a:pPr>
              <a:defRPr/>
            </a:pPr>
            <a:fld id="{4764526E-9817-4A3B-9CBD-D8736FD704F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32550" y="381000"/>
            <a:ext cx="1924050" cy="57229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60400" y="381000"/>
            <a:ext cx="5619750" cy="57229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sldNum" sz="quarter" idx="10"/>
          </p:nvPr>
        </p:nvSpPr>
        <p:spPr>
          <a:ln/>
        </p:spPr>
        <p:txBody>
          <a:bodyPr/>
          <a:lstStyle>
            <a:lvl1pPr>
              <a:defRPr/>
            </a:lvl1pPr>
          </a:lstStyle>
          <a:p>
            <a:pPr>
              <a:defRPr/>
            </a:pPr>
            <a:fld id="{A10E35F0-48D3-4199-BB75-69D4A2F8EBEE}"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162800" cy="533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60400" y="1295400"/>
            <a:ext cx="3771900" cy="48085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84700" y="1295400"/>
            <a:ext cx="3771900" cy="48085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sldNum" sz="quarter" idx="10"/>
          </p:nvPr>
        </p:nvSpPr>
        <p:spPr>
          <a:ln/>
        </p:spPr>
        <p:txBody>
          <a:bodyPr/>
          <a:lstStyle>
            <a:lvl1pPr>
              <a:defRPr/>
            </a:lvl1pPr>
          </a:lstStyle>
          <a:p>
            <a:pPr>
              <a:defRPr/>
            </a:pPr>
            <a:fld id="{E4273CCB-BB4A-4E03-BE7C-46F8C2A27627}"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162800" cy="5334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60400" y="1295400"/>
            <a:ext cx="3771900" cy="48085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584700" y="1295400"/>
            <a:ext cx="3771900" cy="23272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84700" y="3775075"/>
            <a:ext cx="3771900" cy="23288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2"/>
          <p:cNvSpPr>
            <a:spLocks noGrp="1" noChangeArrowheads="1"/>
          </p:cNvSpPr>
          <p:nvPr>
            <p:ph type="sldNum" sz="quarter" idx="10"/>
          </p:nvPr>
        </p:nvSpPr>
        <p:spPr>
          <a:ln/>
        </p:spPr>
        <p:txBody>
          <a:bodyPr/>
          <a:lstStyle>
            <a:lvl1pPr>
              <a:defRPr/>
            </a:lvl1pPr>
          </a:lstStyle>
          <a:p>
            <a:pPr>
              <a:defRPr/>
            </a:pPr>
            <a:fld id="{39B774E8-660B-4AC9-A497-C2ECAA11E0A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sldNum" sz="quarter" idx="10"/>
          </p:nvPr>
        </p:nvSpPr>
        <p:spPr>
          <a:ln/>
        </p:spPr>
        <p:txBody>
          <a:bodyPr/>
          <a:lstStyle>
            <a:lvl1pPr>
              <a:defRPr/>
            </a:lvl1pPr>
          </a:lstStyle>
          <a:p>
            <a:pPr>
              <a:defRPr/>
            </a:pPr>
            <a:fld id="{5DA9A6A2-8041-4699-9C5A-94DC5D34A068}" type="slidenum">
              <a:rPr lang="en-US"/>
              <a:pPr>
                <a:defRPr/>
              </a:pPr>
              <a:t>‹#›</a:t>
            </a:fld>
            <a:endParaRPr lang="en-US"/>
          </a:p>
        </p:txBody>
      </p:sp>
      <p:pic>
        <p:nvPicPr>
          <p:cNvPr id="6" name="Picture 5" descr="bu%20emblem.jpg"/>
          <p:cNvPicPr>
            <a:picLocks noChangeAspect="1"/>
          </p:cNvPicPr>
          <p:nvPr userDrawn="1"/>
        </p:nvPicPr>
        <p:blipFill>
          <a:blip r:embed="rId2" cstate="print"/>
          <a:stretch>
            <a:fillRect/>
          </a:stretch>
        </p:blipFill>
        <p:spPr>
          <a:xfrm>
            <a:off x="8077200" y="304800"/>
            <a:ext cx="614172" cy="608209"/>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sldNum" sz="quarter" idx="10"/>
          </p:nvPr>
        </p:nvSpPr>
        <p:spPr>
          <a:ln/>
        </p:spPr>
        <p:txBody>
          <a:bodyPr/>
          <a:lstStyle>
            <a:lvl1pPr>
              <a:defRPr/>
            </a:lvl1pPr>
          </a:lstStyle>
          <a:p>
            <a:pPr>
              <a:defRPr/>
            </a:pPr>
            <a:fld id="{87FFAEDE-C188-4FDB-A9C3-093123C53376}"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60400" y="1295400"/>
            <a:ext cx="3771900" cy="48085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84700" y="1295400"/>
            <a:ext cx="3771900" cy="48085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sldNum" sz="quarter" idx="10"/>
          </p:nvPr>
        </p:nvSpPr>
        <p:spPr>
          <a:ln/>
        </p:spPr>
        <p:txBody>
          <a:bodyPr/>
          <a:lstStyle>
            <a:lvl1pPr>
              <a:defRPr/>
            </a:lvl1pPr>
          </a:lstStyle>
          <a:p>
            <a:pPr>
              <a:defRPr/>
            </a:pPr>
            <a:fld id="{086830F2-4006-425C-8260-3BAD515C94B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sldNum" sz="quarter" idx="10"/>
          </p:nvPr>
        </p:nvSpPr>
        <p:spPr>
          <a:ln/>
        </p:spPr>
        <p:txBody>
          <a:bodyPr/>
          <a:lstStyle>
            <a:lvl1pPr>
              <a:defRPr/>
            </a:lvl1pPr>
          </a:lstStyle>
          <a:p>
            <a:pPr>
              <a:defRPr/>
            </a:pPr>
            <a:fld id="{BAA16A93-1F2B-491B-BE3E-D95F1E459C5C}"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sldNum" sz="quarter" idx="10"/>
          </p:nvPr>
        </p:nvSpPr>
        <p:spPr>
          <a:ln/>
        </p:spPr>
        <p:txBody>
          <a:bodyPr/>
          <a:lstStyle>
            <a:lvl1pPr>
              <a:defRPr/>
            </a:lvl1pPr>
          </a:lstStyle>
          <a:p>
            <a:pPr>
              <a:defRPr/>
            </a:pPr>
            <a:fld id="{A3E8E066-9CC2-4D32-965F-1FE6B482C455}"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sldNum" sz="quarter" idx="10"/>
          </p:nvPr>
        </p:nvSpPr>
        <p:spPr>
          <a:ln/>
        </p:spPr>
        <p:txBody>
          <a:bodyPr/>
          <a:lstStyle>
            <a:lvl1pPr>
              <a:defRPr/>
            </a:lvl1pPr>
          </a:lstStyle>
          <a:p>
            <a:pPr>
              <a:defRPr/>
            </a:pPr>
            <a:fld id="{878C2CCC-EB4F-4902-BB63-EE00B6A1C74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sldNum" sz="quarter" idx="10"/>
          </p:nvPr>
        </p:nvSpPr>
        <p:spPr>
          <a:ln/>
        </p:spPr>
        <p:txBody>
          <a:bodyPr/>
          <a:lstStyle>
            <a:lvl1pPr>
              <a:defRPr/>
            </a:lvl1pPr>
          </a:lstStyle>
          <a:p>
            <a:pPr>
              <a:defRPr/>
            </a:pPr>
            <a:fld id="{E18B6877-AFF7-4878-9F3C-394B6B930D91}"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sldNum" sz="quarter" idx="10"/>
          </p:nvPr>
        </p:nvSpPr>
        <p:spPr>
          <a:ln/>
        </p:spPr>
        <p:txBody>
          <a:bodyPr/>
          <a:lstStyle>
            <a:lvl1pPr>
              <a:defRPr/>
            </a:lvl1pPr>
          </a:lstStyle>
          <a:p>
            <a:pPr>
              <a:defRPr/>
            </a:pPr>
            <a:fld id="{7693053D-A692-4A9A-BC50-18A226853C1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sldNum" sz="quarter" idx="4"/>
          </p:nvPr>
        </p:nvSpPr>
        <p:spPr bwMode="auto">
          <a:xfrm>
            <a:off x="8382000" y="6400800"/>
            <a:ext cx="533400" cy="152400"/>
          </a:xfrm>
          <a:prstGeom prst="rect">
            <a:avLst/>
          </a:prstGeom>
          <a:noFill/>
          <a:ln w="9525">
            <a:noFill/>
            <a:miter lim="800000"/>
            <a:headEnd/>
            <a:tailEnd/>
          </a:ln>
          <a:effectLst/>
        </p:spPr>
        <p:txBody>
          <a:bodyPr vert="horz" wrap="none" lIns="92064" tIns="46033" rIns="92064" bIns="46033" numCol="1" anchor="ctr" anchorCtr="0" compatLnSpc="1">
            <a:prstTxWarp prst="textNoShape">
              <a:avLst/>
            </a:prstTxWarp>
          </a:bodyPr>
          <a:lstStyle>
            <a:lvl1pPr algn="r">
              <a:lnSpc>
                <a:spcPct val="120000"/>
              </a:lnSpc>
              <a:spcAft>
                <a:spcPct val="0"/>
              </a:spcAft>
              <a:buClrTx/>
              <a:defRPr sz="800">
                <a:solidFill>
                  <a:schemeClr val="tx2"/>
                </a:solidFill>
                <a:latin typeface="Arial" charset="0"/>
              </a:defRPr>
            </a:lvl1pPr>
          </a:lstStyle>
          <a:p>
            <a:pPr>
              <a:defRPr/>
            </a:pPr>
            <a:fld id="{16C39BF4-B265-4A1F-92E7-A2650015415B}" type="slidenum">
              <a:rPr lang="en-US"/>
              <a:pPr>
                <a:defRPr/>
              </a:pPr>
              <a:t>‹#›</a:t>
            </a:fld>
            <a:endParaRPr lang="en-US"/>
          </a:p>
        </p:txBody>
      </p:sp>
      <p:sp>
        <p:nvSpPr>
          <p:cNvPr id="1027" name="Rectangle 3"/>
          <p:cNvSpPr>
            <a:spLocks noGrp="1" noChangeArrowheads="1"/>
          </p:cNvSpPr>
          <p:nvPr>
            <p:ph type="title"/>
          </p:nvPr>
        </p:nvSpPr>
        <p:spPr bwMode="auto">
          <a:xfrm>
            <a:off x="685800" y="381000"/>
            <a:ext cx="7162800" cy="53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660400" y="1295400"/>
            <a:ext cx="7696200" cy="48085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102" name="Rectangle 6"/>
          <p:cNvSpPr>
            <a:spLocks noChangeArrowheads="1"/>
          </p:cNvSpPr>
          <p:nvPr/>
        </p:nvSpPr>
        <p:spPr bwMode="auto">
          <a:xfrm>
            <a:off x="7740650" y="0"/>
            <a:ext cx="1403350" cy="127000"/>
          </a:xfrm>
          <a:prstGeom prst="rect">
            <a:avLst/>
          </a:prstGeom>
          <a:solidFill>
            <a:srgbClr val="FDAA03"/>
          </a:solidFill>
          <a:ln w="9525">
            <a:noFill/>
            <a:miter lim="800000"/>
            <a:headEnd/>
            <a:tailEnd/>
          </a:ln>
          <a:effectLst/>
        </p:spPr>
        <p:txBody>
          <a:bodyPr wrap="none" anchor="ctr"/>
          <a:lstStyle/>
          <a:p>
            <a:pPr>
              <a:defRPr/>
            </a:pPr>
            <a:endParaRPr lang="en-US">
              <a:latin typeface="Arial" charset="0"/>
            </a:endParaRPr>
          </a:p>
        </p:txBody>
      </p:sp>
      <p:sp>
        <p:nvSpPr>
          <p:cNvPr id="4107" name="Rectangle 11"/>
          <p:cNvSpPr>
            <a:spLocks noChangeArrowheads="1"/>
          </p:cNvSpPr>
          <p:nvPr/>
        </p:nvSpPr>
        <p:spPr bwMode="auto">
          <a:xfrm>
            <a:off x="7886700" y="0"/>
            <a:ext cx="1257300" cy="220663"/>
          </a:xfrm>
          <a:prstGeom prst="rect">
            <a:avLst/>
          </a:prstGeom>
          <a:solidFill>
            <a:schemeClr val="tx2"/>
          </a:solidFill>
          <a:ln w="9525">
            <a:noFill/>
            <a:miter lim="800000"/>
            <a:headEnd/>
            <a:tailEnd/>
          </a:ln>
          <a:effectLst/>
        </p:spPr>
        <p:txBody>
          <a:bodyPr wrap="none" anchor="ctr"/>
          <a:lstStyle/>
          <a:p>
            <a:pPr>
              <a:defRPr/>
            </a:pPr>
            <a:endParaRPr lang="en-US">
              <a:solidFill>
                <a:schemeClr val="tx2"/>
              </a:solidFill>
              <a:latin typeface="Arial" charset="0"/>
            </a:endParaRPr>
          </a:p>
        </p:txBody>
      </p:sp>
      <p:sp>
        <p:nvSpPr>
          <p:cNvPr id="4122" name="Line 26"/>
          <p:cNvSpPr>
            <a:spLocks noChangeShapeType="1"/>
          </p:cNvSpPr>
          <p:nvPr/>
        </p:nvSpPr>
        <p:spPr bwMode="auto">
          <a:xfrm>
            <a:off x="152400" y="6400800"/>
            <a:ext cx="8763000" cy="0"/>
          </a:xfrm>
          <a:prstGeom prst="line">
            <a:avLst/>
          </a:prstGeom>
          <a:noFill/>
          <a:ln w="6350">
            <a:solidFill>
              <a:srgbClr val="FF9900"/>
            </a:solidFill>
            <a:round/>
            <a:headEnd/>
            <a:tailEnd/>
          </a:ln>
          <a:effectLst/>
        </p:spPr>
        <p:txBody>
          <a:bodyPr wrap="none" anchor="ctr"/>
          <a:lstStyle/>
          <a:p>
            <a:pPr>
              <a:defRPr/>
            </a:pPr>
            <a:endParaRPr lang="en-US">
              <a:latin typeface="Arial" charset="0"/>
            </a:endParaRPr>
          </a:p>
        </p:txBody>
      </p:sp>
      <p:sp>
        <p:nvSpPr>
          <p:cNvPr id="4138" name="Text Box 42"/>
          <p:cNvSpPr txBox="1">
            <a:spLocks noChangeArrowheads="1"/>
          </p:cNvSpPr>
          <p:nvPr userDrawn="1"/>
        </p:nvSpPr>
        <p:spPr bwMode="auto">
          <a:xfrm>
            <a:off x="4685489" y="6553200"/>
            <a:ext cx="4318811" cy="246221"/>
          </a:xfrm>
          <a:prstGeom prst="rect">
            <a:avLst/>
          </a:prstGeom>
          <a:noFill/>
          <a:ln w="9525">
            <a:noFill/>
            <a:miter lim="800000"/>
            <a:headEnd/>
            <a:tailEnd/>
          </a:ln>
          <a:effectLst/>
        </p:spPr>
        <p:txBody>
          <a:bodyPr wrap="none">
            <a:spAutoFit/>
          </a:bodyPr>
          <a:lstStyle/>
          <a:p>
            <a:pPr algn="r">
              <a:lnSpc>
                <a:spcPct val="100000"/>
              </a:lnSpc>
              <a:spcAft>
                <a:spcPct val="0"/>
              </a:spcAft>
              <a:buClrTx/>
              <a:defRPr/>
            </a:pPr>
            <a:r>
              <a:rPr lang="en-US" altLang="en-US" sz="1000" b="0" dirty="0" smtClean="0">
                <a:latin typeface="Arial" charset="0"/>
              </a:rPr>
              <a:t>MET CS651 Web</a:t>
            </a:r>
            <a:r>
              <a:rPr lang="en-US" altLang="en-US" sz="1000" b="0" baseline="0" dirty="0" smtClean="0">
                <a:latin typeface="Arial" charset="0"/>
              </a:rPr>
              <a:t> Development with .NET, Dino Konstantopoulos </a:t>
            </a:r>
            <a:r>
              <a:rPr lang="en-US" altLang="en-US" sz="1000" b="0" dirty="0" smtClean="0">
                <a:latin typeface="Arial" charset="0"/>
              </a:rPr>
              <a:t>© 2010</a:t>
            </a:r>
            <a:endParaRPr lang="en-US" altLang="en-US" sz="1000" b="0" dirty="0">
              <a:latin typeface="Arial" charset="0"/>
            </a:endParaRPr>
          </a:p>
        </p:txBody>
      </p:sp>
    </p:spTree>
  </p:cSld>
  <p:clrMap bg1="lt1" tx1="dk1" bg2="lt2" tx2="dk2" accent1="accent1" accent2="accent2" accent3="accent3" accent4="accent4" accent5="accent5" accent6="accent6" hlink="hlink" folHlink="folHlink"/>
  <p:sldLayoutIdLst>
    <p:sldLayoutId id="2147484072" r:id="rId1"/>
    <p:sldLayoutId id="2147484060" r:id="rId2"/>
    <p:sldLayoutId id="2147484061" r:id="rId3"/>
    <p:sldLayoutId id="2147484062" r:id="rId4"/>
    <p:sldLayoutId id="2147484063" r:id="rId5"/>
    <p:sldLayoutId id="2147484064" r:id="rId6"/>
    <p:sldLayoutId id="2147484065" r:id="rId7"/>
    <p:sldLayoutId id="2147484066" r:id="rId8"/>
    <p:sldLayoutId id="2147484067" r:id="rId9"/>
    <p:sldLayoutId id="2147484068" r:id="rId10"/>
    <p:sldLayoutId id="2147484069" r:id="rId11"/>
    <p:sldLayoutId id="2147484070" r:id="rId12"/>
    <p:sldLayoutId id="2147484071" r:id="rId13"/>
  </p:sldLayoutIdLst>
  <p:hf hdr="0" ftr="0" dt="0"/>
  <p:txStyles>
    <p:titleStyle>
      <a:lvl1pPr algn="l" rtl="0" eaLnBrk="0" fontAlgn="base" hangingPunct="0">
        <a:lnSpc>
          <a:spcPts val="3000"/>
        </a:lnSpc>
        <a:spcBef>
          <a:spcPct val="0"/>
        </a:spcBef>
        <a:spcAft>
          <a:spcPct val="0"/>
        </a:spcAft>
        <a:defRPr sz="2800" b="1">
          <a:solidFill>
            <a:srgbClr val="000099"/>
          </a:solidFill>
          <a:latin typeface="+mj-lt"/>
          <a:ea typeface="+mj-ea"/>
          <a:cs typeface="+mj-cs"/>
        </a:defRPr>
      </a:lvl1pPr>
      <a:lvl2pPr algn="l" rtl="0" eaLnBrk="0" fontAlgn="base" hangingPunct="0">
        <a:lnSpc>
          <a:spcPts val="3000"/>
        </a:lnSpc>
        <a:spcBef>
          <a:spcPct val="0"/>
        </a:spcBef>
        <a:spcAft>
          <a:spcPct val="0"/>
        </a:spcAft>
        <a:defRPr sz="2800" b="1">
          <a:solidFill>
            <a:srgbClr val="000099"/>
          </a:solidFill>
          <a:latin typeface="Arial" charset="0"/>
        </a:defRPr>
      </a:lvl2pPr>
      <a:lvl3pPr algn="l" rtl="0" eaLnBrk="0" fontAlgn="base" hangingPunct="0">
        <a:lnSpc>
          <a:spcPts val="3000"/>
        </a:lnSpc>
        <a:spcBef>
          <a:spcPct val="0"/>
        </a:spcBef>
        <a:spcAft>
          <a:spcPct val="0"/>
        </a:spcAft>
        <a:defRPr sz="2800" b="1">
          <a:solidFill>
            <a:srgbClr val="000099"/>
          </a:solidFill>
          <a:latin typeface="Arial" charset="0"/>
        </a:defRPr>
      </a:lvl3pPr>
      <a:lvl4pPr algn="l" rtl="0" eaLnBrk="0" fontAlgn="base" hangingPunct="0">
        <a:lnSpc>
          <a:spcPts val="3000"/>
        </a:lnSpc>
        <a:spcBef>
          <a:spcPct val="0"/>
        </a:spcBef>
        <a:spcAft>
          <a:spcPct val="0"/>
        </a:spcAft>
        <a:defRPr sz="2800" b="1">
          <a:solidFill>
            <a:srgbClr val="000099"/>
          </a:solidFill>
          <a:latin typeface="Arial" charset="0"/>
        </a:defRPr>
      </a:lvl4pPr>
      <a:lvl5pPr algn="l" rtl="0" eaLnBrk="0" fontAlgn="base" hangingPunct="0">
        <a:lnSpc>
          <a:spcPts val="3000"/>
        </a:lnSpc>
        <a:spcBef>
          <a:spcPct val="0"/>
        </a:spcBef>
        <a:spcAft>
          <a:spcPct val="0"/>
        </a:spcAft>
        <a:defRPr sz="2800" b="1">
          <a:solidFill>
            <a:srgbClr val="000099"/>
          </a:solidFill>
          <a:latin typeface="Arial" charset="0"/>
        </a:defRPr>
      </a:lvl5pPr>
      <a:lvl6pPr marL="457200" algn="l" rtl="0" eaLnBrk="0" fontAlgn="base" hangingPunct="0">
        <a:lnSpc>
          <a:spcPts val="3000"/>
        </a:lnSpc>
        <a:spcBef>
          <a:spcPct val="0"/>
        </a:spcBef>
        <a:spcAft>
          <a:spcPct val="0"/>
        </a:spcAft>
        <a:defRPr sz="2800" b="1">
          <a:solidFill>
            <a:srgbClr val="000099"/>
          </a:solidFill>
          <a:latin typeface="Arial" charset="0"/>
        </a:defRPr>
      </a:lvl6pPr>
      <a:lvl7pPr marL="914400" algn="l" rtl="0" eaLnBrk="0" fontAlgn="base" hangingPunct="0">
        <a:lnSpc>
          <a:spcPts val="3000"/>
        </a:lnSpc>
        <a:spcBef>
          <a:spcPct val="0"/>
        </a:spcBef>
        <a:spcAft>
          <a:spcPct val="0"/>
        </a:spcAft>
        <a:defRPr sz="2800" b="1">
          <a:solidFill>
            <a:srgbClr val="000099"/>
          </a:solidFill>
          <a:latin typeface="Arial" charset="0"/>
        </a:defRPr>
      </a:lvl7pPr>
      <a:lvl8pPr marL="1371600" algn="l" rtl="0" eaLnBrk="0" fontAlgn="base" hangingPunct="0">
        <a:lnSpc>
          <a:spcPts val="3000"/>
        </a:lnSpc>
        <a:spcBef>
          <a:spcPct val="0"/>
        </a:spcBef>
        <a:spcAft>
          <a:spcPct val="0"/>
        </a:spcAft>
        <a:defRPr sz="2800" b="1">
          <a:solidFill>
            <a:srgbClr val="000099"/>
          </a:solidFill>
          <a:latin typeface="Arial" charset="0"/>
        </a:defRPr>
      </a:lvl8pPr>
      <a:lvl9pPr marL="1828800" algn="l" rtl="0" eaLnBrk="0" fontAlgn="base" hangingPunct="0">
        <a:lnSpc>
          <a:spcPts val="3000"/>
        </a:lnSpc>
        <a:spcBef>
          <a:spcPct val="0"/>
        </a:spcBef>
        <a:spcAft>
          <a:spcPct val="0"/>
        </a:spcAft>
        <a:defRPr sz="2800" b="1">
          <a:solidFill>
            <a:srgbClr val="000099"/>
          </a:solidFill>
          <a:latin typeface="Arial" charset="0"/>
        </a:defRPr>
      </a:lvl9pPr>
    </p:titleStyle>
    <p:bodyStyle>
      <a:lvl1pPr marL="227013" indent="-227013" algn="l" rtl="0" eaLnBrk="0" fontAlgn="base" hangingPunct="0">
        <a:lnSpc>
          <a:spcPts val="2000"/>
        </a:lnSpc>
        <a:spcBef>
          <a:spcPct val="0"/>
        </a:spcBef>
        <a:spcAft>
          <a:spcPts val="800"/>
        </a:spcAft>
        <a:buClr>
          <a:srgbClr val="FDAA03"/>
        </a:buClr>
        <a:buSzPct val="75000"/>
        <a:buFont typeface="Monotype Sorts" pitchFamily="2" charset="2"/>
        <a:buChar char="n"/>
        <a:defRPr sz="2000" b="1">
          <a:solidFill>
            <a:schemeClr val="tx1"/>
          </a:solidFill>
          <a:latin typeface="+mn-lt"/>
          <a:ea typeface="+mn-ea"/>
          <a:cs typeface="+mn-cs"/>
        </a:defRPr>
      </a:lvl1pPr>
      <a:lvl2pPr marL="568325" indent="-227013" algn="l" rtl="0" eaLnBrk="0" fontAlgn="base" hangingPunct="0">
        <a:lnSpc>
          <a:spcPts val="1800"/>
        </a:lnSpc>
        <a:spcBef>
          <a:spcPct val="0"/>
        </a:spcBef>
        <a:spcAft>
          <a:spcPts val="800"/>
        </a:spcAft>
        <a:buClr>
          <a:srgbClr val="FDAA03"/>
        </a:buClr>
        <a:buChar char="–"/>
        <a:defRPr b="1">
          <a:solidFill>
            <a:schemeClr val="tx1"/>
          </a:solidFill>
          <a:latin typeface="+mn-lt"/>
        </a:defRPr>
      </a:lvl2pPr>
      <a:lvl3pPr marL="909638" indent="-168275" algn="l" rtl="0" eaLnBrk="0" fontAlgn="base" hangingPunct="0">
        <a:lnSpc>
          <a:spcPts val="1600"/>
        </a:lnSpc>
        <a:spcBef>
          <a:spcPct val="0"/>
        </a:spcBef>
        <a:spcAft>
          <a:spcPts val="800"/>
        </a:spcAft>
        <a:buClr>
          <a:srgbClr val="FDAA03"/>
        </a:buClr>
        <a:buSzPct val="60000"/>
        <a:buFont typeface="Monotype Sorts" pitchFamily="2" charset="2"/>
        <a:buChar char="n"/>
        <a:defRPr sz="1600" b="1">
          <a:solidFill>
            <a:schemeClr val="tx1"/>
          </a:solidFill>
          <a:latin typeface="+mn-lt"/>
        </a:defRPr>
      </a:lvl3pPr>
      <a:lvl4pPr marL="1143000" indent="-114300" algn="l" rtl="0" eaLnBrk="0" fontAlgn="base" hangingPunct="0">
        <a:lnSpc>
          <a:spcPts val="1400"/>
        </a:lnSpc>
        <a:spcBef>
          <a:spcPct val="0"/>
        </a:spcBef>
        <a:spcAft>
          <a:spcPts val="800"/>
        </a:spcAft>
        <a:buClr>
          <a:srgbClr val="FDAA03"/>
        </a:buClr>
        <a:buChar char="­"/>
        <a:defRPr sz="1400" b="1">
          <a:solidFill>
            <a:schemeClr val="tx1"/>
          </a:solidFill>
          <a:latin typeface="+mn-lt"/>
        </a:defRPr>
      </a:lvl4pPr>
      <a:lvl5pPr marL="1371600" indent="-114300" algn="l" rtl="0" eaLnBrk="0" fontAlgn="base" hangingPunct="0">
        <a:lnSpc>
          <a:spcPts val="1200"/>
        </a:lnSpc>
        <a:spcBef>
          <a:spcPct val="0"/>
        </a:spcBef>
        <a:spcAft>
          <a:spcPts val="800"/>
        </a:spcAft>
        <a:buClr>
          <a:srgbClr val="FDAA03"/>
        </a:buClr>
        <a:buSzPct val="50000"/>
        <a:buFont typeface="Monotype Sorts" pitchFamily="2" charset="2"/>
        <a:buChar char="n"/>
        <a:defRPr sz="1200" b="1">
          <a:solidFill>
            <a:schemeClr val="tx1"/>
          </a:solidFill>
          <a:latin typeface="+mn-lt"/>
        </a:defRPr>
      </a:lvl5pPr>
      <a:lvl6pPr marL="1828800" indent="-114300" algn="l" rtl="0" eaLnBrk="0" fontAlgn="base" hangingPunct="0">
        <a:lnSpc>
          <a:spcPts val="1200"/>
        </a:lnSpc>
        <a:spcBef>
          <a:spcPct val="0"/>
        </a:spcBef>
        <a:spcAft>
          <a:spcPts val="800"/>
        </a:spcAft>
        <a:buClr>
          <a:srgbClr val="FDAA03"/>
        </a:buClr>
        <a:buSzPct val="50000"/>
        <a:buFont typeface="Monotype Sorts" pitchFamily="2" charset="2"/>
        <a:buChar char="n"/>
        <a:defRPr sz="1200" b="1">
          <a:solidFill>
            <a:schemeClr val="tx1"/>
          </a:solidFill>
          <a:latin typeface="+mn-lt"/>
        </a:defRPr>
      </a:lvl6pPr>
      <a:lvl7pPr marL="2286000" indent="-114300" algn="l" rtl="0" eaLnBrk="0" fontAlgn="base" hangingPunct="0">
        <a:lnSpc>
          <a:spcPts val="1200"/>
        </a:lnSpc>
        <a:spcBef>
          <a:spcPct val="0"/>
        </a:spcBef>
        <a:spcAft>
          <a:spcPts val="800"/>
        </a:spcAft>
        <a:buClr>
          <a:srgbClr val="FDAA03"/>
        </a:buClr>
        <a:buSzPct val="50000"/>
        <a:buFont typeface="Monotype Sorts" pitchFamily="2" charset="2"/>
        <a:buChar char="n"/>
        <a:defRPr sz="1200" b="1">
          <a:solidFill>
            <a:schemeClr val="tx1"/>
          </a:solidFill>
          <a:latin typeface="+mn-lt"/>
        </a:defRPr>
      </a:lvl7pPr>
      <a:lvl8pPr marL="2743200" indent="-114300" algn="l" rtl="0" eaLnBrk="0" fontAlgn="base" hangingPunct="0">
        <a:lnSpc>
          <a:spcPts val="1200"/>
        </a:lnSpc>
        <a:spcBef>
          <a:spcPct val="0"/>
        </a:spcBef>
        <a:spcAft>
          <a:spcPts val="800"/>
        </a:spcAft>
        <a:buClr>
          <a:srgbClr val="FDAA03"/>
        </a:buClr>
        <a:buSzPct val="50000"/>
        <a:buFont typeface="Monotype Sorts" pitchFamily="2" charset="2"/>
        <a:buChar char="n"/>
        <a:defRPr sz="1200" b="1">
          <a:solidFill>
            <a:schemeClr val="tx1"/>
          </a:solidFill>
          <a:latin typeface="+mn-lt"/>
        </a:defRPr>
      </a:lvl8pPr>
      <a:lvl9pPr marL="3200400" indent="-114300" algn="l" rtl="0" eaLnBrk="0" fontAlgn="base" hangingPunct="0">
        <a:lnSpc>
          <a:spcPts val="1200"/>
        </a:lnSpc>
        <a:spcBef>
          <a:spcPct val="0"/>
        </a:spcBef>
        <a:spcAft>
          <a:spcPts val="800"/>
        </a:spcAft>
        <a:buClr>
          <a:srgbClr val="FDAA03"/>
        </a:buClr>
        <a:buSzPct val="50000"/>
        <a:buFont typeface="Monotype Sorts" pitchFamily="2" charset="2"/>
        <a:buChar char="n"/>
        <a:defRPr sz="12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6.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5.gi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6.gi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7.gi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le 2"/>
          <p:cNvSpPr>
            <a:spLocks noGrp="1"/>
          </p:cNvSpPr>
          <p:nvPr>
            <p:ph type="ctrTitle" sz="quarter"/>
          </p:nvPr>
        </p:nvSpPr>
        <p:spPr>
          <a:xfrm>
            <a:off x="1066800" y="2209800"/>
            <a:ext cx="7467600" cy="1600200"/>
          </a:xfrm>
        </p:spPr>
        <p:txBody>
          <a:bodyPr/>
          <a:lstStyle/>
          <a:p>
            <a:r>
              <a:rPr lang="en-US" dirty="0" smtClean="0"/>
              <a:t>Web Development with .NET</a:t>
            </a:r>
            <a:br>
              <a:rPr lang="en-US" dirty="0" smtClean="0"/>
            </a:br>
            <a:r>
              <a:rPr lang="en-US" dirty="0" smtClean="0"/>
              <a:t>Lecture 4: </a:t>
            </a:r>
            <a:r>
              <a:rPr lang="en-US" i="1" dirty="0" smtClean="0"/>
              <a:t>ADO.NET Part I, ASP.NET AJAX Part II</a:t>
            </a:r>
            <a:r>
              <a:rPr lang="en-US" dirty="0" smtClean="0"/>
              <a:t/>
            </a:r>
            <a:br>
              <a:rPr lang="en-US" dirty="0" smtClean="0"/>
            </a:br>
            <a:r>
              <a:rPr lang="en-US" sz="2000" i="1" dirty="0" smtClean="0"/>
              <a:t>15 February 2010</a:t>
            </a:r>
            <a:endParaRPr lang="en-US" sz="3200" i="1" dirty="0" smtClean="0"/>
          </a:p>
        </p:txBody>
      </p:sp>
      <p:pic>
        <p:nvPicPr>
          <p:cNvPr id="8" name="Picture 7" descr="BU_fuzzy.png"/>
          <p:cNvPicPr>
            <a:picLocks noChangeAspect="1"/>
          </p:cNvPicPr>
          <p:nvPr/>
        </p:nvPicPr>
        <p:blipFill>
          <a:blip r:embed="rId3" cstate="print"/>
          <a:stretch>
            <a:fillRect/>
          </a:stretch>
        </p:blipFill>
        <p:spPr>
          <a:xfrm>
            <a:off x="5029200" y="3892642"/>
            <a:ext cx="3552809" cy="1593758"/>
          </a:xfrm>
          <a:prstGeom prst="rect">
            <a:avLst/>
          </a:prstGeom>
        </p:spPr>
      </p:pic>
      <p:sp>
        <p:nvSpPr>
          <p:cNvPr id="3074" name="Subtitle 1"/>
          <p:cNvSpPr>
            <a:spLocks noGrp="1"/>
          </p:cNvSpPr>
          <p:nvPr>
            <p:ph type="subTitle" idx="1"/>
          </p:nvPr>
        </p:nvSpPr>
        <p:spPr>
          <a:xfrm>
            <a:off x="5105400" y="4572000"/>
            <a:ext cx="3352800" cy="381000"/>
          </a:xfrm>
        </p:spPr>
        <p:txBody>
          <a:bodyPr/>
          <a:lstStyle/>
          <a:p>
            <a:r>
              <a:rPr lang="en-US" sz="1800" dirty="0" smtClean="0">
                <a:solidFill>
                  <a:schemeClr val="bg1"/>
                </a:solidFill>
                <a:latin typeface="Arial Black" pitchFamily="34" charset="0"/>
              </a:rPr>
              <a:t>MET CS 651 - Chelmsford</a:t>
            </a:r>
          </a:p>
        </p:txBody>
      </p:sp>
      <p:sp>
        <p:nvSpPr>
          <p:cNvPr id="5" name="Title 2"/>
          <p:cNvSpPr txBox="1">
            <a:spLocks/>
          </p:cNvSpPr>
          <p:nvPr/>
        </p:nvSpPr>
        <p:spPr bwMode="auto">
          <a:xfrm>
            <a:off x="838200" y="5181600"/>
            <a:ext cx="58674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ts val="4400"/>
              </a:lnSpc>
              <a:spcBef>
                <a:spcPct val="0"/>
              </a:spcBef>
              <a:spcAft>
                <a:spcPct val="0"/>
              </a:spcAft>
              <a:buClrTx/>
              <a:buSzTx/>
              <a:buFontTx/>
              <a:buNone/>
              <a:tabLst/>
              <a:defRPr/>
            </a:pPr>
            <a:r>
              <a:rPr kumimoji="0" lang="en-US" sz="3200" b="1" i="1" u="none" strike="noStrike" kern="0" cap="none" spc="0" normalizeH="0" baseline="0" noProof="0" dirty="0" smtClean="0">
                <a:ln>
                  <a:noFill/>
                </a:ln>
                <a:solidFill>
                  <a:schemeClr val="bg2"/>
                </a:solidFill>
                <a:effectLst/>
                <a:uLnTx/>
                <a:uFillTx/>
                <a:latin typeface="+mj-lt"/>
                <a:ea typeface="+mj-ea"/>
                <a:cs typeface="+mj-cs"/>
              </a:rPr>
              <a:t>“</a:t>
            </a:r>
            <a:r>
              <a:rPr kumimoji="0" lang="en-US" sz="2400" b="1" i="1" u="none" strike="noStrike" kern="0" cap="none" spc="0" normalizeH="0" baseline="0" noProof="0" dirty="0" smtClean="0">
                <a:ln>
                  <a:noFill/>
                </a:ln>
                <a:solidFill>
                  <a:schemeClr val="bg2"/>
                </a:solidFill>
                <a:effectLst/>
                <a:uLnTx/>
                <a:uFillTx/>
                <a:latin typeface="+mj-lt"/>
                <a:ea typeface="+mj-ea"/>
                <a:cs typeface="+mj-cs"/>
              </a:rPr>
              <a:t>Expert AJAX”</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RESTful</a:t>
            </a:r>
            <a:r>
              <a:rPr lang="en-US" dirty="0" smtClean="0"/>
              <a:t> Web</a:t>
            </a:r>
            <a:endParaRPr lang="en-US"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10</a:t>
            </a:fld>
            <a:endParaRPr lang="en-US"/>
          </a:p>
        </p:txBody>
      </p:sp>
      <p:pic>
        <p:nvPicPr>
          <p:cNvPr id="74754" name="Picture 2" descr="http://vincenthomedev.files.wordpress.com/2008/12/image-thumb11.png?w=528&amp;h=417"/>
          <p:cNvPicPr>
            <a:picLocks noChangeAspect="1" noChangeArrowheads="1"/>
          </p:cNvPicPr>
          <p:nvPr/>
        </p:nvPicPr>
        <p:blipFill>
          <a:blip r:embed="rId2" cstate="print"/>
          <a:srcRect/>
          <a:stretch>
            <a:fillRect/>
          </a:stretch>
        </p:blipFill>
        <p:spPr bwMode="auto">
          <a:xfrm>
            <a:off x="762000" y="1143000"/>
            <a:ext cx="6400800" cy="5055177"/>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Calling Web Services from Script</a:t>
            </a:r>
            <a:endParaRPr lang="en-US" dirty="0"/>
          </a:p>
        </p:txBody>
      </p:sp>
      <p:sp>
        <p:nvSpPr>
          <p:cNvPr id="3" name="Content Placeholder 2"/>
          <p:cNvSpPr>
            <a:spLocks noGrp="1"/>
          </p:cNvSpPr>
          <p:nvPr>
            <p:ph idx="1"/>
          </p:nvPr>
        </p:nvSpPr>
        <p:spPr>
          <a:xfrm>
            <a:off x="660400" y="1143000"/>
            <a:ext cx="7696200" cy="4808538"/>
          </a:xfrm>
        </p:spPr>
        <p:txBody>
          <a:bodyPr/>
          <a:lstStyle/>
          <a:p>
            <a:r>
              <a:rPr lang="en-US" dirty="0" smtClean="0"/>
              <a:t>Microsoft ASP.NET AJAX enables you to call ASP.NET Web services (.</a:t>
            </a:r>
            <a:r>
              <a:rPr lang="en-US" dirty="0" err="1" smtClean="0"/>
              <a:t>asmx</a:t>
            </a:r>
            <a:r>
              <a:rPr lang="en-US" dirty="0" smtClean="0"/>
              <a:t> files) from the browser by using client script</a:t>
            </a:r>
          </a:p>
          <a:p>
            <a:r>
              <a:rPr lang="en-US" dirty="0" smtClean="0"/>
              <a:t>This enhances the user experience for the Web application because the page can call server-based methods without a </a:t>
            </a:r>
            <a:r>
              <a:rPr lang="en-US" dirty="0" err="1" smtClean="0"/>
              <a:t>postback</a:t>
            </a:r>
            <a:r>
              <a:rPr lang="en-US" dirty="0" smtClean="0"/>
              <a:t>, and without refreshing the whole page</a:t>
            </a:r>
          </a:p>
          <a:p>
            <a:pPr lvl="1"/>
            <a:r>
              <a:rPr lang="en-US" dirty="0" smtClean="0"/>
              <a:t>Only data is transferred between the browser and the Web server</a:t>
            </a:r>
          </a:p>
          <a:p>
            <a:pPr lvl="1"/>
            <a:r>
              <a:rPr lang="en-US" dirty="0" smtClean="0"/>
              <a:t>ASP.NET AJAX automatically creates JavaScript proxy classes for Web services</a:t>
            </a:r>
          </a:p>
          <a:p>
            <a:r>
              <a:rPr lang="en-US" dirty="0" smtClean="0"/>
              <a:t>In order for a Web service to be accessed from script, it must be an .</a:t>
            </a:r>
            <a:r>
              <a:rPr lang="en-US" dirty="0" err="1" smtClean="0"/>
              <a:t>asmx</a:t>
            </a:r>
            <a:r>
              <a:rPr lang="en-US" dirty="0" smtClean="0"/>
              <a:t> Web service whose Web service class is qualified with the </a:t>
            </a:r>
            <a:r>
              <a:rPr lang="en-US" dirty="0" smtClean="0">
                <a:solidFill>
                  <a:schemeClr val="tx2"/>
                </a:solidFill>
              </a:rPr>
              <a:t>[</a:t>
            </a:r>
            <a:r>
              <a:rPr lang="en-US" dirty="0" err="1" smtClean="0">
                <a:solidFill>
                  <a:schemeClr val="tx2"/>
                </a:solidFill>
              </a:rPr>
              <a:t>ScriptServiceAttribute</a:t>
            </a:r>
            <a:r>
              <a:rPr lang="en-US" dirty="0" smtClean="0">
                <a:solidFill>
                  <a:schemeClr val="tx2"/>
                </a:solidFill>
              </a:rPr>
              <a:t>]</a:t>
            </a:r>
            <a:r>
              <a:rPr lang="en-US" dirty="0" smtClean="0"/>
              <a:t> attribute</a:t>
            </a:r>
          </a:p>
          <a:p>
            <a:endParaRPr lang="en-US"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11</a:t>
            </a:fld>
            <a:endParaRPr lang="en-US"/>
          </a:p>
        </p:txBody>
      </p:sp>
      <p:pic>
        <p:nvPicPr>
          <p:cNvPr id="5122" name="Picture 2"/>
          <p:cNvPicPr>
            <a:picLocks noChangeAspect="1" noChangeArrowheads="1"/>
          </p:cNvPicPr>
          <p:nvPr/>
        </p:nvPicPr>
        <p:blipFill>
          <a:blip r:embed="rId2" cstate="print"/>
          <a:srcRect/>
          <a:stretch>
            <a:fillRect/>
          </a:stretch>
        </p:blipFill>
        <p:spPr bwMode="auto">
          <a:xfrm>
            <a:off x="990600" y="4880452"/>
            <a:ext cx="5257800" cy="1466228"/>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Calling Web services from script</a:t>
            </a:r>
            <a:endParaRPr lang="en-US" dirty="0"/>
          </a:p>
        </p:txBody>
      </p:sp>
      <p:sp>
        <p:nvSpPr>
          <p:cNvPr id="3" name="Content Placeholder 2"/>
          <p:cNvSpPr>
            <a:spLocks noGrp="1"/>
          </p:cNvSpPr>
          <p:nvPr>
            <p:ph idx="1"/>
          </p:nvPr>
        </p:nvSpPr>
        <p:spPr/>
        <p:txBody>
          <a:bodyPr/>
          <a:lstStyle/>
          <a:p>
            <a:r>
              <a:rPr lang="en-US" dirty="0" smtClean="0"/>
              <a:t>Steps:</a:t>
            </a:r>
          </a:p>
          <a:p>
            <a:pPr marL="684212" lvl="1" indent="-342900">
              <a:buFont typeface="+mj-lt"/>
              <a:buAutoNum type="arabicPeriod"/>
            </a:pPr>
            <a:r>
              <a:rPr lang="en-US" dirty="0" smtClean="0"/>
              <a:t>Add </a:t>
            </a:r>
            <a:r>
              <a:rPr lang="en-US" i="1" dirty="0" err="1" smtClean="0"/>
              <a:t>ScriptManager</a:t>
            </a:r>
            <a:r>
              <a:rPr lang="en-US" dirty="0" smtClean="0"/>
              <a:t> control to the web page</a:t>
            </a:r>
          </a:p>
          <a:p>
            <a:pPr marL="1025525" lvl="2" indent="-342900"/>
            <a:r>
              <a:rPr lang="en-US" dirty="0" err="1" smtClean="0"/>
              <a:t>ScriptManager</a:t>
            </a:r>
            <a:r>
              <a:rPr lang="en-US" dirty="0" smtClean="0"/>
              <a:t> control takes care of generating appropriate script references for ASP.NET AJAX framework scripts</a:t>
            </a:r>
          </a:p>
          <a:p>
            <a:pPr marL="342900" indent="-342900"/>
            <a:r>
              <a:rPr lang="en-US" dirty="0" smtClean="0"/>
              <a:t>Web service method is invoked as a regular function call in JavaScript</a:t>
            </a:r>
          </a:p>
          <a:p>
            <a:pPr marL="684212" lvl="1" indent="-342900"/>
            <a:r>
              <a:rPr lang="en-US" dirty="0" smtClean="0"/>
              <a:t>The ASP.NET framework takes care of the construction of the URL, sending calls to the web service, and parsing the return values. Details of the </a:t>
            </a:r>
            <a:r>
              <a:rPr lang="en-US" i="1" dirty="0" err="1" smtClean="0"/>
              <a:t>XMLHttpRequest</a:t>
            </a:r>
            <a:r>
              <a:rPr lang="en-US" dirty="0" smtClean="0"/>
              <a:t> object are completely shielded</a:t>
            </a:r>
            <a:endParaRPr lang="en-US"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12</a:t>
            </a:fld>
            <a:endParaRPr lang="en-US"/>
          </a:p>
        </p:txBody>
      </p:sp>
      <p:pic>
        <p:nvPicPr>
          <p:cNvPr id="6146" name="Picture 2"/>
          <p:cNvPicPr>
            <a:picLocks noChangeAspect="1" noChangeArrowheads="1"/>
          </p:cNvPicPr>
          <p:nvPr/>
        </p:nvPicPr>
        <p:blipFill>
          <a:blip r:embed="rId2" cstate="print"/>
          <a:srcRect/>
          <a:stretch>
            <a:fillRect/>
          </a:stretch>
        </p:blipFill>
        <p:spPr bwMode="auto">
          <a:xfrm>
            <a:off x="914400" y="4419600"/>
            <a:ext cx="7044559" cy="16002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Calling static methods from script</a:t>
            </a:r>
            <a:endParaRPr lang="en-US" dirty="0"/>
          </a:p>
        </p:txBody>
      </p:sp>
      <p:sp>
        <p:nvSpPr>
          <p:cNvPr id="3" name="Content Placeholder 2"/>
          <p:cNvSpPr>
            <a:spLocks noGrp="1"/>
          </p:cNvSpPr>
          <p:nvPr>
            <p:ph idx="1"/>
          </p:nvPr>
        </p:nvSpPr>
        <p:spPr/>
        <p:txBody>
          <a:bodyPr/>
          <a:lstStyle/>
          <a:p>
            <a:r>
              <a:rPr lang="en-US" dirty="0" smtClean="0"/>
              <a:t>You can add static page methods to an ASP.NET page and qualify them as Web methods!</a:t>
            </a:r>
          </a:p>
          <a:p>
            <a:pPr lvl="1"/>
            <a:r>
              <a:rPr lang="en-US" dirty="0" smtClean="0"/>
              <a:t>You can then call these methods from script as if they were part of a Web service, but without creating a separate .</a:t>
            </a:r>
            <a:r>
              <a:rPr lang="en-US" dirty="0" err="1" smtClean="0"/>
              <a:t>asmx</a:t>
            </a:r>
            <a:r>
              <a:rPr lang="en-US" dirty="0" smtClean="0"/>
              <a:t> file</a:t>
            </a:r>
          </a:p>
          <a:p>
            <a:pPr lvl="1"/>
            <a:r>
              <a:rPr lang="en-US" dirty="0" smtClean="0"/>
              <a:t>To create Web methods in a page, import the </a:t>
            </a:r>
            <a:r>
              <a:rPr lang="en-US" dirty="0" err="1" smtClean="0">
                <a:solidFill>
                  <a:schemeClr val="tx2">
                    <a:lumMod val="60000"/>
                    <a:lumOff val="40000"/>
                  </a:schemeClr>
                </a:solidFill>
              </a:rPr>
              <a:t>System.Web.Services</a:t>
            </a:r>
            <a:r>
              <a:rPr lang="en-US" dirty="0" smtClean="0">
                <a:solidFill>
                  <a:schemeClr val="tx2">
                    <a:lumMod val="60000"/>
                    <a:lumOff val="40000"/>
                  </a:schemeClr>
                </a:solidFill>
              </a:rPr>
              <a:t> </a:t>
            </a:r>
            <a:r>
              <a:rPr lang="en-US" dirty="0" smtClean="0"/>
              <a:t>namespace and add a </a:t>
            </a:r>
            <a:r>
              <a:rPr lang="en-US" dirty="0" err="1" smtClean="0">
                <a:solidFill>
                  <a:schemeClr val="tx2">
                    <a:lumMod val="60000"/>
                    <a:lumOff val="40000"/>
                  </a:schemeClr>
                </a:solidFill>
              </a:rPr>
              <a:t>WebMethodAttribute</a:t>
            </a:r>
            <a:r>
              <a:rPr lang="en-US" dirty="0" smtClean="0">
                <a:solidFill>
                  <a:schemeClr val="tx2">
                    <a:lumMod val="60000"/>
                    <a:lumOff val="40000"/>
                  </a:schemeClr>
                </a:solidFill>
              </a:rPr>
              <a:t> </a:t>
            </a:r>
            <a:r>
              <a:rPr lang="en-US" dirty="0" smtClean="0"/>
              <a:t>attribute to each static method that you want to expose</a:t>
            </a:r>
          </a:p>
          <a:p>
            <a:pPr lvl="1"/>
            <a:r>
              <a:rPr lang="en-US" dirty="0" smtClean="0"/>
              <a:t>To be able to call static page methods as Web methods, you must set the </a:t>
            </a:r>
            <a:r>
              <a:rPr lang="en-US" i="1" dirty="0" err="1" smtClean="0"/>
              <a:t>EnablePageMethods</a:t>
            </a:r>
            <a:r>
              <a:rPr lang="en-US" dirty="0" smtClean="0"/>
              <a:t> attribute of the </a:t>
            </a:r>
            <a:r>
              <a:rPr lang="en-US" dirty="0" err="1" smtClean="0"/>
              <a:t>ScriptManager</a:t>
            </a:r>
            <a:r>
              <a:rPr lang="en-US" dirty="0" smtClean="0"/>
              <a:t> control to true</a:t>
            </a:r>
          </a:p>
          <a:p>
            <a:r>
              <a:rPr lang="en-US" dirty="0" smtClean="0"/>
              <a:t>A </a:t>
            </a:r>
            <a:r>
              <a:rPr lang="en-US" i="1" dirty="0" err="1" smtClean="0"/>
              <a:t>PageMethod</a:t>
            </a:r>
            <a:r>
              <a:rPr lang="en-US" dirty="0" smtClean="0"/>
              <a:t> is a </a:t>
            </a:r>
            <a:r>
              <a:rPr lang="en-US" i="1" dirty="0" smtClean="0"/>
              <a:t>public static method </a:t>
            </a:r>
            <a:r>
              <a:rPr lang="en-US" dirty="0" smtClean="0"/>
              <a:t>that is exposed in the code-behind of an </a:t>
            </a:r>
            <a:r>
              <a:rPr lang="en-US" dirty="0" err="1" smtClean="0"/>
              <a:t>aspx</a:t>
            </a:r>
            <a:r>
              <a:rPr lang="en-US" dirty="0" smtClean="0"/>
              <a:t> page and is </a:t>
            </a:r>
            <a:r>
              <a:rPr lang="en-US" i="1" dirty="0" smtClean="0"/>
              <a:t>callable from the client script</a:t>
            </a:r>
          </a:p>
          <a:p>
            <a:endParaRPr lang="en-US"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Calling static methods from script</a:t>
            </a:r>
            <a:endParaRPr lang="en-US"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14</a:t>
            </a:fld>
            <a:endParaRPr lang="en-US"/>
          </a:p>
        </p:txBody>
      </p:sp>
      <p:pic>
        <p:nvPicPr>
          <p:cNvPr id="7170" name="Picture 2"/>
          <p:cNvPicPr>
            <a:picLocks noChangeAspect="1" noChangeArrowheads="1"/>
          </p:cNvPicPr>
          <p:nvPr/>
        </p:nvPicPr>
        <p:blipFill>
          <a:blip r:embed="rId2" cstate="print"/>
          <a:srcRect/>
          <a:stretch>
            <a:fillRect/>
          </a:stretch>
        </p:blipFill>
        <p:spPr bwMode="auto">
          <a:xfrm>
            <a:off x="304800" y="1295400"/>
            <a:ext cx="5377543" cy="2895600"/>
          </a:xfrm>
          <a:prstGeom prst="rect">
            <a:avLst/>
          </a:prstGeom>
          <a:noFill/>
          <a:ln w="9525">
            <a:noFill/>
            <a:miter lim="800000"/>
            <a:headEnd/>
            <a:tailEnd/>
          </a:ln>
        </p:spPr>
      </p:pic>
      <p:pic>
        <p:nvPicPr>
          <p:cNvPr id="7171" name="Picture 3"/>
          <p:cNvPicPr>
            <a:picLocks noChangeAspect="1" noChangeArrowheads="1"/>
          </p:cNvPicPr>
          <p:nvPr/>
        </p:nvPicPr>
        <p:blipFill>
          <a:blip r:embed="rId3" cstate="print"/>
          <a:srcRect/>
          <a:stretch>
            <a:fillRect/>
          </a:stretch>
        </p:blipFill>
        <p:spPr bwMode="auto">
          <a:xfrm>
            <a:off x="2667000" y="970748"/>
            <a:ext cx="6172200" cy="543005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171"/>
                                        </p:tgtEl>
                                        <p:attrNameLst>
                                          <p:attrName>style.visibility</p:attrName>
                                        </p:attrNameLst>
                                      </p:cBhvr>
                                      <p:to>
                                        <p:strVal val="visible"/>
                                      </p:to>
                                    </p:set>
                                    <p:anim calcmode="lin" valueType="num">
                                      <p:cBhvr additive="base">
                                        <p:cTn id="7" dur="500" fill="hold"/>
                                        <p:tgtEl>
                                          <p:spTgt spid="7171"/>
                                        </p:tgtEl>
                                        <p:attrNameLst>
                                          <p:attrName>ppt_x</p:attrName>
                                        </p:attrNameLst>
                                      </p:cBhvr>
                                      <p:tavLst>
                                        <p:tav tm="0">
                                          <p:val>
                                            <p:strVal val="0-#ppt_w/2"/>
                                          </p:val>
                                        </p:tav>
                                        <p:tav tm="100000">
                                          <p:val>
                                            <p:strVal val="#ppt_x"/>
                                          </p:val>
                                        </p:tav>
                                      </p:tavLst>
                                    </p:anim>
                                    <p:anim calcmode="lin" valueType="num">
                                      <p:cBhvr additive="base">
                                        <p:cTn id="8" dur="500" fill="hold"/>
                                        <p:tgtEl>
                                          <p:spTgt spid="71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GET access</a:t>
            </a:r>
            <a:endParaRPr lang="en-US" dirty="0"/>
          </a:p>
        </p:txBody>
      </p:sp>
      <p:sp>
        <p:nvSpPr>
          <p:cNvPr id="3" name="Content Placeholder 2"/>
          <p:cNvSpPr>
            <a:spLocks noGrp="1"/>
          </p:cNvSpPr>
          <p:nvPr>
            <p:ph idx="1"/>
          </p:nvPr>
        </p:nvSpPr>
        <p:spPr/>
        <p:txBody>
          <a:bodyPr/>
          <a:lstStyle/>
          <a:p>
            <a:r>
              <a:rPr lang="en-US" dirty="0" smtClean="0"/>
              <a:t>You may have to enable the HTTP GET access to ASP.NET web services in the </a:t>
            </a:r>
            <a:r>
              <a:rPr lang="en-US" i="1" dirty="0" err="1" smtClean="0"/>
              <a:t>web.config</a:t>
            </a:r>
            <a:r>
              <a:rPr lang="en-US" dirty="0" smtClean="0"/>
              <a:t> file. This can be done by adding a configuration entry to the </a:t>
            </a:r>
            <a:r>
              <a:rPr lang="en-US" i="1" dirty="0" err="1" smtClean="0"/>
              <a:t>web.config</a:t>
            </a:r>
            <a:r>
              <a:rPr lang="en-US" dirty="0" smtClean="0"/>
              <a:t>, as shown in the following listing</a:t>
            </a:r>
            <a:endParaRPr lang="en-US"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15</a:t>
            </a:fld>
            <a:endParaRPr lang="en-US"/>
          </a:p>
        </p:txBody>
      </p:sp>
      <p:pic>
        <p:nvPicPr>
          <p:cNvPr id="3074" name="Picture 2"/>
          <p:cNvPicPr>
            <a:picLocks noChangeAspect="1" noChangeArrowheads="1"/>
          </p:cNvPicPr>
          <p:nvPr/>
        </p:nvPicPr>
        <p:blipFill>
          <a:blip r:embed="rId2" cstate="print"/>
          <a:srcRect/>
          <a:stretch>
            <a:fillRect/>
          </a:stretch>
        </p:blipFill>
        <p:spPr bwMode="auto">
          <a:xfrm>
            <a:off x="2438400" y="2590800"/>
            <a:ext cx="3375061" cy="13716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WS Standards, current &amp; emerging</a:t>
            </a:r>
            <a:endParaRPr lang="en-US"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16</a:t>
            </a:fld>
            <a:endParaRPr lang="en-US"/>
          </a:p>
        </p:txBody>
      </p:sp>
      <p:pic>
        <p:nvPicPr>
          <p:cNvPr id="75778" name="Picture 2" descr="http://www.querix.com/images/webservice/WSProtocolStack.gif"/>
          <p:cNvPicPr>
            <a:picLocks noChangeAspect="1" noChangeArrowheads="1"/>
          </p:cNvPicPr>
          <p:nvPr/>
        </p:nvPicPr>
        <p:blipFill>
          <a:blip r:embed="rId2" cstate="print"/>
          <a:srcRect/>
          <a:stretch>
            <a:fillRect/>
          </a:stretch>
        </p:blipFill>
        <p:spPr bwMode="auto">
          <a:xfrm>
            <a:off x="457200" y="914400"/>
            <a:ext cx="7162800" cy="5407914"/>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 dive</a:t>
            </a:r>
            <a:endParaRPr lang="en-US" dirty="0"/>
          </a:p>
        </p:txBody>
      </p:sp>
      <p:sp>
        <p:nvSpPr>
          <p:cNvPr id="3" name="Text Placeholder 2"/>
          <p:cNvSpPr>
            <a:spLocks noGrp="1"/>
          </p:cNvSpPr>
          <p:nvPr>
            <p:ph type="body" idx="1"/>
          </p:nvPr>
        </p:nvSpPr>
        <p:spPr/>
        <p:txBody>
          <a:bodyPr/>
          <a:lstStyle/>
          <a:p>
            <a:r>
              <a:rPr lang="en-US" dirty="0" smtClean="0"/>
              <a:t>ASP.NET AJAX</a:t>
            </a:r>
            <a:endParaRPr lang="en-US" dirty="0"/>
          </a:p>
        </p:txBody>
      </p:sp>
      <p:sp>
        <p:nvSpPr>
          <p:cNvPr id="4" name="Slide Number Placeholder 3"/>
          <p:cNvSpPr>
            <a:spLocks noGrp="1"/>
          </p:cNvSpPr>
          <p:nvPr>
            <p:ph type="sldNum" sz="quarter" idx="10"/>
          </p:nvPr>
        </p:nvSpPr>
        <p:spPr/>
        <p:txBody>
          <a:bodyPr/>
          <a:lstStyle/>
          <a:p>
            <a:pPr>
              <a:defRPr/>
            </a:pPr>
            <a:fld id="{87FFAEDE-C188-4FDB-A9C3-093123C53376}" type="slidenum">
              <a:rPr lang="en-US" smtClean="0"/>
              <a:pPr>
                <a:defRPr/>
              </a:pPr>
              <a:t>17</a:t>
            </a:fld>
            <a:endParaRPr lang="en-US"/>
          </a:p>
        </p:txBody>
      </p:sp>
      <p:pic>
        <p:nvPicPr>
          <p:cNvPr id="2050" name="Picture 2"/>
          <p:cNvPicPr>
            <a:picLocks noChangeAspect="1" noChangeArrowheads="1"/>
          </p:cNvPicPr>
          <p:nvPr/>
        </p:nvPicPr>
        <p:blipFill>
          <a:blip r:embed="rId2" cstate="print"/>
          <a:srcRect/>
          <a:stretch>
            <a:fillRect/>
          </a:stretch>
        </p:blipFill>
        <p:spPr bwMode="auto">
          <a:xfrm>
            <a:off x="3581400" y="2819400"/>
            <a:ext cx="2072731" cy="3476625"/>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Really, what is AJAX?</a:t>
            </a:r>
            <a:endParaRPr lang="en-US" dirty="0"/>
          </a:p>
        </p:txBody>
      </p:sp>
      <p:sp>
        <p:nvSpPr>
          <p:cNvPr id="6" name="Content Placeholder 5"/>
          <p:cNvSpPr>
            <a:spLocks noGrp="1"/>
          </p:cNvSpPr>
          <p:nvPr>
            <p:ph idx="1"/>
          </p:nvPr>
        </p:nvSpPr>
        <p:spPr>
          <a:xfrm>
            <a:off x="660400" y="1143000"/>
            <a:ext cx="7696200" cy="4808538"/>
          </a:xfrm>
        </p:spPr>
        <p:txBody>
          <a:bodyPr/>
          <a:lstStyle/>
          <a:p>
            <a:r>
              <a:rPr lang="en-US" dirty="0" smtClean="0"/>
              <a:t>AJAX is about minimizing the number of full page reloads</a:t>
            </a:r>
          </a:p>
          <a:p>
            <a:r>
              <a:rPr lang="en-US" dirty="0" smtClean="0"/>
              <a:t>A “</a:t>
            </a:r>
            <a:r>
              <a:rPr lang="en-US" i="1" dirty="0" smtClean="0"/>
              <a:t>true</a:t>
            </a:r>
            <a:r>
              <a:rPr lang="en-US" dirty="0" smtClean="0"/>
              <a:t>” or “</a:t>
            </a:r>
            <a:r>
              <a:rPr lang="en-US" i="1" dirty="0" smtClean="0"/>
              <a:t>pure</a:t>
            </a:r>
            <a:r>
              <a:rPr lang="en-US" dirty="0" smtClean="0"/>
              <a:t>” AJAX application makes use of the </a:t>
            </a:r>
            <a:r>
              <a:rPr lang="en-US" i="1" dirty="0" err="1" smtClean="0"/>
              <a:t>XMLHttpRequest</a:t>
            </a:r>
            <a:r>
              <a:rPr lang="en-US" dirty="0" smtClean="0"/>
              <a:t> Object to bypass the browser and establish direct communication with the Web server</a:t>
            </a:r>
          </a:p>
          <a:p>
            <a:pPr lvl="1"/>
            <a:r>
              <a:rPr lang="en-US" dirty="0" smtClean="0"/>
              <a:t>Pages that use </a:t>
            </a:r>
            <a:r>
              <a:rPr lang="en-US" i="1" dirty="0" err="1" smtClean="0"/>
              <a:t>ScriptManager</a:t>
            </a:r>
            <a:r>
              <a:rPr lang="en-US" dirty="0" smtClean="0"/>
              <a:t> and </a:t>
            </a:r>
            <a:r>
              <a:rPr lang="en-US" i="1" dirty="0" smtClean="0"/>
              <a:t>Update Panel </a:t>
            </a:r>
            <a:r>
              <a:rPr lang="en-US" dirty="0" smtClean="0"/>
              <a:t>to do partial rendering (“</a:t>
            </a:r>
            <a:r>
              <a:rPr lang="en-US" i="1" dirty="0" smtClean="0"/>
              <a:t>poor man’s</a:t>
            </a:r>
            <a:r>
              <a:rPr lang="en-US" dirty="0" smtClean="0"/>
              <a:t>” AJAX) still do a </a:t>
            </a:r>
            <a:r>
              <a:rPr lang="en-US" dirty="0" err="1" smtClean="0"/>
              <a:t>Postback</a:t>
            </a:r>
            <a:r>
              <a:rPr lang="en-US" dirty="0" smtClean="0"/>
              <a:t>, albeit on a smaller page section, and carry an important load of View State</a:t>
            </a:r>
          </a:p>
          <a:p>
            <a:r>
              <a:rPr lang="en-US" dirty="0" smtClean="0"/>
              <a:t>Based on the </a:t>
            </a:r>
            <a:r>
              <a:rPr lang="en-US" dirty="0" err="1" smtClean="0"/>
              <a:t>XMLHttpRequest</a:t>
            </a:r>
            <a:r>
              <a:rPr lang="en-US" dirty="0" smtClean="0"/>
              <a:t> strategy, a number of AJAX Frameworks have been designed, and one of these is ASP.NET AJAX</a:t>
            </a:r>
          </a:p>
          <a:p>
            <a:pPr lvl="1"/>
            <a:r>
              <a:rPr lang="en-US" dirty="0" smtClean="0"/>
              <a:t>ASP.NET AJAX shines in in the support it provides to access server-side code</a:t>
            </a:r>
          </a:p>
          <a:p>
            <a:pPr lvl="1"/>
            <a:r>
              <a:rPr lang="en-US" dirty="0" smtClean="0"/>
              <a:t>Connecting to a scriptable Web service or WCF service is child’s play for a developer: Call the method asynchronously and get a Data Transfer Object (DTO) back with its own properties</a:t>
            </a:r>
          </a:p>
          <a:p>
            <a:pPr lvl="1"/>
            <a:r>
              <a:rPr lang="en-US" dirty="0" smtClean="0"/>
              <a:t>ASP.NET AJAX however still does not provide a lot of support for manipulating downloaded data on the browser</a:t>
            </a:r>
          </a:p>
          <a:p>
            <a:endParaRPr lang="en-US" dirty="0"/>
          </a:p>
        </p:txBody>
      </p:sp>
      <p:sp>
        <p:nvSpPr>
          <p:cNvPr id="4" name="Slide Number Placeholder 3"/>
          <p:cNvSpPr>
            <a:spLocks noGrp="1"/>
          </p:cNvSpPr>
          <p:nvPr>
            <p:ph type="sldNum" sz="quarter" idx="10"/>
          </p:nvPr>
        </p:nvSpPr>
        <p:spPr/>
        <p:txBody>
          <a:bodyPr/>
          <a:lstStyle/>
          <a:p>
            <a:pPr>
              <a:defRPr/>
            </a:pPr>
            <a:fld id="{87FFAEDE-C188-4FDB-A9C3-093123C53376}" type="slidenum">
              <a:rPr lang="en-US" smtClean="0"/>
              <a:pPr>
                <a:defRPr/>
              </a:pPr>
              <a:t>18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 calcmode="lin" valueType="num">
                                      <p:cBhvr additive="base">
                                        <p:cTn id="17" dur="5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anim calcmode="lin" valueType="num">
                                      <p:cBhvr additive="base">
                                        <p:cTn id="23" dur="500" fill="hold"/>
                                        <p:tgtEl>
                                          <p:spTgt spid="6">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6">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 calcmode="lin" valueType="num">
                                      <p:cBhvr additive="base">
                                        <p:cTn id="27" dur="500" fill="hold"/>
                                        <p:tgtEl>
                                          <p:spTgt spid="6">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6">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anim calcmode="lin" valueType="num">
                                      <p:cBhvr additive="base">
                                        <p:cTn id="31" dur="500" fill="hold"/>
                                        <p:tgtEl>
                                          <p:spTgt spid="6">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
                                            <p:txEl>
                                              <p:pRg st="5" end="5"/>
                                            </p:tx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6">
                                            <p:txEl>
                                              <p:pRg st="6" end="6"/>
                                            </p:txEl>
                                          </p:spTgt>
                                        </p:tgtEl>
                                        <p:attrNameLst>
                                          <p:attrName>style.visibility</p:attrName>
                                        </p:attrNameLst>
                                      </p:cBhvr>
                                      <p:to>
                                        <p:strVal val="visible"/>
                                      </p:to>
                                    </p:set>
                                    <p:anim calcmode="lin" valueType="num">
                                      <p:cBhvr additive="base">
                                        <p:cTn id="35" dur="500" fill="hold"/>
                                        <p:tgtEl>
                                          <p:spTgt spid="6">
                                            <p:txEl>
                                              <p:pRg st="6" end="6"/>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6">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AJAX Definition</a:t>
            </a:r>
            <a:endParaRPr lang="en-US" dirty="0"/>
          </a:p>
        </p:txBody>
      </p:sp>
      <p:sp>
        <p:nvSpPr>
          <p:cNvPr id="3" name="Content Placeholder 2"/>
          <p:cNvSpPr>
            <a:spLocks noGrp="1"/>
          </p:cNvSpPr>
          <p:nvPr>
            <p:ph idx="1"/>
          </p:nvPr>
        </p:nvSpPr>
        <p:spPr/>
        <p:txBody>
          <a:bodyPr/>
          <a:lstStyle/>
          <a:p>
            <a:r>
              <a:rPr lang="en-US" dirty="0" smtClean="0"/>
              <a:t>Ajax isn’t a technology. It’s really several technologies, each flourishing in its own right, coming together in powerful new ways. Ajax incorporates:</a:t>
            </a:r>
          </a:p>
          <a:p>
            <a:pPr lvl="1"/>
            <a:r>
              <a:rPr lang="en-US" i="1" dirty="0" smtClean="0"/>
              <a:t>Standards-based presentation</a:t>
            </a:r>
            <a:r>
              <a:rPr lang="en-US" dirty="0" smtClean="0"/>
              <a:t> using XHTML and CSS; </a:t>
            </a:r>
          </a:p>
          <a:p>
            <a:pPr lvl="1"/>
            <a:r>
              <a:rPr lang="en-US" dirty="0" smtClean="0"/>
              <a:t>Dynamic display and interaction using the Document Object Model (DOM)</a:t>
            </a:r>
          </a:p>
          <a:p>
            <a:pPr lvl="1"/>
            <a:r>
              <a:rPr lang="en-US" dirty="0" smtClean="0"/>
              <a:t>Data interchange and manipulation using XML and XSLT (and JSON)</a:t>
            </a:r>
          </a:p>
          <a:p>
            <a:pPr lvl="1"/>
            <a:r>
              <a:rPr lang="en-US" dirty="0" smtClean="0"/>
              <a:t>Asynchronous data retrieval using </a:t>
            </a:r>
            <a:r>
              <a:rPr lang="en-US" i="1" dirty="0" err="1" smtClean="0"/>
              <a:t>XMLHttpRequest</a:t>
            </a:r>
            <a:endParaRPr lang="en-US" i="1" dirty="0" smtClean="0"/>
          </a:p>
          <a:p>
            <a:pPr lvl="1"/>
            <a:r>
              <a:rPr lang="en-US" i="1" dirty="0" smtClean="0"/>
              <a:t>JavaScript</a:t>
            </a:r>
            <a:r>
              <a:rPr lang="en-US" dirty="0" smtClean="0"/>
              <a:t> binding everything together</a:t>
            </a:r>
          </a:p>
          <a:p>
            <a:endParaRPr lang="en-US"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4" name="Picture 6" descr="http://nccs.urban.org/images/Data2_2.png"/>
          <p:cNvPicPr>
            <a:picLocks noChangeAspect="1" noChangeArrowheads="1"/>
          </p:cNvPicPr>
          <p:nvPr/>
        </p:nvPicPr>
        <p:blipFill>
          <a:blip r:embed="rId2" cstate="print"/>
          <a:srcRect/>
          <a:stretch>
            <a:fillRect/>
          </a:stretch>
        </p:blipFill>
        <p:spPr bwMode="auto">
          <a:xfrm>
            <a:off x="228600" y="381000"/>
            <a:ext cx="4048125" cy="3038475"/>
          </a:xfrm>
          <a:prstGeom prst="rect">
            <a:avLst/>
          </a:prstGeom>
          <a:noFill/>
        </p:spPr>
      </p:pic>
      <p:pic>
        <p:nvPicPr>
          <p:cNvPr id="32772" name="Picture 4" descr="http://akiles.com/images/image_product_binding_offibind_01.jpg"/>
          <p:cNvPicPr>
            <a:picLocks noChangeAspect="1" noChangeArrowheads="1"/>
          </p:cNvPicPr>
          <p:nvPr/>
        </p:nvPicPr>
        <p:blipFill>
          <a:blip r:embed="rId3" cstate="print"/>
          <a:srcRect/>
          <a:stretch>
            <a:fillRect/>
          </a:stretch>
        </p:blipFill>
        <p:spPr bwMode="auto">
          <a:xfrm>
            <a:off x="3810000" y="228600"/>
            <a:ext cx="2911412" cy="2854325"/>
          </a:xfrm>
          <a:prstGeom prst="rect">
            <a:avLst/>
          </a:prstGeom>
          <a:noFill/>
        </p:spPr>
      </p:pic>
      <p:sp>
        <p:nvSpPr>
          <p:cNvPr id="2" name="Title 1"/>
          <p:cNvSpPr>
            <a:spLocks noGrp="1"/>
          </p:cNvSpPr>
          <p:nvPr>
            <p:ph type="title"/>
          </p:nvPr>
        </p:nvSpPr>
        <p:spPr/>
        <p:txBody>
          <a:bodyPr/>
          <a:lstStyle/>
          <a:p>
            <a:r>
              <a:rPr lang="en-US" dirty="0" smtClean="0"/>
              <a:t>ADO.NET</a:t>
            </a:r>
            <a:endParaRPr lang="en-US" dirty="0"/>
          </a:p>
        </p:txBody>
      </p:sp>
      <p:sp>
        <p:nvSpPr>
          <p:cNvPr id="3" name="Text Placeholder 2"/>
          <p:cNvSpPr>
            <a:spLocks noGrp="1"/>
          </p:cNvSpPr>
          <p:nvPr>
            <p:ph type="body" idx="1"/>
          </p:nvPr>
        </p:nvSpPr>
        <p:spPr/>
        <p:txBody>
          <a:bodyPr/>
          <a:lstStyle/>
          <a:p>
            <a:r>
              <a:rPr lang="en-US" dirty="0" smtClean="0"/>
              <a:t>Data Binding with ASP.NET, Part I:</a:t>
            </a:r>
            <a:endParaRPr lang="en-US" dirty="0"/>
          </a:p>
        </p:txBody>
      </p:sp>
      <p:sp>
        <p:nvSpPr>
          <p:cNvPr id="4" name="Slide Number Placeholder 3"/>
          <p:cNvSpPr>
            <a:spLocks noGrp="1"/>
          </p:cNvSpPr>
          <p:nvPr>
            <p:ph type="sldNum" sz="quarter" idx="10"/>
          </p:nvPr>
        </p:nvSpPr>
        <p:spPr/>
        <p:txBody>
          <a:bodyPr/>
          <a:lstStyle/>
          <a:p>
            <a:pPr>
              <a:defRPr/>
            </a:pPr>
            <a:fld id="{87FFAEDE-C188-4FDB-A9C3-093123C53376}" type="slidenum">
              <a:rPr lang="en-US" smtClean="0"/>
              <a:pPr>
                <a:defRPr/>
              </a:pPr>
              <a:t>2</a:t>
            </a:fld>
            <a:endParaRPr lang="en-US"/>
          </a:p>
        </p:txBody>
      </p:sp>
      <p:pic>
        <p:nvPicPr>
          <p:cNvPr id="32770" name="Picture 2" descr="http://z.about.com/d/visualbasic/1/0/M/7/aa041203-1.jpg"/>
          <p:cNvPicPr>
            <a:picLocks noChangeAspect="1" noChangeArrowheads="1"/>
          </p:cNvPicPr>
          <p:nvPr/>
        </p:nvPicPr>
        <p:blipFill>
          <a:blip r:embed="rId4" cstate="print"/>
          <a:srcRect/>
          <a:stretch>
            <a:fillRect/>
          </a:stretch>
        </p:blipFill>
        <p:spPr bwMode="auto">
          <a:xfrm>
            <a:off x="5638800" y="3048000"/>
            <a:ext cx="2857500" cy="3143250"/>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Rewind: Classic Web app</a:t>
            </a:r>
            <a:endParaRPr lang="en-US" dirty="0"/>
          </a:p>
        </p:txBody>
      </p:sp>
      <p:sp>
        <p:nvSpPr>
          <p:cNvPr id="3" name="Content Placeholder 2"/>
          <p:cNvSpPr>
            <a:spLocks noGrp="1"/>
          </p:cNvSpPr>
          <p:nvPr>
            <p:ph idx="1"/>
          </p:nvPr>
        </p:nvSpPr>
        <p:spPr/>
        <p:txBody>
          <a:bodyPr/>
          <a:lstStyle/>
          <a:p>
            <a:r>
              <a:rPr lang="en-US" dirty="0" smtClean="0"/>
              <a:t>Most user actions in the interface trigger an HTTP request back to a web server</a:t>
            </a:r>
          </a:p>
          <a:p>
            <a:r>
              <a:rPr lang="en-US" dirty="0" smtClean="0"/>
              <a:t>The server does some processing — retrieving data, crunching numbers, talking to various legacy systems —</a:t>
            </a:r>
          </a:p>
          <a:p>
            <a:r>
              <a:rPr lang="en-US" dirty="0" smtClean="0"/>
              <a:t>Then returns an HTML page to the client</a:t>
            </a:r>
          </a:p>
          <a:p>
            <a:r>
              <a:rPr lang="en-US" dirty="0" smtClean="0"/>
              <a:t>It’s a model adapted from the Web’s original use as a hypertext medium</a:t>
            </a:r>
            <a:endParaRPr lang="en-US"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Classic Web App (synchronous)</a:t>
            </a:r>
            <a:endParaRPr lang="en-US"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21</a:t>
            </a:fld>
            <a:endParaRPr lang="en-US"/>
          </a:p>
        </p:txBody>
      </p:sp>
      <p:pic>
        <p:nvPicPr>
          <p:cNvPr id="1026" name="Picture 2"/>
          <p:cNvPicPr>
            <a:picLocks noChangeAspect="1" noChangeArrowheads="1"/>
          </p:cNvPicPr>
          <p:nvPr/>
        </p:nvPicPr>
        <p:blipFill>
          <a:blip r:embed="rId2" cstate="print"/>
          <a:srcRect/>
          <a:stretch>
            <a:fillRect/>
          </a:stretch>
        </p:blipFill>
        <p:spPr bwMode="auto">
          <a:xfrm>
            <a:off x="639893" y="1447800"/>
            <a:ext cx="7561741" cy="3809999"/>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Fast forward: AJAX App</a:t>
            </a:r>
            <a:endParaRPr lang="en-US" dirty="0"/>
          </a:p>
        </p:txBody>
      </p:sp>
      <p:sp>
        <p:nvSpPr>
          <p:cNvPr id="3" name="Content Placeholder 2"/>
          <p:cNvSpPr>
            <a:spLocks noGrp="1"/>
          </p:cNvSpPr>
          <p:nvPr>
            <p:ph idx="1"/>
          </p:nvPr>
        </p:nvSpPr>
        <p:spPr/>
        <p:txBody>
          <a:bodyPr/>
          <a:lstStyle/>
          <a:p>
            <a:r>
              <a:rPr lang="en-US" dirty="0" smtClean="0"/>
              <a:t>An Ajax application eliminates the start-stop-start-stop nature of interaction on the Web by introducing an intermediary — an Ajax engine — between the user and the server</a:t>
            </a:r>
          </a:p>
          <a:p>
            <a:r>
              <a:rPr lang="en-US" dirty="0" smtClean="0"/>
              <a:t>Instead of loading a webpage, at the start of the session, the browser loads an Ajax engine — written in JavaScript and usually tucked away in a hidden frame</a:t>
            </a:r>
          </a:p>
          <a:p>
            <a:pPr lvl="1"/>
            <a:r>
              <a:rPr lang="en-US" dirty="0" smtClean="0"/>
              <a:t>This engine is responsible for both rendering the interface the user sees and communicating with the server on the user’s behalf</a:t>
            </a:r>
          </a:p>
          <a:p>
            <a:pPr lvl="1"/>
            <a:r>
              <a:rPr lang="en-US" dirty="0" smtClean="0"/>
              <a:t>The Ajax engine allows the user’s interaction with the application to happen asynchronously — independent of communication with the server</a:t>
            </a:r>
          </a:p>
          <a:p>
            <a:pPr lvl="1"/>
            <a:r>
              <a:rPr lang="en-US" dirty="0" smtClean="0"/>
              <a:t>So the user is never staring at a blank browser window and an hourglass icon, waiting around for the server to do something</a:t>
            </a:r>
          </a:p>
          <a:p>
            <a:endParaRPr lang="en-US"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AJAX App model (asynchronous)</a:t>
            </a:r>
            <a:endParaRPr lang="en-US"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23</a:t>
            </a:fld>
            <a:endParaRPr lang="en-US"/>
          </a:p>
        </p:txBody>
      </p:sp>
      <p:pic>
        <p:nvPicPr>
          <p:cNvPr id="2050" name="Picture 2"/>
          <p:cNvPicPr>
            <a:picLocks noChangeAspect="1" noChangeArrowheads="1"/>
          </p:cNvPicPr>
          <p:nvPr/>
        </p:nvPicPr>
        <p:blipFill>
          <a:blip r:embed="rId2" cstate="print"/>
          <a:srcRect/>
          <a:stretch>
            <a:fillRect/>
          </a:stretch>
        </p:blipFill>
        <p:spPr bwMode="auto">
          <a:xfrm>
            <a:off x="609600" y="1066800"/>
            <a:ext cx="7772400" cy="5233257"/>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AJAX Apps</a:t>
            </a:r>
            <a:endParaRPr lang="en-US" dirty="0"/>
          </a:p>
        </p:txBody>
      </p:sp>
      <p:sp>
        <p:nvSpPr>
          <p:cNvPr id="3" name="Content Placeholder 2"/>
          <p:cNvSpPr>
            <a:spLocks noGrp="1"/>
          </p:cNvSpPr>
          <p:nvPr>
            <p:ph idx="1"/>
          </p:nvPr>
        </p:nvSpPr>
        <p:spPr/>
        <p:txBody>
          <a:bodyPr/>
          <a:lstStyle/>
          <a:p>
            <a:r>
              <a:rPr lang="en-US" dirty="0" smtClean="0"/>
              <a:t>Gmail, Google Groups, Google Maps, etc.</a:t>
            </a:r>
            <a:endParaRPr lang="en-US"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AJAX with Script injection</a:t>
            </a:r>
            <a:endParaRPr lang="en-US" dirty="0"/>
          </a:p>
        </p:txBody>
      </p:sp>
      <p:sp>
        <p:nvSpPr>
          <p:cNvPr id="3" name="Content Placeholder 2"/>
          <p:cNvSpPr>
            <a:spLocks noGrp="1"/>
          </p:cNvSpPr>
          <p:nvPr>
            <p:ph idx="1"/>
          </p:nvPr>
        </p:nvSpPr>
        <p:spPr/>
        <p:txBody>
          <a:bodyPr/>
          <a:lstStyle/>
          <a:p>
            <a:r>
              <a:rPr lang="en-US" dirty="0" smtClean="0"/>
              <a:t> Script injection (ASP.NET 2.0) allows controls to call server-side code on a page without a full </a:t>
            </a:r>
            <a:r>
              <a:rPr lang="en-US" dirty="0" err="1" smtClean="0"/>
              <a:t>postback</a:t>
            </a:r>
            <a:endParaRPr lang="en-US" dirty="0" smtClean="0"/>
          </a:p>
          <a:p>
            <a:pPr lvl="1"/>
            <a:r>
              <a:rPr lang="en-US" dirty="0" smtClean="0"/>
              <a:t>The callback mechanism is used by the </a:t>
            </a:r>
            <a:r>
              <a:rPr lang="en-US" i="1" dirty="0" err="1" smtClean="0"/>
              <a:t>TreeView</a:t>
            </a:r>
            <a:r>
              <a:rPr lang="en-US" dirty="0" smtClean="0"/>
              <a:t> control (to expand nodes on demand), the </a:t>
            </a:r>
            <a:r>
              <a:rPr lang="en-US" i="1" dirty="0" err="1" smtClean="0"/>
              <a:t>GridView</a:t>
            </a:r>
            <a:r>
              <a:rPr lang="en-US" dirty="0" smtClean="0"/>
              <a:t> control (for sorting and paging), and the </a:t>
            </a:r>
            <a:r>
              <a:rPr lang="en-US" i="1" dirty="0" err="1" smtClean="0"/>
              <a:t>DetailsView</a:t>
            </a:r>
            <a:r>
              <a:rPr lang="en-US" dirty="0" smtClean="0"/>
              <a:t> control (for paging)</a:t>
            </a:r>
          </a:p>
          <a:p>
            <a:r>
              <a:rPr lang="en-US" dirty="0" smtClean="0"/>
              <a:t>Remember steps involved in using callbacks (from last lecture):</a:t>
            </a:r>
          </a:p>
          <a:p>
            <a:pPr marL="684212" lvl="1" indent="-342900">
              <a:buFont typeface="+mj-lt"/>
              <a:buAutoNum type="arabicPeriod"/>
            </a:pPr>
            <a:r>
              <a:rPr lang="en-US" dirty="0" smtClean="0"/>
              <a:t>Implement the </a:t>
            </a:r>
            <a:r>
              <a:rPr lang="en-US" i="1" dirty="0" err="1" smtClean="0"/>
              <a:t>ICallbackEventHandler</a:t>
            </a:r>
            <a:r>
              <a:rPr lang="en-US" dirty="0" smtClean="0"/>
              <a:t> interface in the control or the Page class</a:t>
            </a:r>
          </a:p>
          <a:p>
            <a:pPr marL="1025525" lvl="2" indent="-342900"/>
            <a:r>
              <a:rPr lang="en-US" dirty="0" smtClean="0"/>
              <a:t>Client calls </a:t>
            </a:r>
            <a:r>
              <a:rPr lang="en-US" i="1" dirty="0" err="1" smtClean="0"/>
              <a:t>RaiseCallbackEvent</a:t>
            </a:r>
            <a:r>
              <a:rPr lang="en-US" dirty="0" smtClean="0"/>
              <a:t>() to raise the event on the server, </a:t>
            </a:r>
            <a:r>
              <a:rPr lang="en-US" i="1" dirty="0" err="1" smtClean="0"/>
              <a:t>GetCallbackResult</a:t>
            </a:r>
            <a:r>
              <a:rPr lang="en-US" dirty="0" smtClean="0"/>
              <a:t>() returns string value to client</a:t>
            </a:r>
          </a:p>
          <a:p>
            <a:pPr marL="684212" lvl="1" indent="-342900">
              <a:buFont typeface="+mj-lt"/>
              <a:buAutoNum type="arabicPeriod"/>
            </a:pPr>
            <a:r>
              <a:rPr lang="en-US" dirty="0" smtClean="0"/>
              <a:t>Generate the client-side script that will invoke the callback</a:t>
            </a:r>
          </a:p>
          <a:p>
            <a:pPr marL="1025525" lvl="2" indent="-342900"/>
            <a:r>
              <a:rPr lang="en-US" dirty="0" smtClean="0"/>
              <a:t>Calling the </a:t>
            </a:r>
            <a:r>
              <a:rPr lang="en-US" i="1" dirty="0" err="1" smtClean="0"/>
              <a:t>GetCallbackEventReference</a:t>
            </a:r>
            <a:r>
              <a:rPr lang="en-US" dirty="0" smtClean="0"/>
              <a:t>() method of </a:t>
            </a:r>
            <a:r>
              <a:rPr lang="en-US" dirty="0" err="1" smtClean="0"/>
              <a:t>ClientScriptManager</a:t>
            </a:r>
            <a:endParaRPr lang="en-US" dirty="0" smtClean="0"/>
          </a:p>
          <a:p>
            <a:pPr marL="684212" lvl="1" indent="-342900">
              <a:buFont typeface="+mj-lt"/>
              <a:buAutoNum type="arabicPeriod"/>
            </a:pPr>
            <a:r>
              <a:rPr lang="en-US" dirty="0" smtClean="0"/>
              <a:t>Write code that invokes the client script code generated in step 2 (probably in an event handler)</a:t>
            </a:r>
          </a:p>
          <a:p>
            <a:endParaRPr lang="en-US"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AJAX with </a:t>
            </a:r>
            <a:r>
              <a:rPr lang="en-US" i="1" dirty="0" err="1" smtClean="0"/>
              <a:t>XMLHttpRequest</a:t>
            </a:r>
            <a:endParaRPr lang="en-US" i="1" dirty="0"/>
          </a:p>
        </p:txBody>
      </p:sp>
      <p:sp>
        <p:nvSpPr>
          <p:cNvPr id="3" name="Content Placeholder 2"/>
          <p:cNvSpPr>
            <a:spLocks noGrp="1"/>
          </p:cNvSpPr>
          <p:nvPr>
            <p:ph idx="1"/>
          </p:nvPr>
        </p:nvSpPr>
        <p:spPr>
          <a:xfrm>
            <a:off x="660400" y="1143000"/>
            <a:ext cx="7696200" cy="5257800"/>
          </a:xfrm>
        </p:spPr>
        <p:txBody>
          <a:bodyPr/>
          <a:lstStyle/>
          <a:p>
            <a:r>
              <a:rPr lang="en-US" dirty="0" smtClean="0"/>
              <a:t>Steps involved in using the </a:t>
            </a:r>
            <a:r>
              <a:rPr lang="en-US" i="1" dirty="0" err="1" smtClean="0"/>
              <a:t>XMLHttpRequest</a:t>
            </a:r>
            <a:r>
              <a:rPr lang="en-US" dirty="0" smtClean="0"/>
              <a:t> object:</a:t>
            </a:r>
          </a:p>
          <a:p>
            <a:pPr marL="684212" lvl="1" indent="-342900">
              <a:buFont typeface="+mj-lt"/>
              <a:buAutoNum type="arabicPeriod"/>
            </a:pPr>
            <a:r>
              <a:rPr lang="en-US" dirty="0" smtClean="0"/>
              <a:t>Instantiate the </a:t>
            </a:r>
            <a:r>
              <a:rPr lang="en-US" i="1" dirty="0" err="1" smtClean="0"/>
              <a:t>XMLHttpRequest</a:t>
            </a:r>
            <a:r>
              <a:rPr lang="en-US" dirty="0" smtClean="0"/>
              <a:t> object</a:t>
            </a:r>
          </a:p>
          <a:p>
            <a:pPr marL="684212" lvl="1" indent="-342900">
              <a:buFont typeface="+mj-lt"/>
              <a:buAutoNum type="arabicPeriod"/>
            </a:pPr>
            <a:r>
              <a:rPr lang="en-US" dirty="0" smtClean="0"/>
              <a:t>Call the open method on the </a:t>
            </a:r>
            <a:r>
              <a:rPr lang="en-US" i="1" dirty="0" err="1" smtClean="0"/>
              <a:t>XMLHttpRequest</a:t>
            </a:r>
            <a:r>
              <a:rPr lang="en-US" dirty="0" smtClean="0"/>
              <a:t> object</a:t>
            </a:r>
          </a:p>
          <a:p>
            <a:pPr marL="1025525" lvl="2" indent="-342900"/>
            <a:r>
              <a:rPr lang="en-US" dirty="0" smtClean="0"/>
              <a:t>The first parameter is the HTTP method to use, which is either GET or POST. The second parameter is the URL of the resource that you want to access using the object</a:t>
            </a:r>
          </a:p>
          <a:p>
            <a:pPr marL="684212" lvl="1" indent="-342900">
              <a:buFont typeface="+mj-lt"/>
              <a:buAutoNum type="arabicPeriod"/>
            </a:pPr>
            <a:r>
              <a:rPr lang="en-US" dirty="0" smtClean="0"/>
              <a:t>Provide a handler to the </a:t>
            </a:r>
            <a:r>
              <a:rPr lang="en-US" i="1" dirty="0" err="1" smtClean="0"/>
              <a:t>onreadystatechange</a:t>
            </a:r>
            <a:r>
              <a:rPr lang="en-US" dirty="0" smtClean="0"/>
              <a:t> event</a:t>
            </a:r>
          </a:p>
          <a:p>
            <a:pPr marL="1025525" lvl="2" indent="-342900"/>
            <a:r>
              <a:rPr lang="en-US" dirty="0" smtClean="0"/>
              <a:t>The handler will be called by the object as its state changes. The bulk of the work is done in this handler. In the listing, we assign an anonymous function to handle this event</a:t>
            </a:r>
          </a:p>
          <a:p>
            <a:pPr marL="684212" lvl="1" indent="-342900">
              <a:buFont typeface="+mj-lt"/>
              <a:buAutoNum type="arabicPeriod"/>
            </a:pPr>
            <a:r>
              <a:rPr lang="en-US" dirty="0" smtClean="0"/>
              <a:t>Call the send method</a:t>
            </a:r>
          </a:p>
          <a:p>
            <a:pPr marL="1025525" lvl="2" indent="-342900"/>
            <a:r>
              <a:rPr lang="en-US" dirty="0" smtClean="0"/>
              <a:t>The send method can take the contents of the request as a string. This is useful for posting to the server using HTTP POST</a:t>
            </a:r>
          </a:p>
          <a:p>
            <a:r>
              <a:rPr lang="en-US" dirty="0" smtClean="0"/>
              <a:t>When the HTTP request ends, either successfully or with errors, the </a:t>
            </a:r>
            <a:r>
              <a:rPr lang="en-US" dirty="0" err="1" smtClean="0"/>
              <a:t>readyState</a:t>
            </a:r>
            <a:r>
              <a:rPr lang="en-US" dirty="0" smtClean="0"/>
              <a:t> of the </a:t>
            </a:r>
            <a:r>
              <a:rPr lang="en-US" i="1" dirty="0" err="1" smtClean="0"/>
              <a:t>XMLHttpRequest</a:t>
            </a:r>
            <a:r>
              <a:rPr lang="en-US" dirty="0" smtClean="0"/>
              <a:t> object is set to </a:t>
            </a:r>
            <a:r>
              <a:rPr lang="en-US" b="0" i="1" dirty="0" smtClean="0"/>
              <a:t>4</a:t>
            </a:r>
            <a:r>
              <a:rPr lang="en-US" dirty="0" smtClean="0"/>
              <a:t>, which means complete</a:t>
            </a:r>
          </a:p>
          <a:p>
            <a:pPr lvl="1"/>
            <a:r>
              <a:rPr lang="en-US" dirty="0" smtClean="0"/>
              <a:t>You have to figure whether the request was successful or not using the status property which returns one of the HTTP status codes</a:t>
            </a:r>
          </a:p>
          <a:p>
            <a:endParaRPr lang="en-US"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Status codes</a:t>
            </a:r>
            <a:endParaRPr lang="en-US" dirty="0"/>
          </a:p>
        </p:txBody>
      </p:sp>
      <p:sp>
        <p:nvSpPr>
          <p:cNvPr id="6" name="Content Placeholder 5"/>
          <p:cNvSpPr>
            <a:spLocks noGrp="1"/>
          </p:cNvSpPr>
          <p:nvPr>
            <p:ph idx="1"/>
          </p:nvPr>
        </p:nvSpPr>
        <p:spPr>
          <a:xfrm>
            <a:off x="609600" y="1371600"/>
            <a:ext cx="7696200" cy="4495800"/>
          </a:xfrm>
        </p:spPr>
        <p:txBody>
          <a:bodyPr/>
          <a:lstStyle/>
          <a:p>
            <a:r>
              <a:rPr lang="en-US" sz="1800" dirty="0" smtClean="0"/>
              <a:t>Response is an XML document, and we need to extract the item quantity from the XML DOM document</a:t>
            </a:r>
          </a:p>
          <a:p>
            <a:r>
              <a:rPr lang="en-US" sz="1800" dirty="0" smtClean="0"/>
              <a:t>Since the quantity of the item is send as text of the root document, the XPATH //text() will work for us</a:t>
            </a:r>
          </a:p>
          <a:p>
            <a:r>
              <a:rPr lang="en-US" sz="1800" dirty="0" smtClean="0"/>
              <a:t>The exact method of using </a:t>
            </a:r>
            <a:r>
              <a:rPr lang="en-US" sz="1800" dirty="0" err="1" smtClean="0"/>
              <a:t>XPath</a:t>
            </a:r>
            <a:r>
              <a:rPr lang="en-US" sz="1800" dirty="0" smtClean="0"/>
              <a:t> is different for Internet Explorer and Mozilla Firefox</a:t>
            </a:r>
          </a:p>
          <a:p>
            <a:r>
              <a:rPr lang="en-US" sz="1800" dirty="0" smtClean="0"/>
              <a:t>In Internet Explorer, you can use the </a:t>
            </a:r>
            <a:r>
              <a:rPr lang="en-US" sz="1800" dirty="0" err="1" smtClean="0"/>
              <a:t>selectSingleNode</a:t>
            </a:r>
            <a:r>
              <a:rPr lang="en-US" sz="1800" dirty="0" smtClean="0"/>
              <a:t> function, which is not available in Mozilla where you have to use the evaluate method</a:t>
            </a:r>
            <a:endParaRPr lang="en-US" sz="1800"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27</a:t>
            </a:fld>
            <a:endParaRPr lang="en-US"/>
          </a:p>
        </p:txBody>
      </p:sp>
      <p:pic>
        <p:nvPicPr>
          <p:cNvPr id="4098" name="Picture 2"/>
          <p:cNvPicPr>
            <a:picLocks noChangeAspect="1" noChangeArrowheads="1"/>
          </p:cNvPicPr>
          <p:nvPr/>
        </p:nvPicPr>
        <p:blipFill>
          <a:blip r:embed="rId2" cstate="print"/>
          <a:srcRect/>
          <a:stretch>
            <a:fillRect/>
          </a:stretch>
        </p:blipFill>
        <p:spPr bwMode="auto">
          <a:xfrm>
            <a:off x="685800" y="1066800"/>
            <a:ext cx="7717810" cy="4953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additive="base">
                                        <p:cTn id="7" dur="500" fill="hold"/>
                                        <p:tgtEl>
                                          <p:spTgt spid="4098"/>
                                        </p:tgtEl>
                                        <p:attrNameLst>
                                          <p:attrName>ppt_x</p:attrName>
                                        </p:attrNameLst>
                                      </p:cBhvr>
                                      <p:tavLst>
                                        <p:tav tm="0">
                                          <p:val>
                                            <p:strVal val="0-#ppt_w/2"/>
                                          </p:val>
                                        </p:tav>
                                        <p:tav tm="100000">
                                          <p:val>
                                            <p:strVal val="#ppt_x"/>
                                          </p:val>
                                        </p:tav>
                                      </p:tavLst>
                                    </p:anim>
                                    <p:anim calcmode="lin" valueType="num">
                                      <p:cBhvr additive="base">
                                        <p:cTn id="8" dur="500" fill="hold"/>
                                        <p:tgtEl>
                                          <p:spTgt spid="409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Error codes</a:t>
            </a:r>
            <a:endParaRPr lang="en-US" dirty="0"/>
          </a:p>
        </p:txBody>
      </p:sp>
      <p:sp>
        <p:nvSpPr>
          <p:cNvPr id="3" name="Content Placeholder 2"/>
          <p:cNvSpPr>
            <a:spLocks noGrp="1"/>
          </p:cNvSpPr>
          <p:nvPr>
            <p:ph idx="1"/>
          </p:nvPr>
        </p:nvSpPr>
        <p:spPr/>
        <p:txBody>
          <a:bodyPr/>
          <a:lstStyle/>
          <a:p>
            <a:r>
              <a:rPr lang="en-US" dirty="0" smtClean="0"/>
              <a:t>C:\WINDOWS\Help\iisHelp\common</a:t>
            </a:r>
            <a:endParaRPr lang="en-US"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AJAX with Partial Rendering (Script Manager and Update Panel)</a:t>
            </a:r>
            <a:endParaRPr lang="en-US" sz="2400" dirty="0"/>
          </a:p>
        </p:txBody>
      </p:sp>
      <p:sp>
        <p:nvSpPr>
          <p:cNvPr id="3" name="Content Placeholder 2"/>
          <p:cNvSpPr>
            <a:spLocks noGrp="1"/>
          </p:cNvSpPr>
          <p:nvPr>
            <p:ph idx="1"/>
          </p:nvPr>
        </p:nvSpPr>
        <p:spPr>
          <a:xfrm>
            <a:off x="660400" y="1363662"/>
            <a:ext cx="7696200" cy="4808538"/>
          </a:xfrm>
        </p:spPr>
        <p:txBody>
          <a:bodyPr/>
          <a:lstStyle/>
          <a:p>
            <a:r>
              <a:rPr lang="en-US" dirty="0" smtClean="0"/>
              <a:t>A </a:t>
            </a:r>
            <a:r>
              <a:rPr lang="en-US" dirty="0" err="1" smtClean="0"/>
              <a:t>Postback</a:t>
            </a:r>
            <a:r>
              <a:rPr lang="en-US" dirty="0" smtClean="0"/>
              <a:t> is still occurring…</a:t>
            </a:r>
          </a:p>
          <a:p>
            <a:pPr lvl="1"/>
            <a:r>
              <a:rPr lang="en-US" dirty="0" smtClean="0"/>
              <a:t>The entire Web page payload gets uploaded to the server</a:t>
            </a:r>
          </a:p>
          <a:p>
            <a:pPr lvl="1"/>
            <a:r>
              <a:rPr lang="en-US" dirty="0" smtClean="0"/>
              <a:t>The part of the Web page within the Update Panel gets downloaded (with relevant View State)</a:t>
            </a:r>
          </a:p>
          <a:p>
            <a:pPr lvl="1"/>
            <a:r>
              <a:rPr lang="en-US" dirty="0" smtClean="0"/>
              <a:t>Data is merged with presentation markup and can’t be separated from it</a:t>
            </a:r>
          </a:p>
          <a:p>
            <a:pPr lvl="1"/>
            <a:r>
              <a:rPr lang="en-US" dirty="0" smtClean="0"/>
              <a:t>Other Update Panels may stop functioning if another partial rendering operation is ongoing</a:t>
            </a:r>
          </a:p>
          <a:p>
            <a:pPr lvl="1"/>
            <a:r>
              <a:rPr lang="en-US" dirty="0" smtClean="0">
                <a:solidFill>
                  <a:srgbClr val="61FD68"/>
                </a:solidFill>
              </a:rPr>
              <a:t>Website1</a:t>
            </a:r>
            <a:endParaRPr lang="en-US" dirty="0" smtClean="0">
              <a:solidFill>
                <a:srgbClr val="61FD68"/>
              </a:solidFill>
            </a:endParaRPr>
          </a:p>
          <a:p>
            <a:r>
              <a:rPr lang="en-US" dirty="0" smtClean="0"/>
              <a:t>While quick to develop, Partial rendering may not be the ideal mechanism to </a:t>
            </a:r>
            <a:r>
              <a:rPr lang="en-US" dirty="0" smtClean="0"/>
              <a:t>deploy</a:t>
            </a:r>
          </a:p>
          <a:p>
            <a:pPr lvl="1"/>
            <a:r>
              <a:rPr lang="en-US" dirty="0" smtClean="0">
                <a:solidFill>
                  <a:srgbClr val="61FD68"/>
                </a:solidFill>
              </a:rPr>
              <a:t>Website 1b</a:t>
            </a:r>
            <a:endParaRPr lang="en-US" dirty="0" smtClean="0"/>
          </a:p>
          <a:p>
            <a:pPr lvl="1"/>
            <a:r>
              <a:rPr lang="en-US" dirty="0" smtClean="0"/>
              <a:t>But </a:t>
            </a:r>
            <a:r>
              <a:rPr lang="en-US" i="1" dirty="0" err="1" smtClean="0"/>
              <a:t>XMLHttpRequest</a:t>
            </a:r>
            <a:r>
              <a:rPr lang="en-US" dirty="0" smtClean="0"/>
              <a:t> use is complex…</a:t>
            </a:r>
          </a:p>
          <a:p>
            <a:pPr lvl="1"/>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Data-driven apps and scalable apps</a:t>
            </a:r>
            <a:endParaRPr lang="en-US" dirty="0"/>
          </a:p>
        </p:txBody>
      </p:sp>
      <p:sp>
        <p:nvSpPr>
          <p:cNvPr id="6" name="Content Placeholder 5"/>
          <p:cNvSpPr>
            <a:spLocks noGrp="1"/>
          </p:cNvSpPr>
          <p:nvPr>
            <p:ph idx="1"/>
          </p:nvPr>
        </p:nvSpPr>
        <p:spPr/>
        <p:txBody>
          <a:bodyPr/>
          <a:lstStyle/>
          <a:p>
            <a:r>
              <a:rPr lang="en-US" dirty="0" smtClean="0"/>
              <a:t>Typically, web applications are data-driven applications</a:t>
            </a:r>
          </a:p>
          <a:p>
            <a:r>
              <a:rPr lang="en-US" dirty="0" smtClean="0"/>
              <a:t>.NET provides a data programming technology for you, called ADO.NET</a:t>
            </a:r>
          </a:p>
          <a:p>
            <a:pPr lvl="1"/>
            <a:r>
              <a:rPr lang="en-US" dirty="0" smtClean="0"/>
              <a:t>A number of managed classes that enable your app to connect to data sources, execute commands, and manage disconnected data</a:t>
            </a:r>
          </a:p>
          <a:p>
            <a:r>
              <a:rPr lang="en-US" dirty="0" smtClean="0"/>
              <a:t>Scalability is achieved by breaking an application into functional tiers: presentation, business logic, and data tier</a:t>
            </a:r>
          </a:p>
          <a:p>
            <a:pPr lvl="1"/>
            <a:r>
              <a:rPr lang="en-US" dirty="0" smtClean="0"/>
              <a:t>Keeping state between tiers is at high cost for scalability, performance, and security</a:t>
            </a:r>
          </a:p>
          <a:p>
            <a:pPr lvl="1"/>
            <a:r>
              <a:rPr lang="en-US" dirty="0" smtClean="0"/>
              <a:t>The cost of maintaining state between tiers can be much higher than preserving View State. Large amounts of data, called </a:t>
            </a:r>
            <a:r>
              <a:rPr lang="en-US" i="1" dirty="0" smtClean="0"/>
              <a:t>data sets </a:t>
            </a:r>
            <a:r>
              <a:rPr lang="en-US" dirty="0" smtClean="0"/>
              <a:t>may have to be passed between them</a:t>
            </a:r>
          </a:p>
          <a:p>
            <a:r>
              <a:rPr lang="en-US" dirty="0" smtClean="0"/>
              <a:t>ADO.NET offers a disconnected model that enables you to access data from one tier, disconnect from that tier (breaking state), and access that data locally</a:t>
            </a:r>
          </a:p>
          <a:p>
            <a:pPr lvl="1"/>
            <a:r>
              <a:rPr lang="en-US" dirty="0" smtClean="0"/>
              <a:t>At the core of this model is the </a:t>
            </a:r>
            <a:r>
              <a:rPr lang="en-US" i="1" dirty="0" err="1" smtClean="0"/>
              <a:t>DataSet</a:t>
            </a:r>
            <a:r>
              <a:rPr lang="en-US" dirty="0" smtClean="0"/>
              <a:t> object</a:t>
            </a:r>
            <a:endParaRPr lang="en-US" dirty="0"/>
          </a:p>
        </p:txBody>
      </p:sp>
      <p:sp>
        <p:nvSpPr>
          <p:cNvPr id="4" name="Slide Number Placeholder 3"/>
          <p:cNvSpPr>
            <a:spLocks noGrp="1"/>
          </p:cNvSpPr>
          <p:nvPr>
            <p:ph type="sldNum" sz="quarter" idx="10"/>
          </p:nvPr>
        </p:nvSpPr>
        <p:spPr/>
        <p:txBody>
          <a:bodyPr/>
          <a:lstStyle/>
          <a:p>
            <a:pPr>
              <a:defRPr/>
            </a:pPr>
            <a:fld id="{87FFAEDE-C188-4FDB-A9C3-093123C53376}" type="slidenum">
              <a:rPr lang="en-US" smtClean="0"/>
              <a:pPr>
                <a:defRPr/>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315200" cy="533400"/>
          </a:xfrm>
        </p:spPr>
        <p:txBody>
          <a:bodyPr/>
          <a:lstStyle/>
          <a:p>
            <a:r>
              <a:rPr lang="en-US" sz="2400" dirty="0" smtClean="0"/>
              <a:t>Pure AJAX Architecture with Client-side Presentation Assistance</a:t>
            </a:r>
            <a:endParaRPr lang="en-US" sz="2400" dirty="0"/>
          </a:p>
        </p:txBody>
      </p:sp>
      <p:sp>
        <p:nvSpPr>
          <p:cNvPr id="3" name="Content Placeholder 2"/>
          <p:cNvSpPr>
            <a:spLocks noGrp="1"/>
          </p:cNvSpPr>
          <p:nvPr>
            <p:ph idx="1"/>
          </p:nvPr>
        </p:nvSpPr>
        <p:spPr>
          <a:xfrm>
            <a:off x="660400" y="1439862"/>
            <a:ext cx="7696200" cy="5037138"/>
          </a:xfrm>
        </p:spPr>
        <p:txBody>
          <a:bodyPr/>
          <a:lstStyle/>
          <a:p>
            <a:r>
              <a:rPr lang="en-US" dirty="0" smtClean="0"/>
              <a:t>Can we improve on </a:t>
            </a:r>
            <a:r>
              <a:rPr lang="en-US" dirty="0" smtClean="0">
                <a:solidFill>
                  <a:srgbClr val="92D050"/>
                </a:solidFill>
              </a:rPr>
              <a:t>Website2b (2_UpdatePanel.aspx)</a:t>
            </a:r>
            <a:r>
              <a:rPr lang="en-US" dirty="0" smtClean="0"/>
              <a:t>?</a:t>
            </a:r>
          </a:p>
          <a:p>
            <a:r>
              <a:rPr lang="en-US" dirty="0" smtClean="0"/>
              <a:t>Let’s </a:t>
            </a:r>
            <a:r>
              <a:rPr lang="en-US" dirty="0" smtClean="0"/>
              <a:t>reconsider Website2 with a pure AJAX architecture</a:t>
            </a:r>
          </a:p>
          <a:p>
            <a:pPr lvl="1"/>
            <a:r>
              <a:rPr lang="en-US" dirty="0" smtClean="0"/>
              <a:t>Invoke an HTTP endpoint backed by a scriptable Web service (or WCF service)</a:t>
            </a:r>
          </a:p>
          <a:p>
            <a:pPr lvl="2"/>
            <a:r>
              <a:rPr lang="en-US" dirty="0" smtClean="0"/>
              <a:t>No page lifecycle or </a:t>
            </a:r>
            <a:r>
              <a:rPr lang="en-US" dirty="0" err="1" smtClean="0"/>
              <a:t>postback</a:t>
            </a:r>
            <a:r>
              <a:rPr lang="en-US" dirty="0" smtClean="0"/>
              <a:t> events, no View State restoration: Network traffic an order of magnitude smaller</a:t>
            </a:r>
          </a:p>
          <a:p>
            <a:pPr lvl="2"/>
            <a:r>
              <a:rPr lang="en-US" dirty="0" smtClean="0"/>
              <a:t>2 neatly separated blocks of code at work: Client-side front-end presentation layer powered by </a:t>
            </a:r>
            <a:r>
              <a:rPr lang="en-US" dirty="0" err="1" smtClean="0"/>
              <a:t>Javascript</a:t>
            </a:r>
            <a:r>
              <a:rPr lang="en-US" dirty="0" smtClean="0"/>
              <a:t>, and server-side back-end business layer powered by managed code</a:t>
            </a:r>
          </a:p>
          <a:p>
            <a:pPr lvl="2"/>
            <a:r>
              <a:rPr lang="en-US" dirty="0" smtClean="0"/>
              <a:t>Scriptable Web Services do not return data in XML, but in JSON notation (no SOAP!)</a:t>
            </a:r>
          </a:p>
          <a:p>
            <a:pPr lvl="2"/>
            <a:r>
              <a:rPr lang="en-US" dirty="0" smtClean="0"/>
              <a:t>Data can be cached on the server or the client, and what’s cached are usable objects (JSON)</a:t>
            </a:r>
          </a:p>
          <a:p>
            <a:pPr lvl="2"/>
            <a:r>
              <a:rPr lang="en-US" dirty="0" smtClean="0"/>
              <a:t>ASP.NET AJAX give you a </a:t>
            </a:r>
            <a:r>
              <a:rPr lang="en-US" dirty="0" err="1" smtClean="0"/>
              <a:t>Javascript</a:t>
            </a:r>
            <a:r>
              <a:rPr lang="en-US" dirty="0" smtClean="0"/>
              <a:t> proxy object with the same </a:t>
            </a:r>
            <a:r>
              <a:rPr lang="en-US" dirty="0" err="1" smtClean="0"/>
              <a:t>monicker</a:t>
            </a:r>
            <a:r>
              <a:rPr lang="en-US" dirty="0" smtClean="0"/>
              <a:t> as the server-side service and a bunch of static methods</a:t>
            </a:r>
          </a:p>
          <a:p>
            <a:pPr lvl="1"/>
            <a:r>
              <a:rPr lang="en-US" dirty="0" smtClean="0"/>
              <a:t>Unfortunately, there’s no client-side </a:t>
            </a:r>
            <a:r>
              <a:rPr lang="en-US" dirty="0" err="1" smtClean="0"/>
              <a:t>GridView</a:t>
            </a:r>
            <a:r>
              <a:rPr lang="en-US" dirty="0" smtClean="0"/>
              <a:t> control…</a:t>
            </a:r>
          </a:p>
          <a:p>
            <a:pPr lvl="2"/>
            <a:r>
              <a:rPr lang="en-US" dirty="0" smtClean="0"/>
              <a:t>We need a form of client-side data-binding…</a:t>
            </a:r>
          </a:p>
          <a:p>
            <a:pPr lvl="1"/>
            <a:endParaRPr lang="en-US"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ASP.NET 4.0 AJAX with Client-side templates</a:t>
            </a:r>
            <a:endParaRPr lang="en-US" sz="2400" dirty="0"/>
          </a:p>
        </p:txBody>
      </p:sp>
      <p:sp>
        <p:nvSpPr>
          <p:cNvPr id="3" name="Content Placeholder 2"/>
          <p:cNvSpPr>
            <a:spLocks noGrp="1"/>
          </p:cNvSpPr>
          <p:nvPr>
            <p:ph idx="1"/>
          </p:nvPr>
        </p:nvSpPr>
        <p:spPr>
          <a:xfrm>
            <a:off x="660400" y="1143000"/>
            <a:ext cx="7696200" cy="3429000"/>
          </a:xfrm>
        </p:spPr>
        <p:txBody>
          <a:bodyPr/>
          <a:lstStyle/>
          <a:p>
            <a:r>
              <a:rPr lang="en-US" dirty="0" smtClean="0"/>
              <a:t>Template-driven rendering has long been one of the major strengths of ASP.NET server controls</a:t>
            </a:r>
          </a:p>
          <a:p>
            <a:pPr lvl="1"/>
            <a:r>
              <a:rPr lang="en-US" dirty="0" smtClean="0"/>
              <a:t>Templates offer a number of advantages over older techniques of looping around markup using &lt;% %&gt; blocks</a:t>
            </a:r>
          </a:p>
          <a:p>
            <a:r>
              <a:rPr lang="en-US" dirty="0" smtClean="0"/>
              <a:t>There is a lot more to templates than just inserting data into placeholders in an HTML string</a:t>
            </a:r>
          </a:p>
          <a:p>
            <a:pPr lvl="1"/>
            <a:r>
              <a:rPr lang="en-US" dirty="0" smtClean="0"/>
              <a:t>A Template engine must have some sort of expression language to go beyond simple field insertion</a:t>
            </a:r>
          </a:p>
          <a:p>
            <a:pPr lvl="1"/>
            <a:r>
              <a:rPr lang="en-US" dirty="0" smtClean="0"/>
              <a:t>It should enable scenarios of conditional rendering</a:t>
            </a:r>
          </a:p>
          <a:p>
            <a:pPr lvl="1"/>
            <a:r>
              <a:rPr lang="en-US" dirty="0" smtClean="0"/>
              <a:t>It should be simple to add rich behavior to the rendered markup</a:t>
            </a:r>
          </a:p>
          <a:p>
            <a:r>
              <a:rPr lang="en-US" dirty="0" smtClean="0"/>
              <a:t>ASP.NET AJAX 4.0 Template engine preview</a:t>
            </a:r>
            <a:endParaRPr lang="en-US"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31</a:t>
            </a:fld>
            <a:endParaRPr lang="en-US"/>
          </a:p>
        </p:txBody>
      </p:sp>
      <p:pic>
        <p:nvPicPr>
          <p:cNvPr id="31746" name="Picture 2"/>
          <p:cNvPicPr>
            <a:picLocks noChangeAspect="1" noChangeArrowheads="1"/>
          </p:cNvPicPr>
          <p:nvPr/>
        </p:nvPicPr>
        <p:blipFill>
          <a:blip r:embed="rId2" cstate="print"/>
          <a:srcRect/>
          <a:stretch>
            <a:fillRect/>
          </a:stretch>
        </p:blipFill>
        <p:spPr bwMode="auto">
          <a:xfrm>
            <a:off x="990600" y="4495800"/>
            <a:ext cx="6772951" cy="1752600"/>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p:cNvPicPr>
            <a:picLocks noChangeAspect="1" noChangeArrowheads="1"/>
          </p:cNvPicPr>
          <p:nvPr/>
        </p:nvPicPr>
        <p:blipFill>
          <a:blip r:embed="rId2" cstate="print"/>
          <a:srcRect/>
          <a:stretch>
            <a:fillRect/>
          </a:stretch>
        </p:blipFill>
        <p:spPr bwMode="auto">
          <a:xfrm>
            <a:off x="1764912" y="2209800"/>
            <a:ext cx="5702688" cy="3124200"/>
          </a:xfrm>
          <a:prstGeom prst="rect">
            <a:avLst/>
          </a:prstGeom>
          <a:noFill/>
          <a:ln w="9525">
            <a:noFill/>
            <a:miter lim="800000"/>
            <a:headEnd/>
            <a:tailEnd/>
          </a:ln>
        </p:spPr>
      </p:pic>
      <p:sp>
        <p:nvSpPr>
          <p:cNvPr id="2" name="Title 1"/>
          <p:cNvSpPr>
            <a:spLocks noGrp="1"/>
          </p:cNvSpPr>
          <p:nvPr>
            <p:ph type="title"/>
          </p:nvPr>
        </p:nvSpPr>
        <p:spPr>
          <a:xfrm>
            <a:off x="685800" y="381000"/>
            <a:ext cx="7467600" cy="533400"/>
          </a:xfrm>
        </p:spPr>
        <p:txBody>
          <a:bodyPr/>
          <a:lstStyle/>
          <a:p>
            <a:r>
              <a:rPr lang="en-US" sz="2400" dirty="0" smtClean="0"/>
              <a:t>Client-side Templates </a:t>
            </a:r>
            <a:r>
              <a:rPr lang="en-US" sz="2400" dirty="0" smtClean="0"/>
              <a:t>with ASP.NET </a:t>
            </a:r>
            <a:r>
              <a:rPr lang="en-US" sz="2400" dirty="0" smtClean="0"/>
              <a:t>3.5</a:t>
            </a:r>
            <a:endParaRPr lang="en-US" sz="2400" dirty="0"/>
          </a:p>
        </p:txBody>
      </p:sp>
      <p:sp>
        <p:nvSpPr>
          <p:cNvPr id="3" name="Content Placeholder 2"/>
          <p:cNvSpPr>
            <a:spLocks noGrp="1"/>
          </p:cNvSpPr>
          <p:nvPr>
            <p:ph idx="1"/>
          </p:nvPr>
        </p:nvSpPr>
        <p:spPr>
          <a:xfrm>
            <a:off x="660400" y="1295400"/>
            <a:ext cx="7797800" cy="2362200"/>
          </a:xfrm>
        </p:spPr>
        <p:txBody>
          <a:bodyPr/>
          <a:lstStyle/>
          <a:p>
            <a:r>
              <a:rPr lang="en-US" dirty="0" smtClean="0"/>
              <a:t>Download </a:t>
            </a:r>
            <a:r>
              <a:rPr lang="en-US" i="1" dirty="0" smtClean="0"/>
              <a:t>MicrosoftAjaxTemplates.js</a:t>
            </a:r>
            <a:r>
              <a:rPr lang="en-US" dirty="0" smtClean="0"/>
              <a:t> </a:t>
            </a:r>
            <a:r>
              <a:rPr lang="en-US" dirty="0" err="1" smtClean="0"/>
              <a:t>javascript</a:t>
            </a:r>
            <a:endParaRPr lang="en-US" dirty="0" smtClean="0"/>
          </a:p>
          <a:p>
            <a:pPr lvl="1"/>
            <a:r>
              <a:rPr lang="en-US" dirty="0" smtClean="0">
                <a:solidFill>
                  <a:srgbClr val="92D050"/>
                </a:solidFill>
              </a:rPr>
              <a:t>Website2b (3_Client.aspx)</a:t>
            </a:r>
            <a:endParaRPr lang="en-US" dirty="0" smtClean="0">
              <a:solidFill>
                <a:srgbClr val="61FD68"/>
              </a:solidFill>
            </a:endParaRPr>
          </a:p>
          <a:p>
            <a:pPr lvl="1"/>
            <a:endParaRPr lang="en-US" dirty="0" smtClean="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7696200" cy="533400"/>
          </a:xfrm>
        </p:spPr>
        <p:txBody>
          <a:bodyPr/>
          <a:lstStyle/>
          <a:p>
            <a:r>
              <a:rPr lang="en-US" dirty="0" smtClean="0"/>
              <a:t>ASP.NET Web Forms or ASP.NET Handlers?</a:t>
            </a:r>
            <a:endParaRPr lang="en-US" dirty="0"/>
          </a:p>
        </p:txBody>
      </p:sp>
      <p:sp>
        <p:nvSpPr>
          <p:cNvPr id="3" name="Content Placeholder 2"/>
          <p:cNvSpPr>
            <a:spLocks noGrp="1"/>
          </p:cNvSpPr>
          <p:nvPr>
            <p:ph idx="1"/>
          </p:nvPr>
        </p:nvSpPr>
        <p:spPr>
          <a:xfrm>
            <a:off x="660400" y="1439862"/>
            <a:ext cx="7696200" cy="4808538"/>
          </a:xfrm>
        </p:spPr>
        <p:txBody>
          <a:bodyPr/>
          <a:lstStyle/>
          <a:p>
            <a:r>
              <a:rPr lang="en-US" dirty="0" smtClean="0"/>
              <a:t>A file with the </a:t>
            </a:r>
            <a:r>
              <a:rPr lang="en-US" i="1" dirty="0" smtClean="0">
                <a:solidFill>
                  <a:schemeClr val="tx2"/>
                </a:solidFill>
              </a:rPr>
              <a:t>.</a:t>
            </a:r>
            <a:r>
              <a:rPr lang="en-US" i="1" dirty="0" err="1" smtClean="0">
                <a:solidFill>
                  <a:schemeClr val="tx2"/>
                </a:solidFill>
              </a:rPr>
              <a:t>ashx</a:t>
            </a:r>
            <a:r>
              <a:rPr lang="en-US" i="1" dirty="0" smtClean="0">
                <a:solidFill>
                  <a:schemeClr val="tx2"/>
                </a:solidFill>
              </a:rPr>
              <a:t> </a:t>
            </a:r>
            <a:r>
              <a:rPr lang="en-US" dirty="0" smtClean="0"/>
              <a:t>file extension is an ASP.NET Web Handler file</a:t>
            </a:r>
          </a:p>
          <a:p>
            <a:r>
              <a:rPr lang="en-US" dirty="0" smtClean="0"/>
              <a:t>Handlers are better for binary data, and web forms are best for </a:t>
            </a:r>
            <a:r>
              <a:rPr lang="en-US" dirty="0" smtClean="0"/>
              <a:t>text data</a:t>
            </a:r>
          </a:p>
          <a:p>
            <a:r>
              <a:rPr lang="en-US" dirty="0" smtClean="0"/>
              <a:t>When </a:t>
            </a:r>
            <a:r>
              <a:rPr lang="en-US" dirty="0" smtClean="0"/>
              <a:t>a request for a page comes into ASP.NET, eventually that request is handled by an object that implements the </a:t>
            </a:r>
            <a:r>
              <a:rPr lang="en-US" i="1" dirty="0" err="1" smtClean="0"/>
              <a:t>IHttpHandler</a:t>
            </a:r>
            <a:r>
              <a:rPr lang="en-US" dirty="0" smtClean="0"/>
              <a:t> interface</a:t>
            </a:r>
          </a:p>
          <a:p>
            <a:pPr lvl="1"/>
            <a:r>
              <a:rPr lang="en-US" dirty="0" smtClean="0"/>
              <a:t>This interface includes a method called </a:t>
            </a:r>
            <a:r>
              <a:rPr lang="en-US" i="1" dirty="0" err="1" smtClean="0"/>
              <a:t>ProcessRequest</a:t>
            </a:r>
            <a:r>
              <a:rPr lang="en-US" dirty="0" smtClean="0"/>
              <a:t> that is responsible for writing all of the page content to the </a:t>
            </a:r>
            <a:r>
              <a:rPr lang="en-US" dirty="0" err="1" smtClean="0"/>
              <a:t>HttpContext.Response.Output</a:t>
            </a:r>
            <a:r>
              <a:rPr lang="en-US" dirty="0" smtClean="0"/>
              <a:t> stream</a:t>
            </a:r>
          </a:p>
          <a:p>
            <a:pPr lvl="1"/>
            <a:r>
              <a:rPr lang="en-US" dirty="0" smtClean="0"/>
              <a:t>ASHX files allow you to easily write the </a:t>
            </a:r>
            <a:r>
              <a:rPr lang="en-US" dirty="0" err="1" smtClean="0"/>
              <a:t>IHttpHandler</a:t>
            </a:r>
            <a:r>
              <a:rPr lang="en-US" dirty="0" smtClean="0"/>
              <a:t> class without having to pre-compile it</a:t>
            </a:r>
          </a:p>
          <a:p>
            <a:r>
              <a:rPr lang="en-US" dirty="0" smtClean="0"/>
              <a:t>Read “</a:t>
            </a:r>
            <a:r>
              <a:rPr lang="en-US" i="1" dirty="0" smtClean="0"/>
              <a:t>ASP.NET ASHX Handler Tutorial</a:t>
            </a:r>
            <a:r>
              <a:rPr lang="en-US" dirty="0" smtClean="0"/>
              <a:t>”, and “</a:t>
            </a:r>
            <a:r>
              <a:rPr lang="en-US" i="1" dirty="0" smtClean="0"/>
              <a:t>Writing a Generic Handler</a:t>
            </a:r>
            <a:r>
              <a:rPr lang="en-US" dirty="0" smtClean="0"/>
              <a:t>” documents on </a:t>
            </a:r>
            <a:r>
              <a:rPr lang="en-US" dirty="0" smtClean="0"/>
              <a:t>Blackboard</a:t>
            </a:r>
            <a:endParaRPr lang="en-US"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Live Binding</a:t>
            </a:r>
            <a:endParaRPr lang="en-US" dirty="0"/>
          </a:p>
        </p:txBody>
      </p:sp>
      <p:sp>
        <p:nvSpPr>
          <p:cNvPr id="3" name="Content Placeholder 2"/>
          <p:cNvSpPr>
            <a:spLocks noGrp="1"/>
          </p:cNvSpPr>
          <p:nvPr>
            <p:ph idx="1"/>
          </p:nvPr>
        </p:nvSpPr>
        <p:spPr>
          <a:xfrm>
            <a:off x="660400" y="1219200"/>
            <a:ext cx="7696200" cy="4884738"/>
          </a:xfrm>
        </p:spPr>
        <p:txBody>
          <a:bodyPr/>
          <a:lstStyle/>
          <a:p>
            <a:r>
              <a:rPr lang="en-US" dirty="0" smtClean="0"/>
              <a:t>Live binding is having the data bound in real-time</a:t>
            </a:r>
          </a:p>
          <a:p>
            <a:pPr lvl="1"/>
            <a:r>
              <a:rPr lang="en-US" dirty="0" smtClean="0"/>
              <a:t>When there's any change in the data source, the changes are reflected to the data bound interface instantly and vice versa. </a:t>
            </a:r>
          </a:p>
          <a:p>
            <a:pPr lvl="1"/>
            <a:r>
              <a:rPr lang="en-US" dirty="0" smtClean="0"/>
              <a:t>If you are using an edit template for updating the data of a selected row of the table, the data in the table will get updated as you change a field in your edit form if both the table and the form use "Live Binding". Pretty cool, right?</a:t>
            </a:r>
          </a:p>
          <a:p>
            <a:r>
              <a:rPr lang="en-US" dirty="0" smtClean="0"/>
              <a:t>This is all done through client-side script, JavaScript</a:t>
            </a:r>
          </a:p>
          <a:p>
            <a:pPr lvl="1"/>
            <a:r>
              <a:rPr lang="en-US" dirty="0" smtClean="0"/>
              <a:t>The core of the live binding is the implementation of an "</a:t>
            </a:r>
            <a:r>
              <a:rPr lang="en-US" i="1" dirty="0" smtClean="0"/>
              <a:t>Observer</a:t>
            </a:r>
            <a:r>
              <a:rPr lang="en-US" dirty="0" smtClean="0"/>
              <a:t>" pattern</a:t>
            </a:r>
          </a:p>
          <a:p>
            <a:pPr lvl="1"/>
            <a:r>
              <a:rPr lang="en-US" dirty="0" smtClean="0"/>
              <a:t>The observer pattern enables an object to be notified about changes that occur in another object </a:t>
            </a:r>
          </a:p>
          <a:p>
            <a:pPr lvl="1"/>
            <a:r>
              <a:rPr lang="en-US" dirty="0" smtClean="0"/>
              <a:t>ASP.NET AJAX 4.0 implements this pattern completely. It adds observer functionality to ordinary JavaScript objects or arrays so that they raise change notifications when they are modified through the </a:t>
            </a:r>
            <a:r>
              <a:rPr lang="en-US" dirty="0" err="1" smtClean="0"/>
              <a:t>Sys.Observer</a:t>
            </a:r>
            <a:r>
              <a:rPr lang="en-US" dirty="0" smtClean="0"/>
              <a:t> interface</a:t>
            </a:r>
          </a:p>
          <a:p>
            <a:r>
              <a:rPr lang="en-US" dirty="0" smtClean="0">
                <a:solidFill>
                  <a:srgbClr val="92D050"/>
                </a:solidFill>
              </a:rPr>
              <a:t>Website3, Website4</a:t>
            </a:r>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Live Binding in Action</a:t>
            </a:r>
            <a:endParaRPr lang="en-US" dirty="0"/>
          </a:p>
        </p:txBody>
      </p:sp>
      <p:sp>
        <p:nvSpPr>
          <p:cNvPr id="3" name="Content Placeholder 2"/>
          <p:cNvSpPr>
            <a:spLocks noGrp="1"/>
          </p:cNvSpPr>
          <p:nvPr>
            <p:ph idx="1"/>
          </p:nvPr>
        </p:nvSpPr>
        <p:spPr>
          <a:xfrm>
            <a:off x="660400" y="1066800"/>
            <a:ext cx="7696200" cy="609600"/>
          </a:xfrm>
        </p:spPr>
        <p:txBody>
          <a:bodyPr/>
          <a:lstStyle/>
          <a:p>
            <a:r>
              <a:rPr lang="en-US" dirty="0" smtClean="0"/>
              <a:t>To implement live binding, you will need the ASP.NET AJAX 4.0 framework included in your project, like so:</a:t>
            </a:r>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35</a:t>
            </a:fld>
            <a:endParaRPr lang="en-US"/>
          </a:p>
        </p:txBody>
      </p:sp>
      <p:pic>
        <p:nvPicPr>
          <p:cNvPr id="1026" name="Picture 2"/>
          <p:cNvPicPr>
            <a:picLocks noChangeAspect="1" noChangeArrowheads="1"/>
          </p:cNvPicPr>
          <p:nvPr/>
        </p:nvPicPr>
        <p:blipFill>
          <a:blip r:embed="rId2" cstate="print"/>
          <a:srcRect/>
          <a:stretch>
            <a:fillRect/>
          </a:stretch>
        </p:blipFill>
        <p:spPr bwMode="auto">
          <a:xfrm>
            <a:off x="914400" y="1752600"/>
            <a:ext cx="7429500" cy="628650"/>
          </a:xfrm>
          <a:prstGeom prst="rect">
            <a:avLst/>
          </a:prstGeom>
          <a:noFill/>
          <a:ln w="9525">
            <a:noFill/>
            <a:miter lim="800000"/>
            <a:headEnd/>
            <a:tailEnd/>
          </a:ln>
        </p:spPr>
      </p:pic>
      <p:sp>
        <p:nvSpPr>
          <p:cNvPr id="6" name="Content Placeholder 2"/>
          <p:cNvSpPr txBox="1">
            <a:spLocks/>
          </p:cNvSpPr>
          <p:nvPr/>
        </p:nvSpPr>
        <p:spPr bwMode="auto">
          <a:xfrm>
            <a:off x="685800" y="2590800"/>
            <a:ext cx="7696200" cy="60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27013" lvl="0" indent="-227013" algn="l">
              <a:lnSpc>
                <a:spcPts val="2000"/>
              </a:lnSpc>
              <a:spcAft>
                <a:spcPts val="800"/>
              </a:spcAft>
              <a:buSzPct val="75000"/>
              <a:buFont typeface="Monotype Sorts" pitchFamily="2" charset="2"/>
              <a:buChar char="n"/>
            </a:pPr>
            <a:r>
              <a:rPr lang="en-US" sz="2000" dirty="0" smtClean="0"/>
              <a:t>Or you can use </a:t>
            </a:r>
            <a:r>
              <a:rPr lang="en-US" sz="2000" i="1" dirty="0" err="1" smtClean="0"/>
              <a:t>ScriptReferences</a:t>
            </a:r>
            <a:r>
              <a:rPr lang="en-US" sz="2000" dirty="0" smtClean="0"/>
              <a:t> under a </a:t>
            </a:r>
            <a:r>
              <a:rPr lang="en-US" sz="2000" i="1" dirty="0" err="1" smtClean="0"/>
              <a:t>ScriptManager</a:t>
            </a:r>
            <a:r>
              <a:rPr lang="en-US" sz="2000" dirty="0" smtClean="0"/>
              <a:t> tag</a:t>
            </a:r>
            <a:r>
              <a:rPr kumimoji="0" lang="en-US" sz="2000" b="1" i="0" u="none" strike="noStrike" kern="0" cap="none" spc="0" normalizeH="0" baseline="0" noProof="0" dirty="0" smtClean="0">
                <a:ln>
                  <a:noFill/>
                </a:ln>
                <a:solidFill>
                  <a:schemeClr val="tx1"/>
                </a:solidFill>
                <a:effectLst/>
                <a:uLnTx/>
                <a:uFillTx/>
                <a:latin typeface="+mn-lt"/>
                <a:ea typeface="+mn-ea"/>
                <a:cs typeface="+mn-cs"/>
              </a:rPr>
              <a:t>, like so:</a:t>
            </a:r>
          </a:p>
        </p:txBody>
      </p:sp>
      <p:pic>
        <p:nvPicPr>
          <p:cNvPr id="1027" name="Picture 3"/>
          <p:cNvPicPr>
            <a:picLocks noChangeAspect="1" noChangeArrowheads="1"/>
          </p:cNvPicPr>
          <p:nvPr/>
        </p:nvPicPr>
        <p:blipFill>
          <a:blip r:embed="rId3" cstate="print"/>
          <a:srcRect/>
          <a:stretch>
            <a:fillRect/>
          </a:stretch>
        </p:blipFill>
        <p:spPr bwMode="auto">
          <a:xfrm>
            <a:off x="990600" y="3276600"/>
            <a:ext cx="7334250" cy="1428750"/>
          </a:xfrm>
          <a:prstGeom prst="rect">
            <a:avLst/>
          </a:prstGeom>
          <a:noFill/>
          <a:ln w="9525">
            <a:noFill/>
            <a:miter lim="800000"/>
            <a:headEnd/>
            <a:tailEnd/>
          </a:ln>
        </p:spPr>
      </p:pic>
      <p:sp>
        <p:nvSpPr>
          <p:cNvPr id="9" name="Content Placeholder 2"/>
          <p:cNvSpPr txBox="1">
            <a:spLocks/>
          </p:cNvSpPr>
          <p:nvPr/>
        </p:nvSpPr>
        <p:spPr bwMode="auto">
          <a:xfrm>
            <a:off x="685800" y="4724400"/>
            <a:ext cx="7696200" cy="1676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27013" lvl="0" indent="-227013" algn="l">
              <a:lnSpc>
                <a:spcPts val="2000"/>
              </a:lnSpc>
              <a:spcAft>
                <a:spcPts val="800"/>
              </a:spcAft>
              <a:buSzPct val="75000"/>
              <a:buFont typeface="Monotype Sorts" pitchFamily="2" charset="2"/>
              <a:buChar char="n"/>
            </a:pPr>
            <a:r>
              <a:rPr lang="en-US" sz="2000" kern="0" dirty="0" smtClean="0">
                <a:latin typeface="+mn-lt"/>
              </a:rPr>
              <a:t>3 files in this package, an updated MicrosoftAjax.js file and 2 new: MicrosoftAjaxTemplates.js (for the client template support) and MicrosoftAjaxAdoNet.js (for ADO.NET utilities)</a:t>
            </a:r>
          </a:p>
          <a:p>
            <a:pPr marL="684213" lvl="1" indent="-227013" algn="l">
              <a:lnSpc>
                <a:spcPts val="2000"/>
              </a:lnSpc>
              <a:spcAft>
                <a:spcPts val="800"/>
              </a:spcAft>
              <a:buSzPct val="75000"/>
              <a:buFont typeface="Monotype Sorts" pitchFamily="2" charset="2"/>
              <a:buChar char="n"/>
            </a:pPr>
            <a:r>
              <a:rPr lang="en-US" kern="0" dirty="0" smtClean="0">
                <a:latin typeface="+mn-lt"/>
              </a:rPr>
              <a:t>The key components used for the Live Binding are </a:t>
            </a:r>
            <a:r>
              <a:rPr lang="en-US" i="1" kern="0" dirty="0" smtClean="0">
                <a:latin typeface="+mn-lt"/>
              </a:rPr>
              <a:t>Templates</a:t>
            </a:r>
            <a:r>
              <a:rPr lang="en-US" kern="0" dirty="0" smtClean="0">
                <a:latin typeface="+mn-lt"/>
              </a:rPr>
              <a:t>, the </a:t>
            </a:r>
            <a:r>
              <a:rPr lang="en-US" i="1" kern="0" dirty="0" err="1" smtClean="0">
                <a:latin typeface="+mn-lt"/>
              </a:rPr>
              <a:t>DataView</a:t>
            </a:r>
            <a:r>
              <a:rPr lang="en-US" kern="0" dirty="0" smtClean="0">
                <a:latin typeface="+mn-lt"/>
              </a:rPr>
              <a:t> control and the </a:t>
            </a:r>
            <a:r>
              <a:rPr lang="en-US" i="1" kern="0" dirty="0" err="1" smtClean="0">
                <a:latin typeface="+mn-lt"/>
              </a:rPr>
              <a:t>DataContext</a:t>
            </a:r>
            <a:r>
              <a:rPr lang="en-US" kern="0" dirty="0" smtClean="0">
                <a:latin typeface="+mn-lt"/>
              </a:rPr>
              <a:t> class.  </a:t>
            </a:r>
            <a:r>
              <a:rPr lang="en-US" i="1" kern="0" dirty="0" err="1" smtClean="0">
                <a:latin typeface="+mn-lt"/>
              </a:rPr>
              <a:t>AdoNetDataContext</a:t>
            </a:r>
            <a:r>
              <a:rPr lang="en-US" kern="0" dirty="0" smtClean="0">
                <a:latin typeface="+mn-lt"/>
              </a:rPr>
              <a:t> class for additional ADO.NET support</a:t>
            </a:r>
            <a:endParaRPr kumimoji="0" lang="en-US" b="1"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Client-side Data-binding with </a:t>
            </a:r>
            <a:r>
              <a:rPr lang="en-US" i="1" dirty="0" err="1" smtClean="0"/>
              <a:t>DataView</a:t>
            </a:r>
            <a:endParaRPr lang="en-US" i="1" dirty="0"/>
          </a:p>
        </p:txBody>
      </p:sp>
      <p:sp>
        <p:nvSpPr>
          <p:cNvPr id="3" name="Content Placeholder 2"/>
          <p:cNvSpPr>
            <a:spLocks noGrp="1"/>
          </p:cNvSpPr>
          <p:nvPr>
            <p:ph idx="1"/>
          </p:nvPr>
        </p:nvSpPr>
        <p:spPr>
          <a:xfrm>
            <a:off x="660400" y="1295400"/>
            <a:ext cx="7696200" cy="1066800"/>
          </a:xfrm>
        </p:spPr>
        <p:txBody>
          <a:bodyPr/>
          <a:lstStyle/>
          <a:p>
            <a:r>
              <a:rPr lang="en-US" dirty="0" smtClean="0"/>
              <a:t>This control can bind to any JavaScript object, array or even ASP.NET AJAX component. To use a </a:t>
            </a:r>
            <a:r>
              <a:rPr lang="en-US" i="1" dirty="0" err="1" smtClean="0"/>
              <a:t>DataView</a:t>
            </a:r>
            <a:r>
              <a:rPr lang="en-US" i="1" dirty="0" smtClean="0"/>
              <a:t> </a:t>
            </a:r>
            <a:r>
              <a:rPr lang="en-US" dirty="0" smtClean="0"/>
              <a:t>control in your page, the following declarative initialization process is needed:</a:t>
            </a:r>
          </a:p>
          <a:p>
            <a:endParaRPr lang="en-US"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36</a:t>
            </a:fld>
            <a:endParaRPr lang="en-US"/>
          </a:p>
        </p:txBody>
      </p:sp>
      <p:pic>
        <p:nvPicPr>
          <p:cNvPr id="3074" name="Picture 2"/>
          <p:cNvPicPr>
            <a:picLocks noChangeAspect="1" noChangeArrowheads="1"/>
          </p:cNvPicPr>
          <p:nvPr/>
        </p:nvPicPr>
        <p:blipFill>
          <a:blip r:embed="rId2" cstate="print"/>
          <a:srcRect/>
          <a:stretch>
            <a:fillRect/>
          </a:stretch>
        </p:blipFill>
        <p:spPr bwMode="auto">
          <a:xfrm>
            <a:off x="914400" y="2362200"/>
            <a:ext cx="7296150" cy="428625"/>
          </a:xfrm>
          <a:prstGeom prst="rect">
            <a:avLst/>
          </a:prstGeom>
          <a:noFill/>
          <a:ln w="9525">
            <a:noFill/>
            <a:miter lim="800000"/>
            <a:headEnd/>
            <a:tailEnd/>
          </a:ln>
        </p:spPr>
      </p:pic>
      <p:sp>
        <p:nvSpPr>
          <p:cNvPr id="7" name="Content Placeholder 2"/>
          <p:cNvSpPr txBox="1">
            <a:spLocks/>
          </p:cNvSpPr>
          <p:nvPr/>
        </p:nvSpPr>
        <p:spPr bwMode="auto">
          <a:xfrm>
            <a:off x="685800" y="2895600"/>
            <a:ext cx="7696200" cy="175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27013" lvl="0" indent="-227013" algn="l">
              <a:lnSpc>
                <a:spcPts val="2000"/>
              </a:lnSpc>
              <a:spcAft>
                <a:spcPts val="800"/>
              </a:spcAft>
              <a:buSzPct val="75000"/>
              <a:buFont typeface="Monotype Sorts" pitchFamily="2" charset="2"/>
              <a:buChar char="n"/>
            </a:pPr>
            <a:r>
              <a:rPr lang="en-US" sz="2000" kern="0" dirty="0" smtClean="0">
                <a:latin typeface="+mn-lt"/>
              </a:rPr>
              <a:t>The value of the "activate" attributes are the comma separated IDs for the HTML components in which the observer is applied to check for changes</a:t>
            </a:r>
          </a:p>
          <a:p>
            <a:pPr marL="684213" lvl="1" indent="-227013" algn="l">
              <a:lnSpc>
                <a:spcPts val="2000"/>
              </a:lnSpc>
              <a:spcAft>
                <a:spcPts val="800"/>
              </a:spcAft>
              <a:buSzPct val="75000"/>
              <a:buFont typeface="Monotype Sorts" pitchFamily="2" charset="2"/>
              <a:buChar char="n"/>
            </a:pPr>
            <a:r>
              <a:rPr lang="en-US" kern="0" dirty="0" smtClean="0">
                <a:latin typeface="+mn-lt"/>
              </a:rPr>
              <a:t>Using an * here implies to activate all the HTML components to be observable (but this might get the page rendering speed to be slower)</a:t>
            </a:r>
            <a:endParaRPr lang="en-US" sz="2000" kern="0" dirty="0" smtClean="0">
              <a:latin typeface="+mn-lt"/>
            </a:endParaRPr>
          </a:p>
          <a:p>
            <a:pPr marL="227013" marR="0" lvl="0" indent="-227013" algn="l" defTabSz="914400" rtl="0" eaLnBrk="0" fontAlgn="base" latinLnBrk="0" hangingPunct="0">
              <a:lnSpc>
                <a:spcPts val="2000"/>
              </a:lnSpc>
              <a:spcBef>
                <a:spcPct val="0"/>
              </a:spcBef>
              <a:spcAft>
                <a:spcPts val="800"/>
              </a:spcAft>
              <a:buClr>
                <a:srgbClr val="FDAA03"/>
              </a:buClr>
              <a:buSzPct val="75000"/>
              <a:buFont typeface="Monotype Sorts" pitchFamily="2" charset="2"/>
              <a:buChar char="n"/>
              <a:tabLst/>
              <a:defRPr/>
            </a:pPr>
            <a:endParaRPr kumimoji="0" lang="en-US" sz="2000" b="1" i="0" u="none" strike="noStrike" kern="0" cap="none" spc="0" normalizeH="0" baseline="0" noProof="0" dirty="0" smtClean="0">
              <a:ln>
                <a:noFill/>
              </a:ln>
              <a:solidFill>
                <a:schemeClr val="tx1"/>
              </a:solidFill>
              <a:effectLst/>
              <a:uLnTx/>
              <a:uFillTx/>
              <a:latin typeface="+mn-lt"/>
              <a:ea typeface="+mn-ea"/>
              <a:cs typeface="+mn-cs"/>
            </a:endParaRPr>
          </a:p>
          <a:p>
            <a:pPr marL="227013" marR="0" lvl="0" indent="-227013" algn="l" defTabSz="914400" rtl="0" eaLnBrk="0" fontAlgn="base" latinLnBrk="0" hangingPunct="0">
              <a:lnSpc>
                <a:spcPts val="2000"/>
              </a:lnSpc>
              <a:spcBef>
                <a:spcPct val="0"/>
              </a:spcBef>
              <a:spcAft>
                <a:spcPts val="800"/>
              </a:spcAft>
              <a:buClr>
                <a:srgbClr val="FDAA03"/>
              </a:buClr>
              <a:buSzPct val="75000"/>
              <a:buFont typeface="Monotype Sorts" pitchFamily="2" charset="2"/>
              <a:buChar char="n"/>
              <a:tabLst/>
              <a:defRPr/>
            </a:pPr>
            <a:endParaRPr kumimoji="0" lang="en-US" sz="2000" b="1"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Providing Data to </a:t>
            </a:r>
            <a:r>
              <a:rPr lang="en-US" dirty="0" err="1" smtClean="0"/>
              <a:t>DataView</a:t>
            </a:r>
            <a:r>
              <a:rPr lang="en-US" dirty="0" smtClean="0"/>
              <a:t> Control</a:t>
            </a:r>
            <a:endParaRPr lang="en-US" dirty="0"/>
          </a:p>
        </p:txBody>
      </p:sp>
      <p:sp>
        <p:nvSpPr>
          <p:cNvPr id="3" name="Content Placeholder 2"/>
          <p:cNvSpPr>
            <a:spLocks noGrp="1"/>
          </p:cNvSpPr>
          <p:nvPr>
            <p:ph idx="1"/>
          </p:nvPr>
        </p:nvSpPr>
        <p:spPr>
          <a:xfrm>
            <a:off x="660400" y="1295400"/>
            <a:ext cx="7696200" cy="381000"/>
          </a:xfrm>
        </p:spPr>
        <p:txBody>
          <a:bodyPr/>
          <a:lstStyle/>
          <a:p>
            <a:pPr lvl="0"/>
            <a:r>
              <a:rPr lang="en-US" dirty="0" smtClean="0"/>
              <a:t>Setting the data property of the control decoratively:</a:t>
            </a:r>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37</a:t>
            </a:fld>
            <a:endParaRPr lang="en-US"/>
          </a:p>
        </p:txBody>
      </p:sp>
      <p:pic>
        <p:nvPicPr>
          <p:cNvPr id="52227" name="Picture 3"/>
          <p:cNvPicPr>
            <a:picLocks noChangeAspect="1" noChangeArrowheads="1"/>
          </p:cNvPicPr>
          <p:nvPr/>
        </p:nvPicPr>
        <p:blipFill>
          <a:blip r:embed="rId2" cstate="print"/>
          <a:srcRect/>
          <a:stretch>
            <a:fillRect/>
          </a:stretch>
        </p:blipFill>
        <p:spPr bwMode="auto">
          <a:xfrm>
            <a:off x="685800" y="1600200"/>
            <a:ext cx="7296150" cy="923925"/>
          </a:xfrm>
          <a:prstGeom prst="rect">
            <a:avLst/>
          </a:prstGeom>
          <a:noFill/>
          <a:ln w="9525">
            <a:noFill/>
            <a:miter lim="800000"/>
            <a:headEnd/>
            <a:tailEnd/>
          </a:ln>
        </p:spPr>
      </p:pic>
      <p:sp>
        <p:nvSpPr>
          <p:cNvPr id="7" name="Content Placeholder 2"/>
          <p:cNvSpPr txBox="1">
            <a:spLocks/>
          </p:cNvSpPr>
          <p:nvPr/>
        </p:nvSpPr>
        <p:spPr bwMode="auto">
          <a:xfrm>
            <a:off x="685800" y="2867025"/>
            <a:ext cx="7696200" cy="381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27013" lvl="0" indent="-227013" algn="l">
              <a:lnSpc>
                <a:spcPts val="2000"/>
              </a:lnSpc>
              <a:spcAft>
                <a:spcPts val="800"/>
              </a:spcAft>
              <a:buSzPct val="75000"/>
              <a:buFont typeface="Monotype Sorts" pitchFamily="2" charset="2"/>
              <a:buChar char="n"/>
            </a:pPr>
            <a:r>
              <a:rPr lang="en-US" sz="2000" dirty="0" smtClean="0"/>
              <a:t>Setting the </a:t>
            </a:r>
            <a:r>
              <a:rPr lang="en-US" sz="2000" i="1" dirty="0" smtClean="0"/>
              <a:t>data </a:t>
            </a:r>
            <a:r>
              <a:rPr lang="en-US" sz="2000" dirty="0" smtClean="0"/>
              <a:t>property of the control through code:</a:t>
            </a:r>
            <a:endParaRPr kumimoji="0" lang="en-US" sz="2000" b="1" i="0" u="none" strike="noStrike" kern="0" cap="none" spc="0" normalizeH="0" baseline="0" noProof="0" dirty="0" smtClean="0">
              <a:ln>
                <a:noFill/>
              </a:ln>
              <a:solidFill>
                <a:schemeClr val="tx1"/>
              </a:solidFill>
              <a:effectLst/>
              <a:uLnTx/>
              <a:uFillTx/>
              <a:latin typeface="+mn-lt"/>
              <a:ea typeface="+mn-ea"/>
              <a:cs typeface="+mn-cs"/>
            </a:endParaRPr>
          </a:p>
        </p:txBody>
      </p:sp>
      <p:pic>
        <p:nvPicPr>
          <p:cNvPr id="52228" name="Picture 4"/>
          <p:cNvPicPr>
            <a:picLocks noChangeAspect="1" noChangeArrowheads="1"/>
          </p:cNvPicPr>
          <p:nvPr/>
        </p:nvPicPr>
        <p:blipFill>
          <a:blip r:embed="rId3" cstate="print"/>
          <a:srcRect/>
          <a:stretch>
            <a:fillRect/>
          </a:stretch>
        </p:blipFill>
        <p:spPr bwMode="auto">
          <a:xfrm>
            <a:off x="685800" y="3171825"/>
            <a:ext cx="7296150" cy="1933575"/>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Providing Data to </a:t>
            </a:r>
            <a:r>
              <a:rPr lang="en-US" dirty="0" err="1" smtClean="0"/>
              <a:t>DataView</a:t>
            </a:r>
            <a:r>
              <a:rPr lang="en-US" dirty="0" smtClean="0"/>
              <a:t> Control</a:t>
            </a:r>
            <a:endParaRPr lang="en-US" dirty="0"/>
          </a:p>
        </p:txBody>
      </p:sp>
      <p:sp>
        <p:nvSpPr>
          <p:cNvPr id="3" name="Content Placeholder 2"/>
          <p:cNvSpPr>
            <a:spLocks noGrp="1"/>
          </p:cNvSpPr>
          <p:nvPr>
            <p:ph idx="1"/>
          </p:nvPr>
        </p:nvSpPr>
        <p:spPr>
          <a:xfrm>
            <a:off x="660400" y="1066800"/>
            <a:ext cx="7696200" cy="914400"/>
          </a:xfrm>
        </p:spPr>
        <p:txBody>
          <a:bodyPr/>
          <a:lstStyle/>
          <a:p>
            <a:r>
              <a:rPr lang="en-US" dirty="0" smtClean="0"/>
              <a:t>Using WCF or ASP.NET Web Service as </a:t>
            </a:r>
            <a:r>
              <a:rPr lang="en-US" dirty="0" err="1" smtClean="0"/>
              <a:t>dataProvider</a:t>
            </a:r>
            <a:r>
              <a:rPr lang="en-US" dirty="0" smtClean="0"/>
              <a:t>: </a:t>
            </a:r>
          </a:p>
          <a:p>
            <a:pPr lvl="1"/>
            <a:r>
              <a:rPr lang="en-US" dirty="0" smtClean="0"/>
              <a:t>A WCF or ASP.NET web service can be specified in the </a:t>
            </a:r>
            <a:r>
              <a:rPr lang="en-US" i="1" dirty="0" err="1" smtClean="0"/>
              <a:t>dataProvider</a:t>
            </a:r>
            <a:r>
              <a:rPr lang="en-US" i="1" dirty="0" smtClean="0"/>
              <a:t> </a:t>
            </a:r>
            <a:r>
              <a:rPr lang="en-US" dirty="0" smtClean="0"/>
              <a:t>property of the control</a:t>
            </a:r>
            <a:endParaRPr lang="en-US"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38</a:t>
            </a:fld>
            <a:endParaRPr lang="en-US"/>
          </a:p>
        </p:txBody>
      </p:sp>
      <p:pic>
        <p:nvPicPr>
          <p:cNvPr id="53250" name="Picture 2"/>
          <p:cNvPicPr>
            <a:picLocks noChangeAspect="1" noChangeArrowheads="1"/>
          </p:cNvPicPr>
          <p:nvPr/>
        </p:nvPicPr>
        <p:blipFill>
          <a:blip r:embed="rId2" cstate="print"/>
          <a:srcRect/>
          <a:stretch>
            <a:fillRect/>
          </a:stretch>
        </p:blipFill>
        <p:spPr bwMode="auto">
          <a:xfrm>
            <a:off x="762000" y="1981200"/>
            <a:ext cx="7305675" cy="1295400"/>
          </a:xfrm>
          <a:prstGeom prst="rect">
            <a:avLst/>
          </a:prstGeom>
          <a:noFill/>
          <a:ln w="9525">
            <a:noFill/>
            <a:miter lim="800000"/>
            <a:headEnd/>
            <a:tailEnd/>
          </a:ln>
        </p:spPr>
      </p:pic>
      <p:sp>
        <p:nvSpPr>
          <p:cNvPr id="6" name="Content Placeholder 2"/>
          <p:cNvSpPr txBox="1">
            <a:spLocks/>
          </p:cNvSpPr>
          <p:nvPr/>
        </p:nvSpPr>
        <p:spPr bwMode="auto">
          <a:xfrm>
            <a:off x="685800" y="3276600"/>
            <a:ext cx="769620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27013" lvl="0" indent="-227013" algn="l">
              <a:lnSpc>
                <a:spcPts val="2000"/>
              </a:lnSpc>
              <a:spcAft>
                <a:spcPts val="800"/>
              </a:spcAft>
              <a:buSzPct val="75000"/>
              <a:buFont typeface="Monotype Sorts" pitchFamily="2" charset="2"/>
              <a:buChar char="n"/>
            </a:pPr>
            <a:r>
              <a:rPr lang="pt-BR" sz="2000" dirty="0" smtClean="0"/>
              <a:t>Using DataContext classes as dataProvider:</a:t>
            </a:r>
          </a:p>
          <a:p>
            <a:pPr marL="684213" lvl="1" indent="-227013" algn="l">
              <a:lnSpc>
                <a:spcPts val="2000"/>
              </a:lnSpc>
              <a:spcAft>
                <a:spcPts val="800"/>
              </a:spcAft>
              <a:buSzPct val="75000"/>
              <a:buFont typeface="Monotype Sorts" pitchFamily="2" charset="2"/>
              <a:buChar char="n"/>
            </a:pPr>
            <a:r>
              <a:rPr lang="en-US" kern="0" dirty="0" smtClean="0">
                <a:latin typeface="+mn-lt"/>
              </a:rPr>
              <a:t>If you are using an ADO.NET data service, you should use the </a:t>
            </a:r>
            <a:r>
              <a:rPr lang="en-US" i="1" kern="0" dirty="0" err="1" smtClean="0">
                <a:latin typeface="+mn-lt"/>
              </a:rPr>
              <a:t>AdoNetDataContext</a:t>
            </a:r>
            <a:r>
              <a:rPr lang="en-US" kern="0" dirty="0" smtClean="0">
                <a:latin typeface="+mn-lt"/>
              </a:rPr>
              <a:t> class instead of the more general-purpose </a:t>
            </a:r>
            <a:r>
              <a:rPr lang="en-US" i="1" kern="0" dirty="0" err="1" smtClean="0">
                <a:latin typeface="+mn-lt"/>
              </a:rPr>
              <a:t>DataContext</a:t>
            </a:r>
            <a:r>
              <a:rPr lang="en-US" kern="0" dirty="0" smtClean="0">
                <a:latin typeface="+mn-lt"/>
              </a:rPr>
              <a:t> class</a:t>
            </a:r>
            <a:endParaRPr kumimoji="0" lang="en-US" b="1" i="0" u="none" strike="noStrike" kern="0" cap="none" spc="0" normalizeH="0" baseline="0" noProof="0" dirty="0">
              <a:ln>
                <a:noFill/>
              </a:ln>
              <a:solidFill>
                <a:schemeClr val="tx1"/>
              </a:solidFill>
              <a:effectLst/>
              <a:uLnTx/>
              <a:uFillTx/>
              <a:latin typeface="+mn-lt"/>
            </a:endParaRPr>
          </a:p>
        </p:txBody>
      </p:sp>
      <p:pic>
        <p:nvPicPr>
          <p:cNvPr id="53251" name="Picture 3"/>
          <p:cNvPicPr>
            <a:picLocks noChangeAspect="1" noChangeArrowheads="1"/>
          </p:cNvPicPr>
          <p:nvPr/>
        </p:nvPicPr>
        <p:blipFill>
          <a:blip r:embed="rId3" cstate="print"/>
          <a:srcRect/>
          <a:stretch>
            <a:fillRect/>
          </a:stretch>
        </p:blipFill>
        <p:spPr bwMode="auto">
          <a:xfrm>
            <a:off x="762000" y="4457700"/>
            <a:ext cx="7305675" cy="1943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One-way/One-time/Two-way Binding</a:t>
            </a:r>
            <a:endParaRPr lang="en-US" dirty="0"/>
          </a:p>
        </p:txBody>
      </p:sp>
      <p:sp>
        <p:nvSpPr>
          <p:cNvPr id="3" name="Content Placeholder 2"/>
          <p:cNvSpPr>
            <a:spLocks noGrp="1"/>
          </p:cNvSpPr>
          <p:nvPr>
            <p:ph idx="1"/>
          </p:nvPr>
        </p:nvSpPr>
        <p:spPr>
          <a:xfrm>
            <a:off x="660400" y="1143000"/>
            <a:ext cx="7696200" cy="4960938"/>
          </a:xfrm>
        </p:spPr>
        <p:txBody>
          <a:bodyPr/>
          <a:lstStyle/>
          <a:p>
            <a:r>
              <a:rPr lang="en-US" dirty="0" smtClean="0"/>
              <a:t>In the above examples you see a binding syntax like this: { { expression } } </a:t>
            </a:r>
          </a:p>
          <a:p>
            <a:pPr lvl="1"/>
            <a:r>
              <a:rPr lang="en-US" dirty="0" smtClean="0"/>
              <a:t>This is a </a:t>
            </a:r>
            <a:r>
              <a:rPr lang="en-US" i="1" dirty="0" smtClean="0"/>
              <a:t>one-way/one-time </a:t>
            </a:r>
            <a:r>
              <a:rPr lang="en-US" dirty="0" smtClean="0"/>
              <a:t>data binding as the expression is evaluated only once, at the time of template rendering</a:t>
            </a:r>
          </a:p>
          <a:p>
            <a:pPr lvl="1"/>
            <a:r>
              <a:rPr lang="en-US" dirty="0" smtClean="0"/>
              <a:t>With one-way/one-time binding, if the source data changes after the template has been rendered, the rendered value will not be automatically updated</a:t>
            </a:r>
          </a:p>
          <a:p>
            <a:r>
              <a:rPr lang="en-US" dirty="0" smtClean="0"/>
              <a:t>Another syntax is available to ensure the target value is updated with the change of source value, which is like this: { expression } </a:t>
            </a:r>
          </a:p>
          <a:p>
            <a:pPr lvl="1"/>
            <a:r>
              <a:rPr lang="en-US" dirty="0" smtClean="0"/>
              <a:t>In two-way live binding, the binding works in both directions. If the target value is changed (in this case, the value in the UI), the source value is automatically updated (in this case, the underlying data item)</a:t>
            </a:r>
          </a:p>
          <a:p>
            <a:pPr lvl="1"/>
            <a:r>
              <a:rPr lang="en-US" dirty="0" smtClean="0"/>
              <a:t>Similarly, if the source value is changed (in this case, if the underlying data value is updated externally), the target value (the value in the UI) is updated in response. As a result, target and source are always in sync</a:t>
            </a:r>
          </a:p>
          <a:p>
            <a:endParaRPr lang="en-US"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ADO.NET</a:t>
            </a:r>
            <a:endParaRPr lang="en-US" dirty="0"/>
          </a:p>
        </p:txBody>
      </p:sp>
      <p:sp>
        <p:nvSpPr>
          <p:cNvPr id="3" name="Content Placeholder 2"/>
          <p:cNvSpPr>
            <a:spLocks noGrp="1"/>
          </p:cNvSpPr>
          <p:nvPr>
            <p:ph idx="1"/>
          </p:nvPr>
        </p:nvSpPr>
        <p:spPr>
          <a:xfrm>
            <a:off x="660400" y="1066800"/>
            <a:ext cx="7950200" cy="5257800"/>
          </a:xfrm>
        </p:spPr>
        <p:txBody>
          <a:bodyPr/>
          <a:lstStyle/>
          <a:p>
            <a:r>
              <a:rPr lang="en-US" dirty="0" smtClean="0"/>
              <a:t>You use a .NET data provider to connect to the data store</a:t>
            </a:r>
          </a:p>
          <a:p>
            <a:r>
              <a:rPr lang="en-US" dirty="0" smtClean="0"/>
              <a:t>ADO.NET ships with a number of built-in providers, including </a:t>
            </a:r>
            <a:r>
              <a:rPr lang="en-US" dirty="0" err="1" smtClean="0"/>
              <a:t>SQLServer</a:t>
            </a:r>
            <a:r>
              <a:rPr lang="en-US" dirty="0" smtClean="0"/>
              <a:t>, and Oracle</a:t>
            </a:r>
          </a:p>
          <a:p>
            <a:r>
              <a:rPr lang="en-US" dirty="0" smtClean="0"/>
              <a:t>The main classes in this provider model are:</a:t>
            </a:r>
          </a:p>
          <a:p>
            <a:pPr lvl="1"/>
            <a:r>
              <a:rPr lang="en-US" i="1" dirty="0" smtClean="0"/>
              <a:t>Connection</a:t>
            </a:r>
            <a:r>
              <a:rPr lang="en-US" dirty="0" smtClean="0"/>
              <a:t>: Manage the db connection</a:t>
            </a:r>
          </a:p>
          <a:p>
            <a:pPr lvl="1"/>
            <a:r>
              <a:rPr lang="en-US" i="1" dirty="0" smtClean="0"/>
              <a:t>Command</a:t>
            </a:r>
            <a:r>
              <a:rPr lang="en-US" dirty="0" smtClean="0"/>
              <a:t>: To create and execute SQL statements against the db or to access stored procedures already on the db and execute them</a:t>
            </a:r>
          </a:p>
          <a:p>
            <a:pPr lvl="1"/>
            <a:r>
              <a:rPr lang="en-US" i="1" dirty="0" err="1" smtClean="0"/>
              <a:t>DataReader</a:t>
            </a:r>
            <a:r>
              <a:rPr lang="en-US" dirty="0" smtClean="0"/>
              <a:t>: To access data in a read-only manner, moving forward through the data as you read (lightweight and fast)</a:t>
            </a:r>
          </a:p>
          <a:p>
            <a:pPr lvl="1"/>
            <a:r>
              <a:rPr lang="en-US" i="1" dirty="0" err="1" smtClean="0"/>
              <a:t>DataAdapter</a:t>
            </a:r>
            <a:r>
              <a:rPr lang="en-US" dirty="0" smtClean="0"/>
              <a:t>: Does the data transfer between the db and the </a:t>
            </a:r>
            <a:r>
              <a:rPr lang="en-US" dirty="0" err="1" smtClean="0"/>
              <a:t>DataSet</a:t>
            </a:r>
            <a:endParaRPr lang="en-US" dirty="0" smtClean="0"/>
          </a:p>
          <a:p>
            <a:pPr lvl="1"/>
            <a:r>
              <a:rPr lang="en-US" i="1" dirty="0" err="1" smtClean="0"/>
              <a:t>DataSet</a:t>
            </a:r>
            <a:r>
              <a:rPr lang="en-US" dirty="0" smtClean="0"/>
              <a:t>: A disconnected representation of all or part of the db. Supports a collection of tables, relationships, constraints, etc.</a:t>
            </a:r>
          </a:p>
          <a:p>
            <a:r>
              <a:rPr lang="en-US" dirty="0" smtClean="0"/>
              <a:t>There are also OLEDB </a:t>
            </a:r>
            <a:r>
              <a:rPr lang="en-US" dirty="0" err="1" smtClean="0"/>
              <a:t>abd</a:t>
            </a:r>
            <a:r>
              <a:rPr lang="en-US" dirty="0" smtClean="0"/>
              <a:t> ODBC providers, to provide connectivity to any OLEDB or ODBC </a:t>
            </a:r>
            <a:r>
              <a:rPr lang="en-US" dirty="0" err="1" smtClean="0"/>
              <a:t>dbs</a:t>
            </a:r>
            <a:endParaRPr lang="en-US" dirty="0" smtClean="0"/>
          </a:p>
          <a:p>
            <a:r>
              <a:rPr lang="en-US" dirty="0" smtClean="0"/>
              <a:t>3rd party ecosystem of providers around open-source </a:t>
            </a:r>
            <a:r>
              <a:rPr lang="en-US" dirty="0" err="1" smtClean="0"/>
              <a:t>dbs</a:t>
            </a:r>
            <a:r>
              <a:rPr lang="en-US" dirty="0" smtClean="0"/>
              <a:t> such as </a:t>
            </a:r>
            <a:r>
              <a:rPr lang="en-US" dirty="0" err="1" smtClean="0"/>
              <a:t>MySQL</a:t>
            </a:r>
            <a:r>
              <a:rPr lang="en-US" dirty="0" smtClean="0"/>
              <a:t> and </a:t>
            </a:r>
            <a:r>
              <a:rPr lang="en-US" dirty="0" err="1" smtClean="0"/>
              <a:t>PostGreSQL</a:t>
            </a:r>
            <a:r>
              <a:rPr lang="en-US" dirty="0" smtClean="0"/>
              <a:t> has evolved..</a:t>
            </a:r>
          </a:p>
          <a:p>
            <a:pPr lvl="1"/>
            <a:endParaRPr lang="en-US" dirty="0" smtClean="0"/>
          </a:p>
          <a:p>
            <a:pPr lvl="1"/>
            <a:endParaRPr lang="en-US"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Live Binding Syntax and WPF</a:t>
            </a:r>
            <a:endParaRPr lang="en-US" dirty="0"/>
          </a:p>
        </p:txBody>
      </p:sp>
      <p:sp>
        <p:nvSpPr>
          <p:cNvPr id="3" name="Content Placeholder 2"/>
          <p:cNvSpPr>
            <a:spLocks noGrp="1"/>
          </p:cNvSpPr>
          <p:nvPr>
            <p:ph idx="1"/>
          </p:nvPr>
        </p:nvSpPr>
        <p:spPr>
          <a:xfrm>
            <a:off x="660400" y="1295400"/>
            <a:ext cx="7696200" cy="2514600"/>
          </a:xfrm>
        </p:spPr>
        <p:txBody>
          <a:bodyPr/>
          <a:lstStyle/>
          <a:p>
            <a:r>
              <a:rPr lang="en-US" dirty="0" smtClean="0"/>
              <a:t>The live-binding syntax is similar to binding syntax in WPF (XAML)</a:t>
            </a:r>
          </a:p>
          <a:p>
            <a:pPr lvl="1"/>
            <a:r>
              <a:rPr lang="en-US" dirty="0" smtClean="0"/>
              <a:t>It can be used for binding between UI and data, as in the above examples, as well as directly between UI elements, between data and properties of declaratively attached controls and components, and so on</a:t>
            </a:r>
          </a:p>
          <a:p>
            <a:pPr lvl="1"/>
            <a:r>
              <a:rPr lang="en-US" dirty="0" smtClean="0"/>
              <a:t>In the following example, if the user modifies the values in the text boxes, the values in the </a:t>
            </a:r>
            <a:r>
              <a:rPr lang="en-US" i="1" dirty="0" smtClean="0"/>
              <a:t>h3 </a:t>
            </a:r>
            <a:r>
              <a:rPr lang="en-US" dirty="0" smtClean="0"/>
              <a:t>and </a:t>
            </a:r>
            <a:r>
              <a:rPr lang="en-US" i="1" dirty="0" smtClean="0"/>
              <a:t>div </a:t>
            </a:r>
            <a:r>
              <a:rPr lang="en-US" dirty="0" smtClean="0"/>
              <a:t>elements will change automatically</a:t>
            </a:r>
            <a:endParaRPr lang="en-US"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40</a:t>
            </a:fld>
            <a:endParaRPr lang="en-US"/>
          </a:p>
        </p:txBody>
      </p:sp>
      <p:pic>
        <p:nvPicPr>
          <p:cNvPr id="54274" name="Picture 2"/>
          <p:cNvPicPr>
            <a:picLocks noChangeAspect="1" noChangeArrowheads="1"/>
          </p:cNvPicPr>
          <p:nvPr/>
        </p:nvPicPr>
        <p:blipFill>
          <a:blip r:embed="rId2" cstate="print"/>
          <a:srcRect/>
          <a:stretch>
            <a:fillRect/>
          </a:stretch>
        </p:blipFill>
        <p:spPr bwMode="auto">
          <a:xfrm>
            <a:off x="1295400" y="3733800"/>
            <a:ext cx="7286625" cy="685800"/>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Features</a:t>
            </a:r>
            <a:endParaRPr lang="en-US" dirty="0"/>
          </a:p>
        </p:txBody>
      </p:sp>
      <p:sp>
        <p:nvSpPr>
          <p:cNvPr id="3" name="Content Placeholder 2"/>
          <p:cNvSpPr>
            <a:spLocks noGrp="1"/>
          </p:cNvSpPr>
          <p:nvPr>
            <p:ph idx="1"/>
          </p:nvPr>
        </p:nvSpPr>
        <p:spPr>
          <a:xfrm>
            <a:off x="660400" y="1295400"/>
            <a:ext cx="7696200" cy="1371600"/>
          </a:xfrm>
        </p:spPr>
        <p:txBody>
          <a:bodyPr/>
          <a:lstStyle/>
          <a:p>
            <a:r>
              <a:rPr lang="en-US" dirty="0" smtClean="0"/>
              <a:t>The syntax also provides functions for converting data values to rendered values, or converting back from values entered in UI to an appropriately formatted data value. The following example shows how to provide conversion functions:</a:t>
            </a:r>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41</a:t>
            </a:fld>
            <a:endParaRPr lang="en-US"/>
          </a:p>
        </p:txBody>
      </p:sp>
      <p:pic>
        <p:nvPicPr>
          <p:cNvPr id="55298" name="Picture 2"/>
          <p:cNvPicPr>
            <a:picLocks noChangeAspect="1" noChangeArrowheads="1"/>
          </p:cNvPicPr>
          <p:nvPr/>
        </p:nvPicPr>
        <p:blipFill>
          <a:blip r:embed="rId2" cstate="print"/>
          <a:srcRect/>
          <a:stretch>
            <a:fillRect/>
          </a:stretch>
        </p:blipFill>
        <p:spPr bwMode="auto">
          <a:xfrm>
            <a:off x="914400" y="2667000"/>
            <a:ext cx="7620000" cy="444110"/>
          </a:xfrm>
          <a:prstGeom prst="rect">
            <a:avLst/>
          </a:prstGeom>
          <a:noFill/>
          <a:ln w="9525">
            <a:noFill/>
            <a:miter lim="800000"/>
            <a:headEnd/>
            <a:tailEnd/>
          </a:ln>
        </p:spPr>
      </p:pic>
      <p:sp>
        <p:nvSpPr>
          <p:cNvPr id="6" name="Content Placeholder 2"/>
          <p:cNvSpPr txBox="1">
            <a:spLocks/>
          </p:cNvSpPr>
          <p:nvPr/>
        </p:nvSpPr>
        <p:spPr bwMode="auto">
          <a:xfrm>
            <a:off x="685800" y="3352800"/>
            <a:ext cx="7696200" cy="60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27013" indent="-227013" algn="l">
              <a:lnSpc>
                <a:spcPts val="2000"/>
              </a:lnSpc>
              <a:spcAft>
                <a:spcPts val="800"/>
              </a:spcAft>
              <a:buSzPct val="75000"/>
              <a:buFont typeface="Monotype Sorts" pitchFamily="2" charset="2"/>
              <a:buChar char="n"/>
            </a:pPr>
            <a:r>
              <a:rPr lang="en-US" sz="2000" dirty="0" smtClean="0"/>
              <a:t>This similar syntax can be used to specify binding mode as well:</a:t>
            </a:r>
          </a:p>
        </p:txBody>
      </p:sp>
      <p:pic>
        <p:nvPicPr>
          <p:cNvPr id="55299" name="Picture 3"/>
          <p:cNvPicPr>
            <a:picLocks noChangeAspect="1" noChangeArrowheads="1"/>
          </p:cNvPicPr>
          <p:nvPr/>
        </p:nvPicPr>
        <p:blipFill>
          <a:blip r:embed="rId3" cstate="print"/>
          <a:srcRect/>
          <a:stretch>
            <a:fillRect/>
          </a:stretch>
        </p:blipFill>
        <p:spPr bwMode="auto">
          <a:xfrm>
            <a:off x="990600" y="3962399"/>
            <a:ext cx="7467600" cy="393641"/>
          </a:xfrm>
          <a:prstGeom prst="rect">
            <a:avLst/>
          </a:prstGeom>
          <a:noFill/>
          <a:ln w="9525">
            <a:noFill/>
            <a:miter lim="800000"/>
            <a:headEnd/>
            <a:tailEnd/>
          </a:ln>
        </p:spPr>
      </p:pic>
      <p:sp>
        <p:nvSpPr>
          <p:cNvPr id="8" name="Content Placeholder 2"/>
          <p:cNvSpPr txBox="1">
            <a:spLocks/>
          </p:cNvSpPr>
          <p:nvPr/>
        </p:nvSpPr>
        <p:spPr bwMode="auto">
          <a:xfrm>
            <a:off x="685800" y="4572000"/>
            <a:ext cx="769620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27013" indent="-227013" algn="l">
              <a:lnSpc>
                <a:spcPts val="2000"/>
              </a:lnSpc>
              <a:spcAft>
                <a:spcPts val="800"/>
              </a:spcAft>
              <a:buSzPct val="75000"/>
              <a:buFont typeface="Monotype Sorts" pitchFamily="2" charset="2"/>
              <a:buChar char="n"/>
            </a:pPr>
            <a:r>
              <a:rPr lang="en-US" sz="2000" dirty="0" smtClean="0"/>
              <a:t>The default binding behavior for text-boxes and other input controls is two-way and for all other controls is </a:t>
            </a:r>
            <a:r>
              <a:rPr lang="en-US" sz="2000" dirty="0" smtClean="0"/>
              <a:t>one-way</a:t>
            </a:r>
            <a:endParaRPr lang="en-US" sz="2000" dirty="0" smtClean="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Javascript</a:t>
            </a:r>
            <a:r>
              <a:rPr lang="en-US" dirty="0" smtClean="0"/>
              <a:t> and ASP.NET Extensions</a:t>
            </a:r>
            <a:endParaRPr lang="en-US" dirty="0"/>
          </a:p>
        </p:txBody>
      </p:sp>
      <p:sp>
        <p:nvSpPr>
          <p:cNvPr id="3" name="Content Placeholder 2"/>
          <p:cNvSpPr>
            <a:spLocks noGrp="1"/>
          </p:cNvSpPr>
          <p:nvPr>
            <p:ph idx="1"/>
          </p:nvPr>
        </p:nvSpPr>
        <p:spPr>
          <a:xfrm>
            <a:off x="660400" y="1066800"/>
            <a:ext cx="7696200" cy="5257800"/>
          </a:xfrm>
        </p:spPr>
        <p:txBody>
          <a:bodyPr/>
          <a:lstStyle/>
          <a:p>
            <a:r>
              <a:rPr lang="en-US" dirty="0" smtClean="0"/>
              <a:t>A simple programming language whose foundation was laid out quite a few years ago when</a:t>
            </a:r>
          </a:p>
          <a:p>
            <a:pPr lvl="1"/>
            <a:r>
              <a:rPr lang="en-US" dirty="0" smtClean="0"/>
              <a:t>Object oriented programming was considered overkill for the Web</a:t>
            </a:r>
          </a:p>
          <a:p>
            <a:pPr lvl="1"/>
            <a:r>
              <a:rPr lang="en-US" dirty="0" smtClean="0"/>
              <a:t>Principles of dynamic languages were considered too academic</a:t>
            </a:r>
          </a:p>
          <a:p>
            <a:pPr lvl="1"/>
            <a:r>
              <a:rPr lang="en-US" dirty="0" smtClean="0"/>
              <a:t>As a result, </a:t>
            </a:r>
            <a:r>
              <a:rPr lang="en-US" dirty="0" err="1" smtClean="0"/>
              <a:t>Javascript</a:t>
            </a:r>
            <a:r>
              <a:rPr lang="en-US" dirty="0" smtClean="0"/>
              <a:t> supports some OO semantics with a bit of inheritance through object prototypes and encapsulation with </a:t>
            </a:r>
            <a:r>
              <a:rPr lang="en-US" dirty="0" err="1" smtClean="0"/>
              <a:t>closurs</a:t>
            </a:r>
            <a:r>
              <a:rPr lang="en-US" dirty="0" smtClean="0"/>
              <a:t>, and a number of dynamic binding features as in today’s Ruby/Python</a:t>
            </a:r>
          </a:p>
          <a:p>
            <a:pPr lvl="1"/>
            <a:r>
              <a:rPr lang="en-US" dirty="0" err="1" smtClean="0"/>
              <a:t>Javascript</a:t>
            </a:r>
            <a:r>
              <a:rPr lang="en-US" dirty="0" smtClean="0"/>
              <a:t> is the language of the client-side Web (prior to Flash and Silverlight)</a:t>
            </a:r>
          </a:p>
          <a:p>
            <a:pPr lvl="1"/>
            <a:r>
              <a:rPr lang="en-US" dirty="0" smtClean="0"/>
              <a:t>Presentation elements such as buttons and textboxes are modeled after the schema defined in the DOM</a:t>
            </a:r>
          </a:p>
          <a:p>
            <a:pPr lvl="1"/>
            <a:r>
              <a:rPr lang="en-US" dirty="0" smtClean="0"/>
              <a:t>Using </a:t>
            </a:r>
            <a:r>
              <a:rPr lang="en-US" dirty="0" err="1" smtClean="0"/>
              <a:t>Javascript</a:t>
            </a:r>
            <a:r>
              <a:rPr lang="en-US" dirty="0" smtClean="0"/>
              <a:t>, you can manipulate them, you can handle events, and you can use </a:t>
            </a:r>
            <a:r>
              <a:rPr lang="en-US" dirty="0" err="1" smtClean="0"/>
              <a:t>XmlHttpRequest</a:t>
            </a:r>
            <a:r>
              <a:rPr lang="en-US" dirty="0" smtClean="0"/>
              <a:t>, running more code on the client and less on the server</a:t>
            </a:r>
          </a:p>
          <a:p>
            <a:r>
              <a:rPr lang="en-US" dirty="0" smtClean="0"/>
              <a:t>ASP.NET extensions make </a:t>
            </a:r>
            <a:r>
              <a:rPr lang="en-US" dirty="0" err="1" smtClean="0"/>
              <a:t>Javascript</a:t>
            </a:r>
            <a:r>
              <a:rPr lang="en-US" dirty="0" smtClean="0"/>
              <a:t> a tad bit more OO</a:t>
            </a:r>
          </a:p>
          <a:p>
            <a:pPr lvl="1"/>
            <a:r>
              <a:rPr lang="en-US" dirty="0" smtClean="0"/>
              <a:t>Read Chapter 14 of the </a:t>
            </a:r>
            <a:r>
              <a:rPr lang="en-US" dirty="0" smtClean="0"/>
              <a:t>textbook (optional)</a:t>
            </a:r>
            <a:endParaRPr lang="en-US"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Microsoft AJAX Library</a:t>
            </a:r>
            <a:endParaRPr lang="en-US" dirty="0"/>
          </a:p>
        </p:txBody>
      </p:sp>
      <p:sp>
        <p:nvSpPr>
          <p:cNvPr id="3" name="Content Placeholder 2"/>
          <p:cNvSpPr>
            <a:spLocks noGrp="1"/>
          </p:cNvSpPr>
          <p:nvPr>
            <p:ph idx="1"/>
          </p:nvPr>
        </p:nvSpPr>
        <p:spPr/>
        <p:txBody>
          <a:bodyPr/>
          <a:lstStyle/>
          <a:p>
            <a:r>
              <a:rPr lang="en-US" dirty="0" smtClean="0"/>
              <a:t>Consists of two related parts:</a:t>
            </a:r>
          </a:p>
          <a:p>
            <a:pPr lvl="1"/>
            <a:r>
              <a:rPr lang="en-US" dirty="0" err="1" smtClean="0"/>
              <a:t>Javascript</a:t>
            </a:r>
            <a:r>
              <a:rPr lang="en-US" dirty="0" smtClean="0"/>
              <a:t> Language extensions</a:t>
            </a:r>
          </a:p>
          <a:p>
            <a:pPr lvl="1"/>
            <a:r>
              <a:rPr lang="en-US" dirty="0" smtClean="0"/>
              <a:t>A Base Class Library to provide predefined tools and services to developers</a:t>
            </a:r>
          </a:p>
          <a:p>
            <a:pPr lvl="1"/>
            <a:r>
              <a:rPr lang="en-US" dirty="0" smtClean="0"/>
              <a:t>Self-contained, stored in couple of .</a:t>
            </a:r>
            <a:r>
              <a:rPr lang="en-US" dirty="0" err="1" smtClean="0"/>
              <a:t>js</a:t>
            </a:r>
            <a:r>
              <a:rPr lang="en-US" dirty="0" smtClean="0"/>
              <a:t> files:</a:t>
            </a:r>
          </a:p>
          <a:p>
            <a:pPr lvl="2"/>
            <a:r>
              <a:rPr lang="en-US" dirty="0" smtClean="0"/>
              <a:t>MicrosoftAjax.js defines language extensions (namespaces, interfaces, </a:t>
            </a:r>
            <a:r>
              <a:rPr lang="en-US" dirty="0" err="1" smtClean="0"/>
              <a:t>enums</a:t>
            </a:r>
            <a:r>
              <a:rPr lang="en-US" dirty="0" smtClean="0"/>
              <a:t>, inheritance)</a:t>
            </a:r>
          </a:p>
          <a:p>
            <a:pPr lvl="2"/>
            <a:r>
              <a:rPr lang="en-US" dirty="0" smtClean="0"/>
              <a:t>MicrosoftAjaxWebForms.js defines the partial rendering engine and the whole network stack</a:t>
            </a:r>
          </a:p>
          <a:p>
            <a:pPr lvl="2"/>
            <a:r>
              <a:rPr lang="en-US" dirty="0" smtClean="0"/>
              <a:t>You don’t need to reference or embed these two files in your applications: The </a:t>
            </a:r>
            <a:r>
              <a:rPr lang="en-US" dirty="0" err="1" smtClean="0"/>
              <a:t>Scriptmanager</a:t>
            </a:r>
            <a:r>
              <a:rPr lang="en-US" dirty="0" smtClean="0"/>
              <a:t> Control does this for you</a:t>
            </a:r>
          </a:p>
          <a:p>
            <a:pPr lvl="2"/>
            <a:r>
              <a:rPr lang="en-US" dirty="0" smtClean="0"/>
              <a:t>If you’re going to extend the capabilities of the browser’s </a:t>
            </a:r>
            <a:r>
              <a:rPr lang="en-US" dirty="0" err="1" smtClean="0"/>
              <a:t>Javascript</a:t>
            </a:r>
            <a:r>
              <a:rPr lang="en-US" dirty="0" smtClean="0"/>
              <a:t> in the context of an non-ASP.NET AJAX app, you are going to have to reference any required .</a:t>
            </a:r>
            <a:r>
              <a:rPr lang="en-US" dirty="0" err="1" smtClean="0"/>
              <a:t>js</a:t>
            </a:r>
            <a:r>
              <a:rPr lang="en-US" dirty="0" smtClean="0"/>
              <a:t> file explicitly</a:t>
            </a:r>
            <a:br>
              <a:rPr lang="en-US" dirty="0" smtClean="0"/>
            </a:br>
            <a:r>
              <a:rPr lang="en-US" dirty="0" smtClean="0"/>
              <a:t>&lt;head&gt;</a:t>
            </a:r>
            <a:br>
              <a:rPr lang="en-US" dirty="0" smtClean="0"/>
            </a:br>
            <a:r>
              <a:rPr lang="en-US" dirty="0" smtClean="0"/>
              <a:t>		&lt;script </a:t>
            </a:r>
            <a:r>
              <a:rPr lang="en-US" dirty="0" err="1" smtClean="0"/>
              <a:t>src</a:t>
            </a:r>
            <a:r>
              <a:rPr lang="en-US" dirty="0" smtClean="0"/>
              <a:t>=“microsoftajax.js” /&gt;</a:t>
            </a:r>
            <a:br>
              <a:rPr lang="en-US" dirty="0" smtClean="0"/>
            </a:br>
            <a:r>
              <a:rPr lang="en-US" dirty="0" smtClean="0"/>
              <a:t>&lt;/head&gt;</a:t>
            </a:r>
          </a:p>
          <a:p>
            <a:pPr lvl="2"/>
            <a:r>
              <a:rPr lang="en-US" dirty="0" smtClean="0"/>
              <a:t>Source code at ajax.asp.net/downloads</a:t>
            </a:r>
          </a:p>
          <a:p>
            <a:pPr lvl="2"/>
            <a:endParaRPr lang="en-US" dirty="0" smtClean="0"/>
          </a:p>
          <a:p>
            <a:pPr lvl="2"/>
            <a:endParaRPr lang="en-US" dirty="0" smtClean="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4981575" y="4343400"/>
            <a:ext cx="2486025" cy="828675"/>
          </a:xfrm>
          <a:prstGeom prst="rect">
            <a:avLst/>
          </a:prstGeom>
          <a:noFill/>
          <a:ln w="9525">
            <a:noFill/>
            <a:miter lim="800000"/>
            <a:headEnd/>
            <a:tailEnd/>
          </a:ln>
        </p:spPr>
      </p:pic>
      <p:sp>
        <p:nvSpPr>
          <p:cNvPr id="5" name="Title 4"/>
          <p:cNvSpPr>
            <a:spLocks noGrp="1"/>
          </p:cNvSpPr>
          <p:nvPr>
            <p:ph type="title"/>
          </p:nvPr>
        </p:nvSpPr>
        <p:spPr/>
        <p:txBody>
          <a:bodyPr/>
          <a:lstStyle/>
          <a:p>
            <a:r>
              <a:rPr lang="en-US" dirty="0" smtClean="0"/>
              <a:t>HTTP Debugging</a:t>
            </a:r>
            <a:endParaRPr lang="en-US" dirty="0"/>
          </a:p>
        </p:txBody>
      </p:sp>
      <p:sp>
        <p:nvSpPr>
          <p:cNvPr id="6" name="Text Placeholder 5"/>
          <p:cNvSpPr>
            <a:spLocks noGrp="1"/>
          </p:cNvSpPr>
          <p:nvPr>
            <p:ph type="body" idx="1"/>
          </p:nvPr>
        </p:nvSpPr>
        <p:spPr/>
        <p:txBody>
          <a:bodyPr/>
          <a:lstStyle/>
          <a:p>
            <a:r>
              <a:rPr lang="en-US" dirty="0" smtClean="0"/>
              <a:t>Fiddler</a:t>
            </a:r>
            <a:endParaRPr lang="en-US"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Fiddler</a:t>
            </a:r>
            <a:endParaRPr lang="en-US" dirty="0"/>
          </a:p>
        </p:txBody>
      </p:sp>
      <p:sp>
        <p:nvSpPr>
          <p:cNvPr id="3" name="Content Placeholder 2"/>
          <p:cNvSpPr>
            <a:spLocks noGrp="1"/>
          </p:cNvSpPr>
          <p:nvPr>
            <p:ph idx="1"/>
          </p:nvPr>
        </p:nvSpPr>
        <p:spPr>
          <a:xfrm>
            <a:off x="660400" y="990600"/>
            <a:ext cx="7696200" cy="5410200"/>
          </a:xfrm>
        </p:spPr>
        <p:txBody>
          <a:bodyPr/>
          <a:lstStyle/>
          <a:p>
            <a:r>
              <a:rPr lang="en-US" dirty="0" smtClean="0"/>
              <a:t>Fiddler is a HTTP Debugging Proxy which logs all HTTP traffic between your computer and the Internet. Fiddler allows you to inspect all HTTP Traffic, set breakpoints, and "fiddle" with incoming or outgoing data</a:t>
            </a:r>
          </a:p>
          <a:p>
            <a:pPr lvl="1"/>
            <a:r>
              <a:rPr lang="en-US" dirty="0" smtClean="0"/>
              <a:t>Fiddler includes an event-based scripting subsystem, and can be extended using any .NET language</a:t>
            </a:r>
          </a:p>
          <a:p>
            <a:pPr lvl="1"/>
            <a:r>
              <a:rPr lang="en-US" dirty="0" smtClean="0"/>
              <a:t>Fiddler is freeware and can debug traffic from any application, including Internet Explorer, Mozilla Firefox, Opera</a:t>
            </a:r>
          </a:p>
          <a:p>
            <a:pPr lvl="1"/>
            <a:r>
              <a:rPr lang="en-US" dirty="0" smtClean="0"/>
              <a:t>There are two different versions of Fiddler available: Fiddler 1.x for .NET Framework version 1.1 users and Fiddler 2.x for users with .NET Framework version 2.0 or later installed</a:t>
            </a:r>
          </a:p>
          <a:p>
            <a:r>
              <a:rPr lang="en-US" dirty="0" smtClean="0"/>
              <a:t>What Does Fiddler Capture? </a:t>
            </a:r>
          </a:p>
          <a:p>
            <a:pPr lvl="1"/>
            <a:r>
              <a:rPr lang="en-US" dirty="0" smtClean="0"/>
              <a:t>Quick graph of data transferred during a session by file type</a:t>
            </a:r>
          </a:p>
          <a:p>
            <a:pPr lvl="1"/>
            <a:r>
              <a:rPr lang="en-US" dirty="0" smtClean="0"/>
              <a:t>Request and response headers for cookies and form data</a:t>
            </a:r>
          </a:p>
          <a:p>
            <a:pPr lvl="1"/>
            <a:r>
              <a:rPr lang="en-US" dirty="0" smtClean="0"/>
              <a:t>Show you just the raw data if that's what you want</a:t>
            </a:r>
          </a:p>
          <a:p>
            <a:pPr lvl="1"/>
            <a:r>
              <a:rPr lang="en-US" dirty="0" smtClean="0"/>
              <a:t>Lets you make custom HTTP requests right from within Fiddler. You can use a previous request as a template and then modify it however you'd like</a:t>
            </a:r>
          </a:p>
          <a:p>
            <a:pPr lvl="1"/>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Fiddler Info</a:t>
            </a:r>
            <a:endParaRPr lang="en-US"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46</a:t>
            </a:fld>
            <a:endParaRPr lang="en-US"/>
          </a:p>
        </p:txBody>
      </p:sp>
      <p:pic>
        <p:nvPicPr>
          <p:cNvPr id="1026" name="Picture 2" descr="Fiddler 2.x - Screen Capture - Graph by Content Type"/>
          <p:cNvPicPr>
            <a:picLocks noChangeAspect="1" noChangeArrowheads="1"/>
          </p:cNvPicPr>
          <p:nvPr/>
        </p:nvPicPr>
        <p:blipFill>
          <a:blip r:embed="rId2" cstate="print"/>
          <a:srcRect/>
          <a:stretch>
            <a:fillRect/>
          </a:stretch>
        </p:blipFill>
        <p:spPr bwMode="auto">
          <a:xfrm>
            <a:off x="1600199" y="838200"/>
            <a:ext cx="5624971" cy="5410200"/>
          </a:xfrm>
          <a:prstGeom prst="rect">
            <a:avLst/>
          </a:prstGeom>
          <a:noFill/>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Fiddler Tabs</a:t>
            </a:r>
            <a:endParaRPr lang="en-US"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47</a:t>
            </a:fld>
            <a:endParaRPr lang="en-US"/>
          </a:p>
        </p:txBody>
      </p:sp>
      <p:pic>
        <p:nvPicPr>
          <p:cNvPr id="29698" name="Picture 2" descr="Bb250446.ie_introfiddler_fig03(en-us,VS.85).gif"/>
          <p:cNvPicPr>
            <a:picLocks noChangeAspect="1" noChangeArrowheads="1"/>
          </p:cNvPicPr>
          <p:nvPr/>
        </p:nvPicPr>
        <p:blipFill>
          <a:blip r:embed="rId2" cstate="print"/>
          <a:srcRect/>
          <a:stretch>
            <a:fillRect/>
          </a:stretch>
        </p:blipFill>
        <p:spPr bwMode="auto">
          <a:xfrm>
            <a:off x="1371599" y="897975"/>
            <a:ext cx="6420115" cy="5121825"/>
          </a:xfrm>
          <a:prstGeom prst="rect">
            <a:avLst/>
          </a:prstGeom>
          <a:noFill/>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Bb250446.ie_introfiddler_fig02(en-us,VS.85).gif"/>
          <p:cNvPicPr>
            <a:picLocks noChangeAspect="1" noChangeArrowheads="1"/>
          </p:cNvPicPr>
          <p:nvPr/>
        </p:nvPicPr>
        <p:blipFill>
          <a:blip r:embed="rId2" cstate="print"/>
          <a:srcRect/>
          <a:stretch>
            <a:fillRect/>
          </a:stretch>
        </p:blipFill>
        <p:spPr bwMode="auto">
          <a:xfrm>
            <a:off x="990600" y="4267200"/>
            <a:ext cx="3886200" cy="1485900"/>
          </a:xfrm>
          <a:prstGeom prst="rect">
            <a:avLst/>
          </a:prstGeom>
          <a:noFill/>
        </p:spPr>
      </p:pic>
      <p:sp>
        <p:nvSpPr>
          <p:cNvPr id="2" name="Title 1"/>
          <p:cNvSpPr>
            <a:spLocks noGrp="1"/>
          </p:cNvSpPr>
          <p:nvPr>
            <p:ph type="title"/>
          </p:nvPr>
        </p:nvSpPr>
        <p:spPr/>
        <p:txBody>
          <a:bodyPr/>
          <a:lstStyle/>
          <a:p>
            <a:r>
              <a:rPr lang="en-US" dirty="0" smtClean="0"/>
              <a:t>Fiddler How-to</a:t>
            </a:r>
            <a:endParaRPr lang="en-US" dirty="0"/>
          </a:p>
        </p:txBody>
      </p:sp>
      <p:sp>
        <p:nvSpPr>
          <p:cNvPr id="3" name="Content Placeholder 2"/>
          <p:cNvSpPr>
            <a:spLocks noGrp="1"/>
          </p:cNvSpPr>
          <p:nvPr>
            <p:ph idx="1"/>
          </p:nvPr>
        </p:nvSpPr>
        <p:spPr>
          <a:xfrm>
            <a:off x="660400" y="1219200"/>
            <a:ext cx="7696200" cy="3276600"/>
          </a:xfrm>
        </p:spPr>
        <p:txBody>
          <a:bodyPr/>
          <a:lstStyle/>
          <a:p>
            <a:r>
              <a:rPr lang="en-US" dirty="0" smtClean="0"/>
              <a:t>After you start Fiddler, the program registers itself as the system proxy for Microsoft Windows Internet Services (</a:t>
            </a:r>
            <a:r>
              <a:rPr lang="en-US" dirty="0" err="1" smtClean="0"/>
              <a:t>WinInet</a:t>
            </a:r>
            <a:r>
              <a:rPr lang="en-US" dirty="0" smtClean="0"/>
              <a:t>), the HTTP layer used by Internet Explorer, Microsoft Office, etc. </a:t>
            </a:r>
          </a:p>
          <a:p>
            <a:pPr lvl="1"/>
            <a:r>
              <a:rPr lang="en-US" dirty="0" smtClean="0"/>
              <a:t>You can verify that Fiddler is correctly intercepting requests by checking the Proxy Settings dialog: From the Internet Explorer main menu, click Tools, click Internet Options, click Connections, click LAN Setting, and finally click Advanced</a:t>
            </a:r>
          </a:p>
          <a:p>
            <a:r>
              <a:rPr lang="en-US" dirty="0" smtClean="0"/>
              <a:t>As the system proxy, all HTTP requests from </a:t>
            </a:r>
            <a:r>
              <a:rPr lang="en-US" dirty="0" err="1" smtClean="0"/>
              <a:t>WinInet</a:t>
            </a:r>
            <a:r>
              <a:rPr lang="en-US" dirty="0" smtClean="0"/>
              <a:t> flow through Fiddler before reaching target Web servers Similarly, all HTTP responses flow through Fiddler before being returned to the client application</a:t>
            </a:r>
          </a:p>
          <a:p>
            <a:endParaRPr lang="en-US" dirty="0" smtClean="0"/>
          </a:p>
          <a:p>
            <a:endParaRPr lang="en-US" dirty="0" smtClean="0"/>
          </a:p>
          <a:p>
            <a:pPr>
              <a:buNone/>
            </a:pPr>
            <a:endParaRPr lang="en-US" dirty="0" smtClean="0"/>
          </a:p>
          <a:p>
            <a:r>
              <a:rPr lang="en-US" dirty="0" smtClean="0"/>
              <a:t>When you close Fiddler, it unregisters itself as the system proxy before shutting down</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Fiddler for Debugging</a:t>
            </a:r>
            <a:endParaRPr lang="en-US" dirty="0"/>
          </a:p>
        </p:txBody>
      </p:sp>
      <p:sp>
        <p:nvSpPr>
          <p:cNvPr id="3" name="Content Placeholder 2"/>
          <p:cNvSpPr>
            <a:spLocks noGrp="1"/>
          </p:cNvSpPr>
          <p:nvPr>
            <p:ph idx="1"/>
          </p:nvPr>
        </p:nvSpPr>
        <p:spPr/>
        <p:txBody>
          <a:bodyPr/>
          <a:lstStyle/>
          <a:p>
            <a:r>
              <a:rPr lang="en-US" dirty="0" smtClean="0"/>
              <a:t>In addition to seeing all HTTP requests and responses, Fiddler supports the notion of breakpoints</a:t>
            </a:r>
          </a:p>
          <a:p>
            <a:pPr lvl="1"/>
            <a:r>
              <a:rPr lang="en-US" dirty="0" smtClean="0"/>
              <a:t>When the Enable Single Step Debugging option is checked on the Rules menu, or when the properties of the HTTP Request or Response match the target criteria, Fiddler can pause HTTP traffic and allow edits</a:t>
            </a:r>
          </a:p>
          <a:p>
            <a:pPr lvl="1"/>
            <a:r>
              <a:rPr lang="en-US" dirty="0" smtClean="0"/>
              <a:t>This feature proves useful for security testing, as well as for general functionality testing, because all code paths can be exercised</a:t>
            </a:r>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SQLServer</a:t>
            </a:r>
            <a:r>
              <a:rPr lang="en-US" dirty="0" smtClean="0"/>
              <a:t> Express</a:t>
            </a:r>
            <a:endParaRPr lang="en-US" dirty="0"/>
          </a:p>
        </p:txBody>
      </p:sp>
      <p:sp>
        <p:nvSpPr>
          <p:cNvPr id="3" name="Content Placeholder 2"/>
          <p:cNvSpPr>
            <a:spLocks noGrp="1"/>
          </p:cNvSpPr>
          <p:nvPr>
            <p:ph idx="1"/>
          </p:nvPr>
        </p:nvSpPr>
        <p:spPr/>
        <p:txBody>
          <a:bodyPr/>
          <a:lstStyle/>
          <a:p>
            <a:r>
              <a:rPr lang="en-US" dirty="0" err="1" smtClean="0"/>
              <a:t>Downoad</a:t>
            </a:r>
            <a:r>
              <a:rPr lang="en-US" dirty="0" smtClean="0"/>
              <a:t> and install it, with the Management Studio option</a:t>
            </a:r>
          </a:p>
          <a:p>
            <a:r>
              <a:rPr lang="en-US" dirty="0" smtClean="0"/>
              <a:t>Install the </a:t>
            </a:r>
            <a:r>
              <a:rPr lang="en-US" i="1" dirty="0" err="1" smtClean="0"/>
              <a:t>AdventureWorks</a:t>
            </a:r>
            <a:r>
              <a:rPr lang="en-US" dirty="0" smtClean="0"/>
              <a:t> database and attach it in Management Studio</a:t>
            </a:r>
          </a:p>
          <a:p>
            <a:r>
              <a:rPr lang="en-US" dirty="0" smtClean="0"/>
              <a:t>Connection Strings (visual design)</a:t>
            </a:r>
          </a:p>
          <a:p>
            <a:r>
              <a:rPr lang="en-US" dirty="0" smtClean="0"/>
              <a:t>Data-Binding with </a:t>
            </a:r>
            <a:r>
              <a:rPr lang="en-US" dirty="0" err="1" smtClean="0"/>
              <a:t>SQLDataSource</a:t>
            </a:r>
            <a:endParaRPr lang="en-US" dirty="0" smtClean="0"/>
          </a:p>
          <a:p>
            <a:r>
              <a:rPr lang="en-US" dirty="0" smtClean="0"/>
              <a:t>T-SQL</a:t>
            </a:r>
            <a:endParaRPr lang="en-US"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Extending Fiddler Using Scripted Rules</a:t>
            </a:r>
            <a:br>
              <a:rPr lang="en-US" dirty="0" smtClean="0"/>
            </a:br>
            <a:endParaRPr lang="en-US" dirty="0"/>
          </a:p>
        </p:txBody>
      </p:sp>
      <p:sp>
        <p:nvSpPr>
          <p:cNvPr id="3" name="Content Placeholder 2"/>
          <p:cNvSpPr>
            <a:spLocks noGrp="1"/>
          </p:cNvSpPr>
          <p:nvPr>
            <p:ph idx="1"/>
          </p:nvPr>
        </p:nvSpPr>
        <p:spPr>
          <a:xfrm>
            <a:off x="660400" y="1295400"/>
            <a:ext cx="7696200" cy="2286000"/>
          </a:xfrm>
        </p:spPr>
        <p:txBody>
          <a:bodyPr/>
          <a:lstStyle/>
          <a:p>
            <a:r>
              <a:rPr lang="en-US" dirty="0" smtClean="0"/>
              <a:t>Fiddler supports a </a:t>
            </a:r>
            <a:r>
              <a:rPr lang="en-US" dirty="0" err="1" smtClean="0"/>
              <a:t>JScript</a:t>
            </a:r>
            <a:r>
              <a:rPr lang="en-US" dirty="0" smtClean="0"/>
              <a:t> .NET event-handling engine that allows the user to automatically modify the HTTP request or response</a:t>
            </a:r>
          </a:p>
          <a:p>
            <a:pPr lvl="1"/>
            <a:r>
              <a:rPr lang="en-US" dirty="0" smtClean="0"/>
              <a:t>The engine can modify the visual appearance of the session in the Fiddler user interface (UI), to draw attention to errors or to remove uninteresting sessions from the list altogether</a:t>
            </a:r>
          </a:p>
          <a:p>
            <a:r>
              <a:rPr lang="en-US" dirty="0" smtClean="0"/>
              <a:t>The following sample code changes the UI to purple to show where cookies are uploaded</a:t>
            </a:r>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50</a:t>
            </a:fld>
            <a:endParaRPr lang="en-US"/>
          </a:p>
        </p:txBody>
      </p:sp>
      <p:pic>
        <p:nvPicPr>
          <p:cNvPr id="30722" name="Picture 2"/>
          <p:cNvPicPr>
            <a:picLocks noChangeAspect="1" noChangeArrowheads="1"/>
          </p:cNvPicPr>
          <p:nvPr/>
        </p:nvPicPr>
        <p:blipFill>
          <a:blip r:embed="rId2" cstate="print"/>
          <a:srcRect/>
          <a:stretch>
            <a:fillRect/>
          </a:stretch>
        </p:blipFill>
        <p:spPr bwMode="auto">
          <a:xfrm>
            <a:off x="1219200" y="3810000"/>
            <a:ext cx="6356808" cy="2133600"/>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Extending Fiddler by Adding Inspectors</a:t>
            </a:r>
            <a:br>
              <a:rPr lang="en-US" dirty="0" smtClean="0"/>
            </a:br>
            <a:endParaRPr lang="en-US" dirty="0"/>
          </a:p>
        </p:txBody>
      </p:sp>
      <p:sp>
        <p:nvSpPr>
          <p:cNvPr id="3" name="Content Placeholder 2"/>
          <p:cNvSpPr>
            <a:spLocks noGrp="1"/>
          </p:cNvSpPr>
          <p:nvPr>
            <p:ph idx="1"/>
          </p:nvPr>
        </p:nvSpPr>
        <p:spPr>
          <a:xfrm>
            <a:off x="660400" y="990600"/>
            <a:ext cx="7797800" cy="5334000"/>
          </a:xfrm>
        </p:spPr>
        <p:txBody>
          <a:bodyPr/>
          <a:lstStyle/>
          <a:p>
            <a:r>
              <a:rPr lang="en-US" dirty="0" smtClean="0"/>
              <a:t>The user can add plug-in Inspector objects written in any .NET language</a:t>
            </a:r>
          </a:p>
          <a:p>
            <a:pPr lvl="1"/>
            <a:r>
              <a:rPr lang="en-US" i="1" dirty="0" err="1" smtClean="0"/>
              <a:t>RequestInspectors</a:t>
            </a:r>
            <a:r>
              <a:rPr lang="en-US" dirty="0" smtClean="0"/>
              <a:t> and </a:t>
            </a:r>
            <a:r>
              <a:rPr lang="en-US" i="1" dirty="0" err="1" smtClean="0"/>
              <a:t>ResponseInspectors</a:t>
            </a:r>
            <a:r>
              <a:rPr lang="en-US" dirty="0" smtClean="0"/>
              <a:t> provide a format-specific or otherwise specialized view of HTTP request/response</a:t>
            </a:r>
          </a:p>
          <a:p>
            <a:r>
              <a:rPr lang="en-US" dirty="0" smtClean="0"/>
              <a:t>Inspectors can be read-only (RO) or read-write (RW)</a:t>
            </a:r>
          </a:p>
          <a:p>
            <a:pPr lvl="1"/>
            <a:r>
              <a:rPr lang="en-US" dirty="0" smtClean="0"/>
              <a:t>If an Inspector is read-write, it can be used to modify the HTTP request or response before the server or the client receives it</a:t>
            </a:r>
          </a:p>
          <a:p>
            <a:r>
              <a:rPr lang="en-US" dirty="0" smtClean="0"/>
              <a:t>By default, Fiddler ships with the following Inspectors</a:t>
            </a:r>
          </a:p>
          <a:p>
            <a:pPr lvl="1"/>
            <a:r>
              <a:rPr lang="en-US" dirty="0" smtClean="0"/>
              <a:t>Request Inspectors: [RW] Headers—Shows request headers and status, [RW] </a:t>
            </a:r>
            <a:r>
              <a:rPr lang="en-US" dirty="0" err="1" smtClean="0"/>
              <a:t>TextView</a:t>
            </a:r>
            <a:r>
              <a:rPr lang="en-US" dirty="0" smtClean="0"/>
              <a:t>—Shows the request body in a text box., [RW] </a:t>
            </a:r>
            <a:r>
              <a:rPr lang="en-US" dirty="0" err="1" smtClean="0"/>
              <a:t>HexView</a:t>
            </a:r>
            <a:r>
              <a:rPr lang="en-US" dirty="0" smtClean="0"/>
              <a:t>—Shows the request body in a hexadecimal view, [RO] XML—Shows the request body as XML DOM in a tree view</a:t>
            </a:r>
          </a:p>
          <a:p>
            <a:pPr lvl="1"/>
            <a:r>
              <a:rPr lang="en-US" dirty="0" smtClean="0"/>
              <a:t>Response Inspectors: [RW] Transformer—Removes </a:t>
            </a:r>
            <a:r>
              <a:rPr lang="en-US" dirty="0" err="1" smtClean="0"/>
              <a:t>GZip</a:t>
            </a:r>
            <a:r>
              <a:rPr lang="en-US" dirty="0" smtClean="0"/>
              <a:t>, DEFLATE, and CHUNKED encodings for easier debugging, [RW] Headers—Shows response headers and status, [RW] </a:t>
            </a:r>
            <a:r>
              <a:rPr lang="en-US" dirty="0" err="1" smtClean="0"/>
              <a:t>TextView</a:t>
            </a:r>
            <a:r>
              <a:rPr lang="en-US" dirty="0" smtClean="0"/>
              <a:t>—Shows the response body in a text box, [RW] </a:t>
            </a:r>
            <a:r>
              <a:rPr lang="en-US" dirty="0" err="1" smtClean="0"/>
              <a:t>HexView</a:t>
            </a:r>
            <a:r>
              <a:rPr lang="en-US" dirty="0" smtClean="0"/>
              <a:t>—Shows the response body in a hexadecimal view, [RO] </a:t>
            </a:r>
            <a:r>
              <a:rPr lang="en-US" dirty="0" err="1" smtClean="0"/>
              <a:t>ImageView</a:t>
            </a:r>
            <a:r>
              <a:rPr lang="en-US" dirty="0" smtClean="0"/>
              <a:t>—Shows the response body as an Image. Supports all .NET image formats, [RO] XML—Shows the response body as an XML DOM in a tree view</a:t>
            </a:r>
            <a:endParaRPr lang="en-US"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162800" cy="381000"/>
          </a:xfrm>
        </p:spPr>
        <p:txBody>
          <a:bodyPr/>
          <a:lstStyle/>
          <a:p>
            <a:r>
              <a:rPr lang="en-US" dirty="0" smtClean="0"/>
              <a:t>Homework (lots of reading)</a:t>
            </a:r>
            <a:endParaRPr lang="en-US" dirty="0"/>
          </a:p>
        </p:txBody>
      </p:sp>
      <p:sp>
        <p:nvSpPr>
          <p:cNvPr id="3" name="Content Placeholder 2"/>
          <p:cNvSpPr>
            <a:spLocks noGrp="1"/>
          </p:cNvSpPr>
          <p:nvPr>
            <p:ph idx="1"/>
          </p:nvPr>
        </p:nvSpPr>
        <p:spPr>
          <a:xfrm>
            <a:off x="660400" y="1219200"/>
            <a:ext cx="7950200" cy="5105400"/>
          </a:xfrm>
        </p:spPr>
        <p:txBody>
          <a:bodyPr/>
          <a:lstStyle/>
          <a:p>
            <a:r>
              <a:rPr lang="en-US" sz="1800" dirty="0" smtClean="0"/>
              <a:t>Read “</a:t>
            </a:r>
            <a:r>
              <a:rPr lang="en-US" sz="1800" i="1" dirty="0" smtClean="0"/>
              <a:t>ASP.NET ASHX Handler Tutorial</a:t>
            </a:r>
            <a:r>
              <a:rPr lang="en-US" sz="1800" dirty="0" smtClean="0"/>
              <a:t>”, and “</a:t>
            </a:r>
            <a:r>
              <a:rPr lang="en-US" sz="1800" i="1" dirty="0" smtClean="0"/>
              <a:t>Writing a Generic Handler</a:t>
            </a:r>
            <a:r>
              <a:rPr lang="en-US" sz="1800" dirty="0" smtClean="0"/>
              <a:t>” on </a:t>
            </a:r>
            <a:r>
              <a:rPr lang="en-US" sz="1800" dirty="0" smtClean="0"/>
              <a:t>blackboard</a:t>
            </a:r>
          </a:p>
          <a:p>
            <a:r>
              <a:rPr lang="en-US" sz="1800" dirty="0" smtClean="0"/>
              <a:t>Read </a:t>
            </a:r>
            <a:r>
              <a:rPr lang="en-US" sz="1800" dirty="0" smtClean="0"/>
              <a:t>Chapters </a:t>
            </a:r>
            <a:r>
              <a:rPr lang="en-US" sz="1800" i="1" dirty="0" smtClean="0">
                <a:solidFill>
                  <a:schemeClr val="tx2"/>
                </a:solidFill>
              </a:rPr>
              <a:t>3, 4, 5 </a:t>
            </a:r>
            <a:r>
              <a:rPr lang="en-US" sz="1800" i="1" dirty="0" smtClean="0"/>
              <a:t>(Web Forms, Web Services, and Data binding), and </a:t>
            </a:r>
            <a:r>
              <a:rPr lang="en-US" sz="1800" i="1" dirty="0" smtClean="0">
                <a:solidFill>
                  <a:schemeClr val="tx2"/>
                </a:solidFill>
              </a:rPr>
              <a:t>11, 12, 13</a:t>
            </a:r>
            <a:r>
              <a:rPr lang="en-US" sz="1800" dirty="0" smtClean="0">
                <a:solidFill>
                  <a:schemeClr val="tx2"/>
                </a:solidFill>
              </a:rPr>
              <a:t> </a:t>
            </a:r>
            <a:r>
              <a:rPr lang="en-US" sz="1800" dirty="0" smtClean="0"/>
              <a:t>(</a:t>
            </a:r>
            <a:r>
              <a:rPr lang="en-US" sz="1800" i="1" dirty="0" smtClean="0"/>
              <a:t>AJAX</a:t>
            </a:r>
            <a:r>
              <a:rPr lang="en-US" sz="1800" dirty="0" smtClean="0"/>
              <a:t>) in </a:t>
            </a:r>
            <a:r>
              <a:rPr lang="en-US" sz="1800" i="1" dirty="0" smtClean="0"/>
              <a:t>Lawrence </a:t>
            </a:r>
            <a:r>
              <a:rPr lang="en-US" sz="1800" i="1" dirty="0" err="1" smtClean="0"/>
              <a:t>Moroney</a:t>
            </a:r>
            <a:r>
              <a:rPr lang="en-US" sz="1800" i="1" dirty="0" smtClean="0"/>
              <a:t> </a:t>
            </a:r>
            <a:r>
              <a:rPr lang="en-US" sz="1800" dirty="0" smtClean="0"/>
              <a:t>textbook</a:t>
            </a:r>
            <a:endParaRPr lang="en-US" sz="1800" dirty="0" smtClean="0"/>
          </a:p>
          <a:p>
            <a:r>
              <a:rPr lang="en-US" sz="1800" i="1" u="sng" dirty="0" smtClean="0"/>
              <a:t>Extra credit</a:t>
            </a:r>
            <a:r>
              <a:rPr lang="en-US" sz="1800" i="1" dirty="0" smtClean="0"/>
              <a:t>:</a:t>
            </a:r>
            <a:r>
              <a:rPr lang="en-US" sz="1800" dirty="0" smtClean="0"/>
              <a:t> </a:t>
            </a:r>
            <a:r>
              <a:rPr lang="en-US" sz="1800" dirty="0" err="1" smtClean="0"/>
              <a:t>Reimplement</a:t>
            </a:r>
            <a:r>
              <a:rPr lang="en-US" sz="1800" dirty="0" smtClean="0"/>
              <a:t> </a:t>
            </a:r>
            <a:r>
              <a:rPr lang="en-US" sz="1800" dirty="0" smtClean="0"/>
              <a:t>the Forward Caching Ajax Client example in the book on Chapter 11 (which doesn’t work), and fix it by using an ASP.NET Handler </a:t>
            </a:r>
            <a:r>
              <a:rPr lang="en-US" sz="1800" dirty="0" smtClean="0"/>
              <a:t>instead, using ideas in </a:t>
            </a:r>
            <a:r>
              <a:rPr lang="en-US" sz="1800" dirty="0" smtClean="0">
                <a:solidFill>
                  <a:srgbClr val="92D050"/>
                </a:solidFill>
              </a:rPr>
              <a:t>Website2b</a:t>
            </a:r>
          </a:p>
          <a:p>
            <a:r>
              <a:rPr lang="en-US" sz="1800" i="1" u="sng" dirty="0" smtClean="0"/>
              <a:t>Extra credit</a:t>
            </a:r>
            <a:r>
              <a:rPr lang="en-US" sz="1800" dirty="0" smtClean="0"/>
              <a:t>: Debug web site with Fiddler</a:t>
            </a:r>
            <a:endParaRPr lang="en-US" sz="1800" dirty="0" smtClean="0"/>
          </a:p>
          <a:p>
            <a:r>
              <a:rPr lang="en-US" sz="1800" dirty="0" smtClean="0"/>
              <a:t>Have you already downloaded </a:t>
            </a:r>
            <a:r>
              <a:rPr lang="en-US" sz="1800" dirty="0" smtClean="0"/>
              <a:t>and </a:t>
            </a:r>
            <a:r>
              <a:rPr lang="en-US" sz="1800" dirty="0" smtClean="0"/>
              <a:t>installed:</a:t>
            </a:r>
            <a:endParaRPr lang="en-US" sz="1800" dirty="0" smtClean="0"/>
          </a:p>
          <a:p>
            <a:pPr lvl="1"/>
            <a:r>
              <a:rPr lang="fr-FR" sz="1600" dirty="0" smtClean="0"/>
              <a:t>ASP.NET 2.0 AJAX Extensions 1.0</a:t>
            </a:r>
          </a:p>
          <a:p>
            <a:pPr lvl="1"/>
            <a:r>
              <a:rPr lang="en-US" sz="1600" dirty="0" smtClean="0"/>
              <a:t>ASP.NET 2.0 AJAX Templates for </a:t>
            </a:r>
            <a:r>
              <a:rPr lang="en-US" sz="1600" dirty="0" smtClean="0"/>
              <a:t>VS2008/VS2010</a:t>
            </a:r>
            <a:endParaRPr lang="en-US" sz="1600" dirty="0" smtClean="0"/>
          </a:p>
          <a:p>
            <a:pPr lvl="1"/>
            <a:r>
              <a:rPr lang="en-US" sz="1600" dirty="0" smtClean="0"/>
              <a:t>AJAX Control </a:t>
            </a:r>
            <a:r>
              <a:rPr lang="en-US" sz="1600" dirty="0" smtClean="0"/>
              <a:t>Toolkit</a:t>
            </a:r>
            <a:endParaRPr lang="en-US" sz="1600" dirty="0" smtClean="0"/>
          </a:p>
          <a:p>
            <a:r>
              <a:rPr lang="en-US" sz="1800" dirty="0" smtClean="0"/>
              <a:t>Have you already downloaded </a:t>
            </a:r>
            <a:r>
              <a:rPr lang="en-US" sz="1800" dirty="0" smtClean="0"/>
              <a:t>and </a:t>
            </a:r>
            <a:r>
              <a:rPr lang="en-US" sz="1800" dirty="0" smtClean="0"/>
              <a:t>installed </a:t>
            </a:r>
            <a:r>
              <a:rPr lang="en-US" sz="1800" dirty="0" smtClean="0"/>
              <a:t>Microsoft </a:t>
            </a:r>
            <a:r>
              <a:rPr lang="en-US" sz="1800" i="1" dirty="0" err="1" smtClean="0"/>
              <a:t>SQLServer</a:t>
            </a:r>
            <a:r>
              <a:rPr lang="en-US" sz="1800" i="1" dirty="0" smtClean="0"/>
              <a:t> Express </a:t>
            </a:r>
            <a:r>
              <a:rPr lang="en-US" sz="1800" dirty="0" smtClean="0"/>
              <a:t>(free), with Enterprise Manager </a:t>
            </a:r>
            <a:r>
              <a:rPr lang="en-US" sz="1800" dirty="0" smtClean="0"/>
              <a:t>option??</a:t>
            </a:r>
            <a:endParaRPr lang="en-US" sz="1800" dirty="0" smtClean="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53</a:t>
            </a:fld>
            <a:endParaRPr lang="en-US"/>
          </a:p>
        </p:txBody>
      </p:sp>
      <p:pic>
        <p:nvPicPr>
          <p:cNvPr id="2050" name="Picture 2" descr="http://www.istockphoto.com/file_thumbview_approve/3105954/2/istockphoto_3105954-class-dismissed-blackboard.jpg"/>
          <p:cNvPicPr>
            <a:picLocks noChangeAspect="1" noChangeArrowheads="1"/>
          </p:cNvPicPr>
          <p:nvPr/>
        </p:nvPicPr>
        <p:blipFill>
          <a:blip r:embed="rId2" cstate="print"/>
          <a:srcRect/>
          <a:stretch>
            <a:fillRect/>
          </a:stretch>
        </p:blipFill>
        <p:spPr bwMode="auto">
          <a:xfrm>
            <a:off x="2667000" y="2057400"/>
            <a:ext cx="3619500" cy="2409825"/>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Server-side Template-driven Rendering</a:t>
            </a:r>
            <a:endParaRPr lang="en-US" dirty="0"/>
          </a:p>
        </p:txBody>
      </p:sp>
      <p:sp>
        <p:nvSpPr>
          <p:cNvPr id="6" name="Content Placeholder 5"/>
          <p:cNvSpPr>
            <a:spLocks noGrp="1"/>
          </p:cNvSpPr>
          <p:nvPr>
            <p:ph idx="1"/>
          </p:nvPr>
        </p:nvSpPr>
        <p:spPr/>
        <p:txBody>
          <a:bodyPr/>
          <a:lstStyle/>
          <a:p>
            <a:r>
              <a:rPr lang="en-US" dirty="0" smtClean="0"/>
              <a:t>The </a:t>
            </a:r>
            <a:r>
              <a:rPr lang="en-US" i="1" dirty="0" err="1" smtClean="0"/>
              <a:t>GridView</a:t>
            </a:r>
            <a:r>
              <a:rPr lang="en-US" dirty="0" smtClean="0"/>
              <a:t> Control</a:t>
            </a:r>
          </a:p>
          <a:p>
            <a:r>
              <a:rPr lang="en-US" dirty="0" smtClean="0"/>
              <a:t>The </a:t>
            </a:r>
            <a:r>
              <a:rPr lang="en-US" i="1" dirty="0" err="1" smtClean="0"/>
              <a:t>DataList</a:t>
            </a:r>
            <a:r>
              <a:rPr lang="en-US" dirty="0" smtClean="0"/>
              <a:t> </a:t>
            </a:r>
            <a:r>
              <a:rPr lang="en-US" dirty="0" smtClean="0"/>
              <a:t>Control</a:t>
            </a:r>
          </a:p>
          <a:p>
            <a:pPr lvl="1"/>
            <a:r>
              <a:rPr lang="en-US" dirty="0" smtClean="0"/>
              <a:t>for read-only </a:t>
            </a:r>
            <a:r>
              <a:rPr lang="en-US" dirty="0" smtClean="0"/>
              <a:t>data</a:t>
            </a:r>
          </a:p>
          <a:p>
            <a:r>
              <a:rPr lang="en-US" dirty="0" smtClean="0">
                <a:solidFill>
                  <a:srgbClr val="92D050"/>
                </a:solidFill>
              </a:rPr>
              <a:t>Website 2b (1_WebForm.aspx)</a:t>
            </a:r>
            <a:endParaRPr lang="en-US" dirty="0" smtClean="0">
              <a:solidFill>
                <a:srgbClr val="92D050"/>
              </a:solidFill>
            </a:endParaRPr>
          </a:p>
        </p:txBody>
      </p:sp>
      <p:sp>
        <p:nvSpPr>
          <p:cNvPr id="4" name="Slide Number Placeholder 3"/>
          <p:cNvSpPr>
            <a:spLocks noGrp="1"/>
          </p:cNvSpPr>
          <p:nvPr>
            <p:ph type="sldNum" sz="quarter" idx="10"/>
          </p:nvPr>
        </p:nvSpPr>
        <p:spPr/>
        <p:txBody>
          <a:bodyPr/>
          <a:lstStyle/>
          <a:p>
            <a:pPr>
              <a:defRPr/>
            </a:pPr>
            <a:fld id="{87FFAEDE-C188-4FDB-A9C3-093123C53376}" type="slidenum">
              <a:rPr lang="en-US" smtClean="0"/>
              <a:pPr>
                <a:defRPr/>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Optimizing client-Server Communication</a:t>
            </a:r>
            <a:endParaRPr lang="en-US" dirty="0"/>
          </a:p>
        </p:txBody>
      </p:sp>
      <p:sp>
        <p:nvSpPr>
          <p:cNvPr id="6" name="Text Placeholder 5"/>
          <p:cNvSpPr>
            <a:spLocks noGrp="1"/>
          </p:cNvSpPr>
          <p:nvPr>
            <p:ph type="body" idx="1"/>
          </p:nvPr>
        </p:nvSpPr>
        <p:spPr>
          <a:xfrm>
            <a:off x="722312" y="2906713"/>
            <a:ext cx="7888287" cy="1500187"/>
          </a:xfrm>
        </p:spPr>
        <p:txBody>
          <a:bodyPr/>
          <a:lstStyle/>
          <a:p>
            <a:r>
              <a:rPr lang="en-US" dirty="0" smtClean="0"/>
              <a:t>XML Web Services, Scriptable Web Services, and </a:t>
            </a:r>
            <a:r>
              <a:rPr lang="en-US" dirty="0" err="1" smtClean="0"/>
              <a:t>PageMethods</a:t>
            </a:r>
            <a:endParaRPr lang="en-US"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7</a:t>
            </a:fld>
            <a:endParaRPr lang="en-US"/>
          </a:p>
        </p:txBody>
      </p:sp>
      <p:pic>
        <p:nvPicPr>
          <p:cNvPr id="25602" name="Picture 2" descr="http://img.loccitane.com/P.aspx?l=&amp;s=600&amp;e=jpg&amp;id=25SA500BL"/>
          <p:cNvPicPr>
            <a:picLocks noChangeAspect="1" noChangeArrowheads="1"/>
          </p:cNvPicPr>
          <p:nvPr/>
        </p:nvPicPr>
        <p:blipFill>
          <a:blip r:embed="rId2" cstate="print"/>
          <a:srcRect/>
          <a:stretch>
            <a:fillRect/>
          </a:stretch>
        </p:blipFill>
        <p:spPr bwMode="auto">
          <a:xfrm>
            <a:off x="4724400" y="838200"/>
            <a:ext cx="3805813" cy="2886075"/>
          </a:xfrm>
          <a:prstGeom prst="rect">
            <a:avLst/>
          </a:prstGeom>
          <a:noFill/>
        </p:spPr>
      </p:pic>
      <p:pic>
        <p:nvPicPr>
          <p:cNvPr id="48130" name="Picture 2" descr="http://www.cnmfc.net/bbs/uploadFace/2003220221253Sleep_Hamock_prv.gif"/>
          <p:cNvPicPr>
            <a:picLocks noChangeAspect="1" noChangeArrowheads="1" noCrop="1"/>
          </p:cNvPicPr>
          <p:nvPr/>
        </p:nvPicPr>
        <p:blipFill>
          <a:blip r:embed="rId3" cstate="print"/>
          <a:srcRect/>
          <a:stretch>
            <a:fillRect/>
          </a:stretch>
        </p:blipFill>
        <p:spPr bwMode="auto">
          <a:xfrm>
            <a:off x="4648200" y="1295400"/>
            <a:ext cx="3657600" cy="2454234"/>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Web Services</a:t>
            </a:r>
            <a:endParaRPr lang="en-US" dirty="0"/>
          </a:p>
        </p:txBody>
      </p:sp>
      <p:sp>
        <p:nvSpPr>
          <p:cNvPr id="6" name="Content Placeholder 5"/>
          <p:cNvSpPr>
            <a:spLocks noGrp="1"/>
          </p:cNvSpPr>
          <p:nvPr>
            <p:ph idx="1"/>
          </p:nvPr>
        </p:nvSpPr>
        <p:spPr/>
        <p:txBody>
          <a:bodyPr/>
          <a:lstStyle/>
          <a:p>
            <a:r>
              <a:rPr lang="en-US" dirty="0" smtClean="0"/>
              <a:t>XML, SOAP, WSDL</a:t>
            </a:r>
          </a:p>
          <a:p>
            <a:r>
              <a:rPr lang="en-US" dirty="0" smtClean="0"/>
              <a:t>Scriptable: JSON</a:t>
            </a:r>
          </a:p>
          <a:p>
            <a:r>
              <a:rPr lang="en-US" dirty="0" smtClean="0"/>
              <a:t>Creating a Web Service (Scriptable or not)</a:t>
            </a:r>
          </a:p>
          <a:p>
            <a:r>
              <a:rPr lang="en-US" dirty="0" smtClean="0"/>
              <a:t>Creating a Web Service client</a:t>
            </a:r>
            <a:endParaRPr lang="en-US" dirty="0"/>
          </a:p>
        </p:txBody>
      </p:sp>
      <p:sp>
        <p:nvSpPr>
          <p:cNvPr id="4" name="Slide Number Placeholder 3"/>
          <p:cNvSpPr>
            <a:spLocks noGrp="1"/>
          </p:cNvSpPr>
          <p:nvPr>
            <p:ph type="sldNum" sz="quarter" idx="10"/>
          </p:nvPr>
        </p:nvSpPr>
        <p:spPr/>
        <p:txBody>
          <a:bodyPr/>
          <a:lstStyle/>
          <a:p>
            <a:pPr>
              <a:defRPr/>
            </a:pPr>
            <a:fld id="{87FFAEDE-C188-4FDB-A9C3-093123C53376}" type="slidenum">
              <a:rPr lang="en-US" smtClean="0"/>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SOAP Stack</a:t>
            </a:r>
            <a:endParaRPr lang="en-US"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9</a:t>
            </a:fld>
            <a:endParaRPr lang="en-US"/>
          </a:p>
        </p:txBody>
      </p:sp>
      <p:pic>
        <p:nvPicPr>
          <p:cNvPr id="73730" name="Picture 2" descr="http://www.ibm.com/developerworks/xml/library/x-wxxm20/soap2.fig1.jpg"/>
          <p:cNvPicPr>
            <a:picLocks noChangeAspect="1" noChangeArrowheads="1"/>
          </p:cNvPicPr>
          <p:nvPr/>
        </p:nvPicPr>
        <p:blipFill>
          <a:blip r:embed="rId2" cstate="print"/>
          <a:srcRect/>
          <a:stretch>
            <a:fillRect/>
          </a:stretch>
        </p:blipFill>
        <p:spPr bwMode="auto">
          <a:xfrm>
            <a:off x="609600" y="1295400"/>
            <a:ext cx="5875262" cy="5105400"/>
          </a:xfrm>
          <a:prstGeom prst="rect">
            <a:avLst/>
          </a:prstGeom>
          <a:noFill/>
        </p:spPr>
      </p:pic>
      <p:pic>
        <p:nvPicPr>
          <p:cNvPr id="73732" name="Picture 4" descr="http://www.sacredcircleherbs.com/files/1908788/uploaded/DSC_247web.jpg"/>
          <p:cNvPicPr>
            <a:picLocks noChangeAspect="1" noChangeArrowheads="1"/>
          </p:cNvPicPr>
          <p:nvPr/>
        </p:nvPicPr>
        <p:blipFill>
          <a:blip r:embed="rId3" cstate="print"/>
          <a:srcRect/>
          <a:stretch>
            <a:fillRect/>
          </a:stretch>
        </p:blipFill>
        <p:spPr bwMode="auto">
          <a:xfrm>
            <a:off x="6629400" y="2971800"/>
            <a:ext cx="2175984" cy="3267075"/>
          </a:xfrm>
          <a:prstGeom prst="rect">
            <a:avLst/>
          </a:prstGeom>
          <a:noFill/>
        </p:spPr>
      </p:pic>
    </p:spTree>
  </p:cSld>
  <p:clrMapOvr>
    <a:masterClrMapping/>
  </p:clrMapOvr>
</p:sld>
</file>

<file path=ppt/theme/theme1.xml><?xml version="1.0" encoding="utf-8"?>
<a:theme xmlns:a="http://schemas.openxmlformats.org/drawingml/2006/main" name="mitrebriefing">
  <a:themeElements>
    <a:clrScheme name="">
      <a:dk1>
        <a:srgbClr val="000000"/>
      </a:dk1>
      <a:lt1>
        <a:srgbClr val="FFFFFF"/>
      </a:lt1>
      <a:dk2>
        <a:srgbClr val="003399"/>
      </a:dk2>
      <a:lt2>
        <a:srgbClr val="808080"/>
      </a:lt2>
      <a:accent1>
        <a:srgbClr val="FFCC99"/>
      </a:accent1>
      <a:accent2>
        <a:srgbClr val="FF9999"/>
      </a:accent2>
      <a:accent3>
        <a:srgbClr val="FFFFFF"/>
      </a:accent3>
      <a:accent4>
        <a:srgbClr val="000000"/>
      </a:accent4>
      <a:accent5>
        <a:srgbClr val="FFE2CA"/>
      </a:accent5>
      <a:accent6>
        <a:srgbClr val="E78A8A"/>
      </a:accent6>
      <a:hlink>
        <a:srgbClr val="0000FF"/>
      </a:hlink>
      <a:folHlink>
        <a:srgbClr val="990099"/>
      </a:folHlink>
    </a:clrScheme>
    <a:fontScheme name="mitrebriefin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CC99"/>
        </a:solidFill>
        <a:ln w="12700" cap="flat" cmpd="sng" algn="ctr">
          <a:solidFill>
            <a:srgbClr val="00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ts val="2500"/>
          </a:lnSpc>
          <a:spcBef>
            <a:spcPct val="0"/>
          </a:spcBef>
          <a:spcAft>
            <a:spcPts val="1000"/>
          </a:spcAft>
          <a:buClr>
            <a:srgbClr val="FDAA03"/>
          </a:buClr>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FFCC99"/>
        </a:solidFill>
        <a:ln w="12700" cap="flat" cmpd="sng" algn="ctr">
          <a:solidFill>
            <a:srgbClr val="00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ts val="2500"/>
          </a:lnSpc>
          <a:spcBef>
            <a:spcPct val="0"/>
          </a:spcBef>
          <a:spcAft>
            <a:spcPts val="1000"/>
          </a:spcAft>
          <a:buClr>
            <a:srgbClr val="FDAA03"/>
          </a:buClr>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mitrebriefing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itrebriefing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itrebriefing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itrebriefing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itrebriefing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itrebriefing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itrebriefing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mitrebriefing 8">
        <a:dk1>
          <a:srgbClr val="000000"/>
        </a:dk1>
        <a:lt1>
          <a:srgbClr val="FFFFFF"/>
        </a:lt1>
        <a:dk2>
          <a:srgbClr val="000000"/>
        </a:dk2>
        <a:lt2>
          <a:srgbClr val="808080"/>
        </a:lt2>
        <a:accent1>
          <a:srgbClr val="FFFFCC"/>
        </a:accent1>
        <a:accent2>
          <a:srgbClr val="99CCFF"/>
        </a:accent2>
        <a:accent3>
          <a:srgbClr val="FFFFFF"/>
        </a:accent3>
        <a:accent4>
          <a:srgbClr val="000000"/>
        </a:accent4>
        <a:accent5>
          <a:srgbClr val="FFFFE2"/>
        </a:accent5>
        <a:accent6>
          <a:srgbClr val="8AB9E7"/>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mitrebriefing</Template>
  <TotalTime>12953</TotalTime>
  <Words>3881</Words>
  <Application>Microsoft Office PowerPoint</Application>
  <PresentationFormat>On-screen Show (4:3)</PresentationFormat>
  <Paragraphs>327</Paragraphs>
  <Slides>53</Slides>
  <Notes>1</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mitrebriefing</vt:lpstr>
      <vt:lpstr>Web Development with .NET Lecture 4: ADO.NET Part I, ASP.NET AJAX Part II 15 February 2010</vt:lpstr>
      <vt:lpstr>ADO.NET</vt:lpstr>
      <vt:lpstr>Data-driven apps and scalable apps</vt:lpstr>
      <vt:lpstr>Using ADO.NET</vt:lpstr>
      <vt:lpstr>SQLServer Express</vt:lpstr>
      <vt:lpstr>Server-side Template-driven Rendering</vt:lpstr>
      <vt:lpstr>Optimizing client-Server Communication</vt:lpstr>
      <vt:lpstr>Web Services</vt:lpstr>
      <vt:lpstr>SOAP Stack</vt:lpstr>
      <vt:lpstr>RESTful Web</vt:lpstr>
      <vt:lpstr>Calling Web Services from Script</vt:lpstr>
      <vt:lpstr>Calling Web services from script</vt:lpstr>
      <vt:lpstr>Calling static methods from script</vt:lpstr>
      <vt:lpstr>Calling static methods from script</vt:lpstr>
      <vt:lpstr>HTTP GET access</vt:lpstr>
      <vt:lpstr>WS Standards, current &amp; emerging</vt:lpstr>
      <vt:lpstr>Deep dive</vt:lpstr>
      <vt:lpstr>Really, what is AJAX?</vt:lpstr>
      <vt:lpstr>AJAX Definition</vt:lpstr>
      <vt:lpstr>Rewind: Classic Web app</vt:lpstr>
      <vt:lpstr>Classic Web App (synchronous)</vt:lpstr>
      <vt:lpstr>Fast forward: AJAX App</vt:lpstr>
      <vt:lpstr>AJAX App model (asynchronous)</vt:lpstr>
      <vt:lpstr>AJAX Apps</vt:lpstr>
      <vt:lpstr>AJAX with Script injection</vt:lpstr>
      <vt:lpstr>AJAX with XMLHttpRequest</vt:lpstr>
      <vt:lpstr>HTTP Status codes</vt:lpstr>
      <vt:lpstr>HTTP Error codes</vt:lpstr>
      <vt:lpstr>AJAX with Partial Rendering (Script Manager and Update Panel)</vt:lpstr>
      <vt:lpstr>Pure AJAX Architecture with Client-side Presentation Assistance</vt:lpstr>
      <vt:lpstr>ASP.NET 4.0 AJAX with Client-side templates</vt:lpstr>
      <vt:lpstr>Client-side Templates with ASP.NET 3.5</vt:lpstr>
      <vt:lpstr>ASP.NET Web Forms or ASP.NET Handlers?</vt:lpstr>
      <vt:lpstr>Live Binding</vt:lpstr>
      <vt:lpstr>Live Binding in Action</vt:lpstr>
      <vt:lpstr>Client-side Data-binding with DataView</vt:lpstr>
      <vt:lpstr>Providing Data to DataView Control</vt:lpstr>
      <vt:lpstr>Providing Data to DataView Control</vt:lpstr>
      <vt:lpstr>One-way/One-time/Two-way Binding</vt:lpstr>
      <vt:lpstr>Live Binding Syntax and WPF</vt:lpstr>
      <vt:lpstr>Additional Features</vt:lpstr>
      <vt:lpstr>Javascript and ASP.NET Extensions</vt:lpstr>
      <vt:lpstr>The Microsoft AJAX Library</vt:lpstr>
      <vt:lpstr>HTTP Debugging</vt:lpstr>
      <vt:lpstr>Fiddler</vt:lpstr>
      <vt:lpstr>Fiddler Info</vt:lpstr>
      <vt:lpstr>Fiddler Tabs</vt:lpstr>
      <vt:lpstr>Fiddler How-to</vt:lpstr>
      <vt:lpstr>Using Fiddler for Debugging</vt:lpstr>
      <vt:lpstr>Extending Fiddler Using Scripted Rules </vt:lpstr>
      <vt:lpstr>Extending Fiddler by Adding Inspectors </vt:lpstr>
      <vt:lpstr>Homework (lots of reading)</vt:lpstr>
      <vt:lpstr>Slide 53</vt:lpstr>
    </vt:vector>
  </TitlesOfParts>
  <Company>The MITRE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Strategic Communication  Information Exchange</dc:title>
  <dc:subject>MITRE</dc:subject>
  <dc:creator/>
  <dc:description>Copyright 2008</dc:description>
  <cp:lastModifiedBy>Mitre</cp:lastModifiedBy>
  <cp:revision>629</cp:revision>
  <dcterms:created xsi:type="dcterms:W3CDTF">2006-06-01T14:58:49Z</dcterms:created>
  <dcterms:modified xsi:type="dcterms:W3CDTF">2010-02-15T22:12:29Z</dcterms:modified>
</cp:coreProperties>
</file>