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073" r:id="rId2"/>
  </p:sldMasterIdLst>
  <p:notesMasterIdLst>
    <p:notesMasterId r:id="rId12"/>
  </p:notesMasterIdLst>
  <p:handoutMasterIdLst>
    <p:handoutMasterId r:id="rId13"/>
  </p:handoutMasterIdLst>
  <p:sldIdLst>
    <p:sldId id="392" r:id="rId3"/>
    <p:sldId id="438" r:id="rId4"/>
    <p:sldId id="432" r:id="rId5"/>
    <p:sldId id="433" r:id="rId6"/>
    <p:sldId id="435" r:id="rId7"/>
    <p:sldId id="436" r:id="rId8"/>
    <p:sldId id="437" r:id="rId9"/>
    <p:sldId id="430" r:id="rId10"/>
    <p:sldId id="431" r:id="rId11"/>
  </p:sldIdLst>
  <p:sldSz cx="9144000" cy="6858000" type="screen4x3"/>
  <p:notesSz cx="6997700" cy="92837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D68"/>
    <a:srgbClr val="000099"/>
    <a:srgbClr val="FF3300"/>
    <a:srgbClr val="FFFF66"/>
    <a:srgbClr val="009900"/>
    <a:srgbClr val="DCFD61"/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184" autoAdjust="0"/>
    <p:restoredTop sz="98646" autoAdjust="0"/>
  </p:normalViewPr>
  <p:slideViewPr>
    <p:cSldViewPr>
      <p:cViewPr varScale="1">
        <p:scale>
          <a:sx n="59" d="100"/>
          <a:sy n="59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72"/>
    </p:cViewPr>
  </p:sorterViewPr>
  <p:notesViewPr>
    <p:cSldViewPr>
      <p:cViewPr>
        <p:scale>
          <a:sx n="75" d="100"/>
          <a:sy n="75" d="100"/>
        </p:scale>
        <p:origin x="-1374" y="-72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48609D2-1E65-4DFF-A414-6ED8661A3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6FB8B5-B480-493D-9285-0A480C8D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A518F-84CF-4DC0-AC4C-6FEB7A7F4C6B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7790506" y="6553200"/>
            <a:ext cx="121379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  <a:defRPr/>
            </a:pPr>
            <a:r>
              <a:rPr lang="en-US" altLang="en-US" sz="600" b="0" dirty="0">
                <a:latin typeface="Arial" charset="0"/>
              </a:rPr>
              <a:t>© </a:t>
            </a:r>
            <a:r>
              <a:rPr lang="en-US" altLang="en-US" sz="600" b="0" dirty="0" smtClean="0">
                <a:latin typeface="Arial" charset="0"/>
              </a:rPr>
              <a:t>2010</a:t>
            </a:r>
            <a:r>
              <a:rPr lang="en-US" altLang="en-US" sz="600" b="0" baseline="0" dirty="0" smtClean="0">
                <a:latin typeface="Arial" charset="0"/>
              </a:rPr>
              <a:t> </a:t>
            </a:r>
            <a:r>
              <a:rPr lang="en-US" altLang="en-US" sz="600" b="0" dirty="0" smtClean="0">
                <a:latin typeface="Arial" charset="0"/>
              </a:rPr>
              <a:t>Dino</a:t>
            </a:r>
            <a:r>
              <a:rPr lang="en-US" altLang="en-US" sz="600" b="0" baseline="0" dirty="0" smtClean="0">
                <a:latin typeface="Arial" charset="0"/>
              </a:rPr>
              <a:t> Konstantopoulos</a:t>
            </a:r>
            <a:endParaRPr lang="en-US" altLang="en-US" sz="600" b="0" dirty="0">
              <a:latin typeface="Arial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89413"/>
            <a:ext cx="4602163" cy="763587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b="0"/>
            </a:lvl1pPr>
          </a:lstStyle>
          <a:p>
            <a:r>
              <a:rPr lang="en-US" altLang="en-US"/>
              <a:t>Click to edit Subtitle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133600" y="2286000"/>
            <a:ext cx="6477000" cy="1143000"/>
          </a:xfrm>
        </p:spPr>
        <p:txBody>
          <a:bodyPr anchor="ctr"/>
          <a:lstStyle>
            <a:lvl1pPr>
              <a:lnSpc>
                <a:spcPts val="44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Here</a:t>
            </a:r>
          </a:p>
        </p:txBody>
      </p:sp>
      <p:pic>
        <p:nvPicPr>
          <p:cNvPr id="7" name="Picture 2" descr="http://api.ning.com/files/aggRes1ze8GSV9bN-pTClyMYbFT7xr5uwSUR9IX*ku4besjJ14gcRZ6-wzJl9nrgyVbYt3jMMODFAVTbGHNdJONSoPAxIX2D/asp_net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990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4526E-9817-4A3B-9CBD-D8736FD70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50" y="381000"/>
            <a:ext cx="1924050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381000"/>
            <a:ext cx="5619750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35F0-48D3-4199-BB75-69D4A2F8E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3CCB-BB4A-4E03-BE7C-46F8C2A27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295400"/>
            <a:ext cx="3771900" cy="232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3775075"/>
            <a:ext cx="3771900" cy="2328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774E8-660B-4AC9-A497-C2ECAA11E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7790506" y="6553200"/>
            <a:ext cx="121379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  <a:defRPr/>
            </a:pPr>
            <a:r>
              <a:rPr lang="en-US" altLang="en-US" sz="600" b="0" dirty="0">
                <a:solidFill>
                  <a:srgbClr val="000000"/>
                </a:solidFill>
                <a:latin typeface="Arial" charset="0"/>
              </a:rPr>
              <a:t>© 2009 </a:t>
            </a:r>
            <a:r>
              <a:rPr lang="en-US" altLang="en-US" sz="600" b="0" dirty="0" smtClean="0">
                <a:solidFill>
                  <a:srgbClr val="000000"/>
                </a:solidFill>
                <a:latin typeface="Arial" charset="0"/>
              </a:rPr>
              <a:t>Dino Konstantopoulos</a:t>
            </a:r>
            <a:endParaRPr lang="en-US" altLang="en-US" sz="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89413"/>
            <a:ext cx="4602163" cy="763587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b="0"/>
            </a:lvl1pPr>
          </a:lstStyle>
          <a:p>
            <a:r>
              <a:rPr lang="en-US" altLang="en-US"/>
              <a:t>Click to edit Subtitle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133600" y="2286000"/>
            <a:ext cx="6477000" cy="1143000"/>
          </a:xfrm>
        </p:spPr>
        <p:txBody>
          <a:bodyPr anchor="ctr"/>
          <a:lstStyle>
            <a:lvl1pPr>
              <a:lnSpc>
                <a:spcPts val="44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9A6A2-8041-4699-9C5A-94DC5D34A068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  <p:pic>
        <p:nvPicPr>
          <p:cNvPr id="6" name="Picture 5" descr="bu%20emble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7200" y="304800"/>
            <a:ext cx="614172" cy="608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FAEDE-C188-4FDB-A9C3-093123C53376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30F2-4006-425C-8260-3BAD515C94B8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6A93-1F2B-491B-BE3E-D95F1E459C5C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8E066-9CC2-4D32-965F-1FE6B482C455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9A6A2-8041-4699-9C5A-94DC5D34A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 descr="bu%20emble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7200" y="304800"/>
            <a:ext cx="614172" cy="6082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C2CCC-EB4F-4902-BB63-EE00B6A1C745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B6877-AFF7-4878-9F3C-394B6B930D91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3053D-A692-4A9A-BC50-18A226853C1A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4526E-9817-4A3B-9CBD-D8736FD704F1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50" y="381000"/>
            <a:ext cx="1924050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381000"/>
            <a:ext cx="5619750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35F0-48D3-4199-BB75-69D4A2F8EBEE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3CCB-BB4A-4E03-BE7C-46F8C2A27627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295400"/>
            <a:ext cx="3771900" cy="232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3775075"/>
            <a:ext cx="3771900" cy="2328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774E8-660B-4AC9-A497-C2ECAA11E0A5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FAEDE-C188-4FDB-A9C3-093123C53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30F2-4006-425C-8260-3BAD515C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6A93-1F2B-491B-BE3E-D95F1E459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8E066-9CC2-4D32-965F-1FE6B482C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C2CCC-EB4F-4902-BB63-EE00B6A1C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B6877-AFF7-4878-9F3C-394B6B930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3053D-A692-4A9A-BC50-18A226853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16C39BF4-B265-4A1F-92E7-A26500154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0"/>
            <a:ext cx="76962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38" name="Text Box 42"/>
          <p:cNvSpPr txBox="1">
            <a:spLocks noChangeArrowheads="1"/>
          </p:cNvSpPr>
          <p:nvPr userDrawn="1"/>
        </p:nvSpPr>
        <p:spPr bwMode="auto">
          <a:xfrm>
            <a:off x="4685489" y="6553200"/>
            <a:ext cx="43188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  <a:defRPr/>
            </a:pPr>
            <a:r>
              <a:rPr lang="en-US" altLang="en-US" sz="1000" b="0" dirty="0" smtClean="0">
                <a:latin typeface="Arial" charset="0"/>
              </a:rPr>
              <a:t>MET CS651 Web</a:t>
            </a:r>
            <a:r>
              <a:rPr lang="en-US" altLang="en-US" sz="1000" b="0" baseline="0" dirty="0" smtClean="0">
                <a:latin typeface="Arial" charset="0"/>
              </a:rPr>
              <a:t> Development with .NET, Dino Konstantopoulos </a:t>
            </a:r>
            <a:r>
              <a:rPr lang="en-US" altLang="en-US" sz="1000" b="0" dirty="0" smtClean="0">
                <a:latin typeface="Arial" charset="0"/>
              </a:rPr>
              <a:t>© 2010</a:t>
            </a:r>
            <a:endParaRPr lang="en-US" altLang="en-US" sz="10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9pPr>
    </p:titleStyle>
    <p:bodyStyle>
      <a:lvl1pPr marL="227013" indent="-227013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SzPct val="75000"/>
        <a:buFont typeface="Monotype Sort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0" fontAlgn="base" hangingPunct="0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0" fontAlgn="base" hangingPunct="0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60000"/>
        <a:buFont typeface="Monotype Sorts" pitchFamily="2" charset="2"/>
        <a:buChar char="n"/>
        <a:defRPr sz="1600" b="1">
          <a:solidFill>
            <a:schemeClr val="tx1"/>
          </a:solidFill>
          <a:latin typeface="+mn-lt"/>
        </a:defRPr>
      </a:lvl3pPr>
      <a:lvl4pPr marL="1143000" indent="-114300" algn="l" rtl="0" eaLnBrk="0" fontAlgn="base" hangingPunct="0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Char char="­"/>
        <a:defRPr sz="1400" b="1">
          <a:solidFill>
            <a:schemeClr val="tx1"/>
          </a:solidFill>
          <a:latin typeface="+mn-lt"/>
        </a:defRPr>
      </a:lvl4pPr>
      <a:lvl5pPr marL="13716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5pPr>
      <a:lvl6pPr marL="18288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6pPr>
      <a:lvl7pPr marL="22860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7pPr>
      <a:lvl8pPr marL="27432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8pPr>
      <a:lvl9pPr marL="32004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16C39BF4-B265-4A1F-92E7-A2650015415B}" type="slidenum">
              <a:rPr lang="en-US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99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0"/>
            <a:ext cx="76962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38" name="Text Box 42"/>
          <p:cNvSpPr txBox="1">
            <a:spLocks noChangeArrowheads="1"/>
          </p:cNvSpPr>
          <p:nvPr userDrawn="1"/>
        </p:nvSpPr>
        <p:spPr bwMode="auto">
          <a:xfrm>
            <a:off x="4650223" y="6553200"/>
            <a:ext cx="43540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  <a:defRPr/>
            </a:pPr>
            <a:r>
              <a:rPr lang="en-US" altLang="en-US" sz="1000" b="0" dirty="0" smtClean="0">
                <a:solidFill>
                  <a:srgbClr val="000000"/>
                </a:solidFill>
                <a:latin typeface="Arial" charset="0"/>
              </a:rPr>
              <a:t>MET CS651 Web Development with .NET, Dino Konstantopoulos © 2009 </a:t>
            </a:r>
            <a:endParaRPr lang="en-US" altLang="en-US" sz="1000" b="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9pPr>
    </p:titleStyle>
    <p:bodyStyle>
      <a:lvl1pPr marL="227013" indent="-227013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SzPct val="75000"/>
        <a:buFont typeface="Monotype Sort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0" fontAlgn="base" hangingPunct="0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0" fontAlgn="base" hangingPunct="0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60000"/>
        <a:buFont typeface="Monotype Sorts" pitchFamily="2" charset="2"/>
        <a:buChar char="n"/>
        <a:defRPr sz="1600" b="1">
          <a:solidFill>
            <a:schemeClr val="tx1"/>
          </a:solidFill>
          <a:latin typeface="+mn-lt"/>
        </a:defRPr>
      </a:lvl3pPr>
      <a:lvl4pPr marL="1143000" indent="-114300" algn="l" rtl="0" eaLnBrk="0" fontAlgn="base" hangingPunct="0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Char char="­"/>
        <a:defRPr sz="1400" b="1">
          <a:solidFill>
            <a:schemeClr val="tx1"/>
          </a:solidFill>
          <a:latin typeface="+mn-lt"/>
        </a:defRPr>
      </a:lvl4pPr>
      <a:lvl5pPr marL="13716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5pPr>
      <a:lvl6pPr marL="18288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6pPr>
      <a:lvl7pPr marL="22860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7pPr>
      <a:lvl8pPr marL="27432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8pPr>
      <a:lvl9pPr marL="32004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2"/>
          <p:cNvSpPr>
            <a:spLocks noGrp="1"/>
          </p:cNvSpPr>
          <p:nvPr>
            <p:ph type="ctrTitle" sz="quarter"/>
          </p:nvPr>
        </p:nvSpPr>
        <p:spPr>
          <a:xfrm>
            <a:off x="1066800" y="2209800"/>
            <a:ext cx="7467600" cy="1600200"/>
          </a:xfrm>
        </p:spPr>
        <p:txBody>
          <a:bodyPr/>
          <a:lstStyle/>
          <a:p>
            <a:r>
              <a:rPr lang="en-US" dirty="0" smtClean="0"/>
              <a:t>Web Development with .NET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5: </a:t>
            </a:r>
            <a:r>
              <a:rPr lang="en-US" i="1" dirty="0" smtClean="0"/>
              <a:t>Recap so far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dirty="0" smtClean="0"/>
              <a:t>22</a:t>
            </a:r>
            <a:r>
              <a:rPr lang="en-US" sz="2000" i="1" dirty="0" smtClean="0"/>
              <a:t> </a:t>
            </a:r>
            <a:r>
              <a:rPr lang="en-US" sz="2000" i="1" dirty="0" smtClean="0"/>
              <a:t>February 2010</a:t>
            </a:r>
            <a:endParaRPr lang="en-US" sz="3200" i="1" dirty="0" smtClean="0"/>
          </a:p>
        </p:txBody>
      </p:sp>
      <p:pic>
        <p:nvPicPr>
          <p:cNvPr id="8" name="Picture 7" descr="BU_fuzz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3892642"/>
            <a:ext cx="3552809" cy="1593758"/>
          </a:xfrm>
          <a:prstGeom prst="rect">
            <a:avLst/>
          </a:prstGeom>
        </p:spPr>
      </p:pic>
      <p:sp>
        <p:nvSpPr>
          <p:cNvPr id="3074" name="Subtitle 1"/>
          <p:cNvSpPr>
            <a:spLocks noGrp="1"/>
          </p:cNvSpPr>
          <p:nvPr>
            <p:ph type="subTitle" idx="1"/>
          </p:nvPr>
        </p:nvSpPr>
        <p:spPr>
          <a:xfrm>
            <a:off x="5105400" y="4572000"/>
            <a:ext cx="3352800" cy="381000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MET CS 651 - Chelmsford</a:t>
            </a:r>
          </a:p>
        </p:txBody>
      </p:sp>
      <p:pic>
        <p:nvPicPr>
          <p:cNvPr id="9220" name="Picture 4" descr="http://goldberg.berkeley.edu/art/big-images/Ouija-hands-on-mouse-300dpi-do-not-link-to-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343400"/>
            <a:ext cx="3060700" cy="218266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5715000"/>
            <a:ext cx="373380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“Hands-on”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me to resolve standing issues</a:t>
            </a:r>
          </a:p>
          <a:p>
            <a:r>
              <a:rPr lang="en-US" dirty="0" smtClean="0"/>
              <a:t>Ask all kinds of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an ADO.NET (server-side) data grid that retrieves data from a database based on a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that variable and update the data every second</a:t>
            </a:r>
          </a:p>
          <a:p>
            <a:pPr marL="798512" lvl="1" indent="-457200"/>
            <a:r>
              <a:rPr lang="en-US" dirty="0" smtClean="0"/>
              <a:t>Use a server-side timer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Now update the data every tenth of a second</a:t>
            </a:r>
          </a:p>
          <a:p>
            <a:pPr marL="798512" lvl="1" indent="-457200"/>
            <a:r>
              <a:rPr lang="en-US" dirty="0" smtClean="0"/>
              <a:t>Does that work ok?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Web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an XML Web service to get the same data as in exercise 1, every tenth of a second</a:t>
            </a:r>
          </a:p>
          <a:p>
            <a:pPr marL="798512" lvl="1" indent="-457200"/>
            <a:r>
              <a:rPr lang="en-US" dirty="0" smtClean="0"/>
              <a:t>Use a client-side &lt;div&gt; HTML control instead of a data grid</a:t>
            </a:r>
          </a:p>
          <a:p>
            <a:pPr marL="798512" lvl="1" indent="-457200"/>
            <a:r>
              <a:rPr lang="en-US" dirty="0" smtClean="0"/>
              <a:t>Does that work any better?</a:t>
            </a:r>
          </a:p>
          <a:p>
            <a:pPr marL="798512" lvl="1" indent="-457200"/>
            <a:r>
              <a:rPr lang="en-US" dirty="0" smtClean="0"/>
              <a:t>(optional) You may use Fiddler to inspect the payload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a scripted Web service instead, and a client-side timer</a:t>
            </a:r>
          </a:p>
          <a:p>
            <a:pPr marL="798512" lvl="1" indent="-457200"/>
            <a:r>
              <a:rPr lang="en-US" dirty="0" smtClean="0"/>
              <a:t>Does that work any better, is the payload any lighter?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(optional) </a:t>
            </a:r>
            <a:r>
              <a:rPr lang="en-US" dirty="0" smtClean="0"/>
              <a:t>Use an asynchronous version of your Web Service</a:t>
            </a:r>
          </a:p>
          <a:p>
            <a:pPr marL="798512" lvl="1" indent="-457200"/>
            <a:r>
              <a:rPr lang="en-US" dirty="0" smtClean="0"/>
              <a:t>Does that work any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Exercise 1, but with 4 data grids updating independently</a:t>
            </a:r>
          </a:p>
          <a:p>
            <a:pPr marL="798512" lvl="1" indent="-457200"/>
            <a:r>
              <a:rPr lang="en-US" dirty="0" smtClean="0"/>
              <a:t>Use partial rendering and a server-side data grid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Exercise 2, but with 4 data grids updating independently</a:t>
            </a:r>
          </a:p>
          <a:p>
            <a:pPr marL="798512" lvl="1" indent="-457200"/>
            <a:r>
              <a:rPr lang="en-US" dirty="0" smtClean="0"/>
              <a:t>Use partial rendering and a client-side &lt;div&gt; control</a:t>
            </a:r>
          </a:p>
          <a:p>
            <a:pPr marL="798512" lvl="1" indent="-457200"/>
            <a:r>
              <a:rPr lang="en-US" dirty="0" smtClean="0"/>
              <a:t>Use XML Web services or scripted (JSON)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(2) above, but use client-side templates instead</a:t>
            </a:r>
          </a:p>
          <a:p>
            <a:pPr marL="798512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and ASP.NET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066800"/>
            <a:ext cx="7696200" cy="5257800"/>
          </a:xfrm>
        </p:spPr>
        <p:txBody>
          <a:bodyPr/>
          <a:lstStyle/>
          <a:p>
            <a:r>
              <a:rPr lang="en-US" dirty="0" smtClean="0"/>
              <a:t>A simple programming language whose foundation was laid out quite a few years ago when</a:t>
            </a:r>
          </a:p>
          <a:p>
            <a:pPr lvl="1"/>
            <a:r>
              <a:rPr lang="en-US" dirty="0" smtClean="0"/>
              <a:t>Object oriented programming was considered overkill for the Web</a:t>
            </a:r>
          </a:p>
          <a:p>
            <a:pPr lvl="1"/>
            <a:r>
              <a:rPr lang="en-US" dirty="0" smtClean="0"/>
              <a:t>Principles of dynamic languages were considered too academic</a:t>
            </a:r>
          </a:p>
          <a:p>
            <a:pPr lvl="1"/>
            <a:r>
              <a:rPr lang="en-US" dirty="0" smtClean="0"/>
              <a:t>As a result, </a:t>
            </a:r>
            <a:r>
              <a:rPr lang="en-US" dirty="0" err="1" smtClean="0"/>
              <a:t>Javascript</a:t>
            </a:r>
            <a:r>
              <a:rPr lang="en-US" dirty="0" smtClean="0"/>
              <a:t> supports some OO semantics with a bit of inheritance through object prototypes and encapsulation with </a:t>
            </a:r>
            <a:r>
              <a:rPr lang="en-US" dirty="0" err="1" smtClean="0"/>
              <a:t>closurs</a:t>
            </a:r>
            <a:r>
              <a:rPr lang="en-US" dirty="0" smtClean="0"/>
              <a:t>, and a number of dynamic binding features as in today’s Ruby/Python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is the language of the client-side Web (prior to Flash and Silverlight)</a:t>
            </a:r>
          </a:p>
          <a:p>
            <a:pPr lvl="1"/>
            <a:r>
              <a:rPr lang="en-US" dirty="0" smtClean="0"/>
              <a:t>Presentation elements such as buttons and textboxes are modeled after the schema defined in the DOM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Javascript</a:t>
            </a:r>
            <a:r>
              <a:rPr lang="en-US" dirty="0" smtClean="0"/>
              <a:t>, you can manipulate them, you can handle events, and you can use </a:t>
            </a:r>
            <a:r>
              <a:rPr lang="en-US" dirty="0" err="1" smtClean="0"/>
              <a:t>XmlHttpRequest</a:t>
            </a:r>
            <a:r>
              <a:rPr lang="en-US" dirty="0" smtClean="0"/>
              <a:t>, running more code on the client and less on the server</a:t>
            </a:r>
          </a:p>
          <a:p>
            <a:r>
              <a:rPr lang="en-US" dirty="0" smtClean="0"/>
              <a:t>ASP.NET extensions make </a:t>
            </a:r>
            <a:r>
              <a:rPr lang="en-US" dirty="0" err="1" smtClean="0"/>
              <a:t>Javascript</a:t>
            </a:r>
            <a:r>
              <a:rPr lang="en-US" dirty="0" smtClean="0"/>
              <a:t> a tad bit more OO</a:t>
            </a:r>
          </a:p>
          <a:p>
            <a:pPr lvl="1"/>
            <a:r>
              <a:rPr lang="en-US" dirty="0" smtClean="0"/>
              <a:t>Read Chapter 14 of the textbook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>
                <a:solidFill>
                  <a:srgbClr val="003399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Microsoft AJAX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two related parts: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Language extensions</a:t>
            </a:r>
          </a:p>
          <a:p>
            <a:pPr lvl="1"/>
            <a:r>
              <a:rPr lang="en-US" dirty="0" smtClean="0"/>
              <a:t>A Base Class Library to provide predefined tools and services to developers</a:t>
            </a:r>
          </a:p>
          <a:p>
            <a:pPr lvl="1"/>
            <a:r>
              <a:rPr lang="en-US" dirty="0" smtClean="0"/>
              <a:t>Self-contained, stored in couple of .</a:t>
            </a:r>
            <a:r>
              <a:rPr lang="en-US" dirty="0" err="1" smtClean="0"/>
              <a:t>js</a:t>
            </a:r>
            <a:r>
              <a:rPr lang="en-US" dirty="0" smtClean="0"/>
              <a:t> files:</a:t>
            </a:r>
          </a:p>
          <a:p>
            <a:pPr lvl="2"/>
            <a:r>
              <a:rPr lang="en-US" dirty="0" smtClean="0"/>
              <a:t>MicrosoftAjax.js defines language extensions (namespaces, interfaces, </a:t>
            </a:r>
            <a:r>
              <a:rPr lang="en-US" dirty="0" err="1" smtClean="0"/>
              <a:t>enums</a:t>
            </a:r>
            <a:r>
              <a:rPr lang="en-US" dirty="0" smtClean="0"/>
              <a:t>, inheritance)</a:t>
            </a:r>
          </a:p>
          <a:p>
            <a:pPr lvl="2"/>
            <a:r>
              <a:rPr lang="en-US" dirty="0" smtClean="0"/>
              <a:t>MicrosoftAjaxWebForms.js defines the partial rendering engine and the whole network stack</a:t>
            </a:r>
          </a:p>
          <a:p>
            <a:pPr lvl="2"/>
            <a:r>
              <a:rPr lang="en-US" dirty="0" smtClean="0"/>
              <a:t>You don’t need to reference or embed these two files in your applications: The </a:t>
            </a:r>
            <a:r>
              <a:rPr lang="en-US" dirty="0" err="1" smtClean="0"/>
              <a:t>Scriptmanager</a:t>
            </a:r>
            <a:r>
              <a:rPr lang="en-US" dirty="0" smtClean="0"/>
              <a:t> Control does this for you</a:t>
            </a:r>
          </a:p>
          <a:p>
            <a:pPr lvl="2"/>
            <a:r>
              <a:rPr lang="en-US" dirty="0" smtClean="0"/>
              <a:t>If you’re going to extend the capabilities of the browser’s </a:t>
            </a:r>
            <a:r>
              <a:rPr lang="en-US" dirty="0" err="1" smtClean="0"/>
              <a:t>Javascript</a:t>
            </a:r>
            <a:r>
              <a:rPr lang="en-US" dirty="0" smtClean="0"/>
              <a:t> in the context of an non-ASP.NET AJAX app, you are going to have to reference any required .</a:t>
            </a:r>
            <a:r>
              <a:rPr lang="en-US" dirty="0" err="1" smtClean="0"/>
              <a:t>js</a:t>
            </a:r>
            <a:r>
              <a:rPr lang="en-US" dirty="0" smtClean="0"/>
              <a:t> file explicitly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		&lt;script </a:t>
            </a:r>
            <a:r>
              <a:rPr lang="en-US" dirty="0" err="1" smtClean="0"/>
              <a:t>src</a:t>
            </a:r>
            <a:r>
              <a:rPr lang="en-US" dirty="0" smtClean="0"/>
              <a:t>=“microsoftajax.js” /&gt;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2"/>
            <a:r>
              <a:rPr lang="en-US" dirty="0" smtClean="0"/>
              <a:t>Source code at ajax.asp.net/downloads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>
                <a:solidFill>
                  <a:srgbClr val="003399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162800" cy="3810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19200"/>
            <a:ext cx="7950200" cy="5105400"/>
          </a:xfrm>
        </p:spPr>
        <p:txBody>
          <a:bodyPr/>
          <a:lstStyle/>
          <a:p>
            <a:r>
              <a:rPr lang="en-US" sz="1800" dirty="0" smtClean="0"/>
              <a:t>Write a paper about ASP.NET performance, based on your in-class labs</a:t>
            </a:r>
          </a:p>
          <a:p>
            <a:r>
              <a:rPr lang="en-US" sz="1800" dirty="0" smtClean="0"/>
              <a:t>Read Chapter 14 in the book,  concentrate on classes, interface, inheritance, and reflection in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with </a:t>
            </a:r>
            <a:r>
              <a:rPr lang="en-US" sz="1800" dirty="0" smtClean="0"/>
              <a:t>ASP.NET extensions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 descr="http://www.istockphoto.com/file_thumbview_approve/3105954/2/istockphoto_3105954-class-dismissed-black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057400"/>
            <a:ext cx="361950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trebriefing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mitrebrief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tre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re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itrebriefing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mitrebrief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tre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re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mitrebriefing</Template>
  <TotalTime>12988</TotalTime>
  <Words>539</Words>
  <Application>Microsoft Office PowerPoint</Application>
  <PresentationFormat>On-screen Show (4:3)</PresentationFormat>
  <Paragraphs>60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mitrebriefing</vt:lpstr>
      <vt:lpstr>1_mitrebriefing</vt:lpstr>
      <vt:lpstr>Web Development with .NET Lecture 5: Recap so far 22 February 2010</vt:lpstr>
      <vt:lpstr>Hands-on Labs</vt:lpstr>
      <vt:lpstr>Exercise 1: ADO.NET</vt:lpstr>
      <vt:lpstr>Exercise 2: Web Services </vt:lpstr>
      <vt:lpstr>Exercise 3: AJAX</vt:lpstr>
      <vt:lpstr>Javascript and ASP.NET Extensions</vt:lpstr>
      <vt:lpstr>The Microsoft AJAX Library</vt:lpstr>
      <vt:lpstr>Homework</vt:lpstr>
      <vt:lpstr>Slide 9</vt:lpstr>
    </vt:vector>
  </TitlesOfParts>
  <Company>The MITRE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Communication  Information Exchange</dc:title>
  <dc:subject>MITRE</dc:subject>
  <dc:creator/>
  <dc:description>Copyright 2008</dc:description>
  <cp:lastModifiedBy>Mitre</cp:lastModifiedBy>
  <cp:revision>630</cp:revision>
  <dcterms:created xsi:type="dcterms:W3CDTF">2006-06-01T14:58:49Z</dcterms:created>
  <dcterms:modified xsi:type="dcterms:W3CDTF">2010-02-22T22:11:03Z</dcterms:modified>
</cp:coreProperties>
</file>