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8"/>
  </p:notesMasterIdLst>
  <p:handoutMasterIdLst>
    <p:handoutMasterId r:id="rId89"/>
  </p:handoutMasterIdLst>
  <p:sldIdLst>
    <p:sldId id="392" r:id="rId2"/>
    <p:sldId id="571" r:id="rId3"/>
    <p:sldId id="635" r:id="rId4"/>
    <p:sldId id="572" r:id="rId5"/>
    <p:sldId id="573" r:id="rId6"/>
    <p:sldId id="636" r:id="rId7"/>
    <p:sldId id="574" r:id="rId8"/>
    <p:sldId id="637" r:id="rId9"/>
    <p:sldId id="575" r:id="rId10"/>
    <p:sldId id="576" r:id="rId11"/>
    <p:sldId id="577" r:id="rId12"/>
    <p:sldId id="578" r:id="rId13"/>
    <p:sldId id="654" r:id="rId14"/>
    <p:sldId id="655" r:id="rId15"/>
    <p:sldId id="638" r:id="rId16"/>
    <p:sldId id="640" r:id="rId17"/>
    <p:sldId id="641" r:id="rId18"/>
    <p:sldId id="639" r:id="rId19"/>
    <p:sldId id="642" r:id="rId20"/>
    <p:sldId id="581" r:id="rId21"/>
    <p:sldId id="582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43" r:id="rId43"/>
    <p:sldId id="603" r:id="rId44"/>
    <p:sldId id="604" r:id="rId45"/>
    <p:sldId id="644" r:id="rId46"/>
    <p:sldId id="605" r:id="rId47"/>
    <p:sldId id="647" r:id="rId48"/>
    <p:sldId id="648" r:id="rId49"/>
    <p:sldId id="606" r:id="rId50"/>
    <p:sldId id="607" r:id="rId51"/>
    <p:sldId id="608" r:id="rId52"/>
    <p:sldId id="609" r:id="rId53"/>
    <p:sldId id="645" r:id="rId54"/>
    <p:sldId id="646" r:id="rId55"/>
    <p:sldId id="649" r:id="rId56"/>
    <p:sldId id="610" r:id="rId57"/>
    <p:sldId id="611" r:id="rId58"/>
    <p:sldId id="650" r:id="rId59"/>
    <p:sldId id="612" r:id="rId60"/>
    <p:sldId id="651" r:id="rId61"/>
    <p:sldId id="652" r:id="rId62"/>
    <p:sldId id="653" r:id="rId63"/>
    <p:sldId id="613" r:id="rId64"/>
    <p:sldId id="614" r:id="rId65"/>
    <p:sldId id="615" r:id="rId66"/>
    <p:sldId id="616" r:id="rId67"/>
    <p:sldId id="617" r:id="rId68"/>
    <p:sldId id="618" r:id="rId69"/>
    <p:sldId id="619" r:id="rId70"/>
    <p:sldId id="620" r:id="rId71"/>
    <p:sldId id="621" r:id="rId72"/>
    <p:sldId id="622" r:id="rId73"/>
    <p:sldId id="623" r:id="rId74"/>
    <p:sldId id="624" r:id="rId75"/>
    <p:sldId id="625" r:id="rId76"/>
    <p:sldId id="626" r:id="rId77"/>
    <p:sldId id="627" r:id="rId78"/>
    <p:sldId id="628" r:id="rId79"/>
    <p:sldId id="629" r:id="rId80"/>
    <p:sldId id="630" r:id="rId81"/>
    <p:sldId id="631" r:id="rId82"/>
    <p:sldId id="656" r:id="rId83"/>
    <p:sldId id="632" r:id="rId84"/>
    <p:sldId id="633" r:id="rId85"/>
    <p:sldId id="634" r:id="rId86"/>
    <p:sldId id="570" r:id="rId87"/>
  </p:sldIdLst>
  <p:sldSz cx="9144000" cy="6858000" type="screen4x3"/>
  <p:notesSz cx="6997700" cy="92837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D68"/>
    <a:srgbClr val="000099"/>
    <a:srgbClr val="FF3300"/>
    <a:srgbClr val="FFFF66"/>
    <a:srgbClr val="009900"/>
    <a:srgbClr val="DCFD61"/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9184" autoAdjust="0"/>
    <p:restoredTop sz="98646" autoAdjust="0"/>
  </p:normalViewPr>
  <p:slideViewPr>
    <p:cSldViewPr>
      <p:cViewPr varScale="1">
        <p:scale>
          <a:sx n="74" d="100"/>
          <a:sy n="74" d="100"/>
        </p:scale>
        <p:origin x="-6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72"/>
    </p:cViewPr>
  </p:sorterViewPr>
  <p:notesViewPr>
    <p:cSldViewPr>
      <p:cViewPr>
        <p:scale>
          <a:sx n="75" d="100"/>
          <a:sy n="75" d="100"/>
        </p:scale>
        <p:origin x="-1374" y="-72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48609D2-1E65-4DFF-A414-6ED8661A3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6FB8B5-B480-493D-9285-0A480C8D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5A518F-84CF-4DC0-AC4C-6FEB7A7F4C6B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7790506" y="6553200"/>
            <a:ext cx="121379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  <a:defRPr/>
            </a:pPr>
            <a:r>
              <a:rPr lang="en-US" altLang="en-US" sz="600" b="0" dirty="0">
                <a:latin typeface="Arial" charset="0"/>
              </a:rPr>
              <a:t>© </a:t>
            </a:r>
            <a:r>
              <a:rPr lang="en-US" altLang="en-US" sz="600" b="0" dirty="0" smtClean="0">
                <a:latin typeface="Arial" charset="0"/>
              </a:rPr>
              <a:t>2010</a:t>
            </a:r>
            <a:r>
              <a:rPr lang="en-US" altLang="en-US" sz="600" b="0" baseline="0" dirty="0" smtClean="0">
                <a:latin typeface="Arial" charset="0"/>
              </a:rPr>
              <a:t> </a:t>
            </a:r>
            <a:r>
              <a:rPr lang="en-US" altLang="en-US" sz="600" b="0" dirty="0" smtClean="0">
                <a:latin typeface="Arial" charset="0"/>
              </a:rPr>
              <a:t>Dino</a:t>
            </a:r>
            <a:r>
              <a:rPr lang="en-US" altLang="en-US" sz="600" b="0" baseline="0" dirty="0" smtClean="0">
                <a:latin typeface="Arial" charset="0"/>
              </a:rPr>
              <a:t> Konstantopoulos</a:t>
            </a:r>
            <a:endParaRPr lang="en-US" altLang="en-US" sz="600" b="0" dirty="0">
              <a:latin typeface="Arial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89413"/>
            <a:ext cx="4602163" cy="763587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b="0"/>
            </a:lvl1pPr>
          </a:lstStyle>
          <a:p>
            <a:r>
              <a:rPr lang="en-US" altLang="en-US"/>
              <a:t>Click to edit Subtitle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133600" y="2286000"/>
            <a:ext cx="6477000" cy="1143000"/>
          </a:xfrm>
        </p:spPr>
        <p:txBody>
          <a:bodyPr anchor="ctr"/>
          <a:lstStyle>
            <a:lvl1pPr>
              <a:lnSpc>
                <a:spcPts val="44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Here</a:t>
            </a:r>
          </a:p>
        </p:txBody>
      </p:sp>
      <p:pic>
        <p:nvPicPr>
          <p:cNvPr id="7" name="Picture 2" descr="http://api.ning.com/files/aggRes1ze8GSV9bN-pTClyMYbFT7xr5uwSUR9IX*ku4besjJ14gcRZ6-wzJl9nrgyVbYt3jMMODFAVTbGHNdJONSoPAxIX2D/asp_net_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990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4526E-9817-4A3B-9CBD-D8736FD70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50" y="381000"/>
            <a:ext cx="1924050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381000"/>
            <a:ext cx="5619750" cy="572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E35F0-48D3-4199-BB75-69D4A2F8E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295400"/>
            <a:ext cx="3771900" cy="480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3CCB-BB4A-4E03-BE7C-46F8C2A27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295400"/>
            <a:ext cx="3771900" cy="232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3775075"/>
            <a:ext cx="3771900" cy="2328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774E8-660B-4AC9-A497-C2ECAA11E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9A6A2-8041-4699-9C5A-94DC5D34A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FAEDE-C188-4FDB-A9C3-093123C53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30F2-4006-425C-8260-3BAD515C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6A93-1F2B-491B-BE3E-D95F1E459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8E066-9CC2-4D32-965F-1FE6B482C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C2CCC-EB4F-4902-BB63-EE00B6A1C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B6877-AFF7-4878-9F3C-394B6B930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3053D-A692-4A9A-BC50-18A226853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16C39BF4-B265-4A1F-92E7-A26500154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0"/>
            <a:ext cx="76962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38" name="Text Box 42"/>
          <p:cNvSpPr txBox="1">
            <a:spLocks noChangeArrowheads="1"/>
          </p:cNvSpPr>
          <p:nvPr userDrawn="1"/>
        </p:nvSpPr>
        <p:spPr bwMode="auto">
          <a:xfrm>
            <a:off x="4650223" y="6553200"/>
            <a:ext cx="43540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  <a:defRPr/>
            </a:pPr>
            <a:r>
              <a:rPr lang="en-US" altLang="en-US" sz="1000" b="0" dirty="0" smtClean="0">
                <a:latin typeface="Arial" charset="0"/>
              </a:rPr>
              <a:t>MET CS651 Web</a:t>
            </a:r>
            <a:r>
              <a:rPr lang="en-US" altLang="en-US" sz="1000" b="0" baseline="0" dirty="0" smtClean="0">
                <a:latin typeface="Arial" charset="0"/>
              </a:rPr>
              <a:t> Development with .NET, Dino Konstantopoulos </a:t>
            </a:r>
            <a:r>
              <a:rPr lang="en-US" altLang="en-US" sz="1000" b="0" dirty="0" smtClean="0">
                <a:latin typeface="Arial" charset="0"/>
              </a:rPr>
              <a:t>© 2010</a:t>
            </a:r>
            <a:endParaRPr lang="en-US" altLang="en-US" sz="1000" b="0" dirty="0">
              <a:latin typeface="Arial" charset="0"/>
            </a:endParaRPr>
          </a:p>
        </p:txBody>
      </p:sp>
      <p:pic>
        <p:nvPicPr>
          <p:cNvPr id="9" name="Picture 8" descr="bu%20emblem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229600" y="304800"/>
            <a:ext cx="614172" cy="6082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9pPr>
    </p:titleStyle>
    <p:bodyStyle>
      <a:lvl1pPr marL="227013" indent="-227013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SzPct val="75000"/>
        <a:buFont typeface="Monotype Sort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0" fontAlgn="base" hangingPunct="0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0" fontAlgn="base" hangingPunct="0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60000"/>
        <a:buFont typeface="Monotype Sorts" pitchFamily="2" charset="2"/>
        <a:buChar char="n"/>
        <a:defRPr sz="1600" b="1">
          <a:solidFill>
            <a:schemeClr val="tx1"/>
          </a:solidFill>
          <a:latin typeface="+mn-lt"/>
        </a:defRPr>
      </a:lvl3pPr>
      <a:lvl4pPr marL="1143000" indent="-114300" algn="l" rtl="0" eaLnBrk="0" fontAlgn="base" hangingPunct="0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Char char="­"/>
        <a:defRPr sz="1400" b="1">
          <a:solidFill>
            <a:schemeClr val="tx1"/>
          </a:solidFill>
          <a:latin typeface="+mn-lt"/>
        </a:defRPr>
      </a:lvl4pPr>
      <a:lvl5pPr marL="13716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5pPr>
      <a:lvl6pPr marL="18288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6pPr>
      <a:lvl7pPr marL="22860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7pPr>
      <a:lvl8pPr marL="27432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8pPr>
      <a:lvl9pPr marL="32004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icrosoft.co.il/blogs/noam/jQuery8x6_7484FDCD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jquery.com/Tutorials" TargetMode="External"/><Relationship Id="rId3" Type="http://schemas.openxmlformats.org/officeDocument/2006/relationships/hyperlink" Target="http://www.learningjquery.com/" TargetMode="External"/><Relationship Id="rId7" Type="http://schemas.openxmlformats.org/officeDocument/2006/relationships/hyperlink" Target="http://docs.jquery.com/How_jQuery_Works" TargetMode="External"/><Relationship Id="rId2" Type="http://schemas.openxmlformats.org/officeDocument/2006/relationships/hyperlink" Target="http://www.jqu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ssistance.de/jquery-plugins/" TargetMode="External"/><Relationship Id="rId5" Type="http://schemas.openxmlformats.org/officeDocument/2006/relationships/hyperlink" Target="http://ui.jquery.com/" TargetMode="External"/><Relationship Id="rId4" Type="http://schemas.openxmlformats.org/officeDocument/2006/relationships/hyperlink" Target="http://www.visualjquery.com/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ode.msdn.microsoft.com/KB958502/Release/ProjectReleases.aspx?ReleaseId=17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2"/>
          <p:cNvSpPr>
            <a:spLocks noGrp="1"/>
          </p:cNvSpPr>
          <p:nvPr>
            <p:ph type="ctrTitle" sz="quarter"/>
          </p:nvPr>
        </p:nvSpPr>
        <p:spPr>
          <a:xfrm>
            <a:off x="685800" y="2209800"/>
            <a:ext cx="8229600" cy="1600200"/>
          </a:xfrm>
        </p:spPr>
        <p:txBody>
          <a:bodyPr/>
          <a:lstStyle/>
          <a:p>
            <a:r>
              <a:rPr lang="en-US" dirty="0" smtClean="0"/>
              <a:t>Web Development with .NET</a:t>
            </a:r>
            <a:br>
              <a:rPr lang="en-US" dirty="0" smtClean="0"/>
            </a:br>
            <a:r>
              <a:rPr lang="en-US" dirty="0" smtClean="0"/>
              <a:t>Lecture 8: </a:t>
            </a:r>
            <a:r>
              <a:rPr lang="en-US" i="1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dirty="0" smtClean="0"/>
              <a:t>29 March 2010</a:t>
            </a:r>
            <a:endParaRPr lang="en-US" sz="3200" i="1" dirty="0" smtClean="0"/>
          </a:p>
        </p:txBody>
      </p:sp>
      <p:pic>
        <p:nvPicPr>
          <p:cNvPr id="8" name="Picture 7" descr="BU_fuzz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3892642"/>
            <a:ext cx="3552809" cy="1593758"/>
          </a:xfrm>
          <a:prstGeom prst="rect">
            <a:avLst/>
          </a:prstGeom>
        </p:spPr>
      </p:pic>
      <p:sp>
        <p:nvSpPr>
          <p:cNvPr id="3074" name="Subtitle 1"/>
          <p:cNvSpPr>
            <a:spLocks noGrp="1"/>
          </p:cNvSpPr>
          <p:nvPr>
            <p:ph type="subTitle" idx="1"/>
          </p:nvPr>
        </p:nvSpPr>
        <p:spPr>
          <a:xfrm>
            <a:off x="5943600" y="4572000"/>
            <a:ext cx="1828799" cy="381000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MET CS 651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 bwMode="auto">
          <a:xfrm>
            <a:off x="152400" y="4953000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“Taming 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</a:t>
            </a: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kern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(code examples by V. </a:t>
            </a:r>
            <a:r>
              <a:rPr lang="en-US" sz="2400" i="1" kern="0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Azarkhin</a:t>
            </a:r>
            <a:r>
              <a:rPr lang="en-US" sz="2400" i="1" kern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i="1" kern="0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Netwise</a:t>
            </a:r>
            <a:r>
              <a:rPr lang="en-US" sz="2400" i="1" kern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sz="2400" b="1" i="1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Develop with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95400"/>
            <a:ext cx="4597400" cy="18288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Copy the </a:t>
            </a:r>
            <a:r>
              <a:rPr lang="en-US" dirty="0" smtClean="0">
                <a:solidFill>
                  <a:srgbClr val="F68521"/>
                </a:solidFill>
                <a:cs typeface="Consolas" pitchFamily="49" charset="0"/>
              </a:rPr>
              <a:t>jquery.js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 and the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</a:br>
            <a:r>
              <a:rPr lang="en-US" dirty="0" smtClean="0">
                <a:solidFill>
                  <a:srgbClr val="F68521"/>
                </a:solidFill>
                <a:cs typeface="Consolas" pitchFamily="49" charset="0"/>
              </a:rPr>
              <a:t>jquery-vsdoc.js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 into your application folder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Reference it in your markup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No need to reference the –vsdoc.js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Or reference it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0493" y="990600"/>
            <a:ext cx="282730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09600" y="3657600"/>
            <a:ext cx="51054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4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jquery.js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”/&gt;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609600" y="4572000"/>
            <a:ext cx="5867400" cy="1752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lvl="1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0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=“http://ajax.googleapis.com/</a:t>
            </a:r>
            <a:b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kern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ajax</a:t>
            </a:r>
            <a:r>
              <a:rPr lang="en-US" sz="2000" kern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kern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libs</a:t>
            </a:r>
            <a:r>
              <a:rPr lang="en-US" sz="2000" kern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kern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2000" kern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/1.2.6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b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jquery.min.js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”&gt;</a:t>
            </a:r>
            <a:b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by Hands-on… Class Demo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365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&lt;html&gt;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&lt;body&gt;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&lt;h1&gt;Cities of the World&lt;/h1&gt;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&lt;dl&gt;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&gt;Paris&lt;/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&gt;&lt;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&gt;Chic, fashionable, expensive rude&lt;/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&gt;Sydney&lt;/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&gt;&lt;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&gt;Opera house but no culture, Mardi Gras, fireworks&lt;/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&lt;/dl&gt;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&lt;/body&gt;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&lt;/html&gt;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00600" y="1600200"/>
            <a:ext cx="3657600" cy="1371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h1 {font-size: 2.5em; margin-bottom: 0;}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.emphasize {font-style: italic;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color:red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;}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</p:txBody>
      </p:sp>
      <p:pic>
        <p:nvPicPr>
          <p:cNvPr id="10" name="Picture 7" descr="SafariScreenSnapz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276600"/>
            <a:ext cx="3581400" cy="139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jQuery</a:t>
            </a:r>
            <a:r>
              <a:rPr lang="en-US" dirty="0" smtClean="0"/>
              <a:t> object is a wrapper for a selected group of DOM nodes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$() function is a factory method that creates </a:t>
            </a:r>
            <a:r>
              <a:rPr lang="en-US" dirty="0" err="1" smtClean="0"/>
              <a:t>jQuery</a:t>
            </a:r>
            <a:r>
              <a:rPr lang="en-US" dirty="0" smtClean="0"/>
              <a:t> objects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$(“</a:t>
            </a:r>
            <a:r>
              <a:rPr lang="en-US" dirty="0" err="1" smtClean="0"/>
              <a:t>dt</a:t>
            </a:r>
            <a:r>
              <a:rPr lang="en-US" dirty="0" smtClean="0"/>
              <a:t>”) is a </a:t>
            </a:r>
            <a:r>
              <a:rPr lang="en-US" dirty="0" err="1" smtClean="0"/>
              <a:t>JQuery</a:t>
            </a:r>
            <a:r>
              <a:rPr lang="en-US" dirty="0" smtClean="0"/>
              <a:t> object containing all the “</a:t>
            </a:r>
            <a:r>
              <a:rPr lang="en-US" dirty="0" err="1" smtClean="0"/>
              <a:t>dt</a:t>
            </a:r>
            <a:r>
              <a:rPr lang="en-US" dirty="0" smtClean="0"/>
              <a:t>” elements in the document</a:t>
            </a:r>
          </a:p>
          <a:p>
            <a:pPr eaLnBrk="1" hangingPunct="1"/>
            <a:r>
              <a:rPr lang="en-US" dirty="0" smtClean="0"/>
              <a:t>.</a:t>
            </a:r>
            <a:r>
              <a:rPr lang="en-US" dirty="0" err="1" smtClean="0"/>
              <a:t>addClass</a:t>
            </a:r>
            <a:r>
              <a:rPr lang="en-US" dirty="0" smtClean="0"/>
              <a:t>() method changes the DOM nodes by adding a ‘class’ attribute</a:t>
            </a:r>
          </a:p>
          <a:p>
            <a:pPr lvl="1" eaLnBrk="1" hangingPunct="1"/>
            <a:r>
              <a:rPr lang="en-US" sz="1600" dirty="0" smtClean="0"/>
              <a:t>The ‘class’ attribute is a special CSS construct that provides a visual architecture independent of the element structures</a:t>
            </a:r>
          </a:p>
          <a:p>
            <a:pPr eaLnBrk="1" hangingPunct="1"/>
            <a:r>
              <a:rPr lang="en-US" dirty="0" smtClean="0"/>
              <a:t>$(“</a:t>
            </a:r>
            <a:r>
              <a:rPr lang="en-US" dirty="0" err="1" smtClean="0"/>
              <a:t>dt</a:t>
            </a:r>
            <a:r>
              <a:rPr lang="en-US" dirty="0" smtClean="0"/>
              <a:t>”).</a:t>
            </a:r>
            <a:r>
              <a:rPr lang="en-US" dirty="0" err="1" smtClean="0"/>
              <a:t>addClass</a:t>
            </a:r>
            <a:r>
              <a:rPr lang="en-US" dirty="0" smtClean="0"/>
              <a:t>(“emphasize”) will change all occurrences of &lt;</a:t>
            </a:r>
            <a:r>
              <a:rPr lang="en-US" dirty="0" err="1" smtClean="0"/>
              <a:t>dt</a:t>
            </a:r>
            <a:r>
              <a:rPr lang="en-US" dirty="0" smtClean="0"/>
              <a:t>&gt; to &lt;</a:t>
            </a:r>
            <a:r>
              <a:rPr lang="en-US" dirty="0" err="1" smtClean="0"/>
              <a:t>dt</a:t>
            </a:r>
            <a:r>
              <a:rPr lang="en-US" dirty="0" smtClean="0"/>
              <a:t> class=“emphasize”&gt;</a:t>
            </a:r>
          </a:p>
          <a:p>
            <a:pPr eaLnBrk="1" hangingPunct="1"/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066800"/>
            <a:ext cx="80264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To make this change, put it in a function and call it when the document has been loaded and the DOM is created:</a:t>
            </a:r>
          </a:p>
          <a:p>
            <a:pPr lvl="1" eaLnBrk="1" hangingPunct="1">
              <a:buFontTx/>
              <a:buNone/>
            </a:pPr>
            <a:r>
              <a:rPr lang="en-US" sz="1600" dirty="0" smtClean="0"/>
              <a:t>function </a:t>
            </a:r>
            <a:r>
              <a:rPr lang="en-US" sz="1600" dirty="0" err="1" smtClean="0"/>
              <a:t>doEmph</a:t>
            </a:r>
            <a:r>
              <a:rPr lang="en-US" sz="1600" dirty="0" smtClean="0"/>
              <a:t>(){$(“</a:t>
            </a:r>
            <a:r>
              <a:rPr lang="en-US" sz="1600" dirty="0" err="1" smtClean="0"/>
              <a:t>dt</a:t>
            </a:r>
            <a:r>
              <a:rPr lang="en-US" sz="1600" dirty="0" smtClean="0"/>
              <a:t>”).</a:t>
            </a:r>
            <a:r>
              <a:rPr lang="en-US" sz="1600" dirty="0" err="1" smtClean="0"/>
              <a:t>addClass</a:t>
            </a:r>
            <a:r>
              <a:rPr lang="en-US" sz="1600" dirty="0" smtClean="0"/>
              <a:t>(“emphasize”)}</a:t>
            </a:r>
          </a:p>
          <a:p>
            <a:pPr lvl="1" eaLnBrk="1" hangingPunct="1">
              <a:buFontTx/>
              <a:buNone/>
            </a:pPr>
            <a:r>
              <a:rPr lang="en-US" sz="1600" dirty="0" smtClean="0"/>
              <a:t>&lt;body </a:t>
            </a:r>
            <a:r>
              <a:rPr lang="en-US" sz="1600" dirty="0" err="1" smtClean="0"/>
              <a:t>onLoad</a:t>
            </a:r>
            <a:r>
              <a:rPr lang="en-US" sz="1600" dirty="0" smtClean="0"/>
              <a:t>=“</a:t>
            </a:r>
            <a:r>
              <a:rPr lang="en-US" sz="1600" dirty="0" err="1" smtClean="0"/>
              <a:t>doEmph</a:t>
            </a:r>
            <a:r>
              <a:rPr lang="en-US" sz="1600" dirty="0" smtClean="0"/>
              <a:t>()”&gt;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60400" y="2362200"/>
            <a:ext cx="802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68325" lvl="1" indent="-227013" algn="l" eaLnBrk="1" hangingPunct="1">
              <a:lnSpc>
                <a:spcPts val="18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We had to alter the HTML (bad)</a:t>
            </a:r>
          </a:p>
          <a:p>
            <a:pPr marL="568325" lvl="1" indent="-227013" algn="l" eaLnBrk="1" hangingPunct="1">
              <a:lnSpc>
                <a:spcPts val="18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Structure and appearance should be separated!</a:t>
            </a:r>
          </a:p>
          <a:p>
            <a:pPr marL="568325" lvl="1" indent="-227013" algn="l" eaLnBrk="1" hangingPunct="1">
              <a:lnSpc>
                <a:spcPts val="18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Also, </a:t>
            </a:r>
            <a:r>
              <a:rPr lang="en-US" kern="0" dirty="0" err="1" smtClean="0">
                <a:latin typeface="+mn-lt"/>
              </a:rPr>
              <a:t>onLoad</a:t>
            </a:r>
            <a:r>
              <a:rPr lang="en-US" kern="0" dirty="0" smtClean="0">
                <a:latin typeface="+mn-lt"/>
              </a:rPr>
              <a:t> waits until all images etc are loaded. Tedious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27013" marR="0" lvl="0" indent="-227013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5000"/>
              <a:buFont typeface="Monotype Sorts" pitchFamily="2" charset="2"/>
              <a:buChar char="n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5000"/>
              <a:buFont typeface="Monotype Sorts" pitchFamily="2" charset="2"/>
              <a:buChar char="n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60400" y="3429000"/>
            <a:ext cx="8026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lvl="0" indent="-227013" algn="l" eaLnBrk="1" hangingPunct="1">
              <a:lnSpc>
                <a:spcPts val="2000"/>
              </a:lnSpc>
              <a:spcAft>
                <a:spcPts val="800"/>
              </a:spcAft>
              <a:buSzPct val="75000"/>
              <a:buFont typeface="Monotype Sorts" pitchFamily="2" charset="2"/>
              <a:buChar char="n"/>
            </a:pPr>
            <a:r>
              <a:rPr lang="en-US" kern="0" dirty="0" err="1" smtClean="0">
                <a:latin typeface="+mn-lt"/>
              </a:rPr>
              <a:t>JQuery</a:t>
            </a:r>
            <a:r>
              <a:rPr lang="en-US" kern="0" dirty="0" smtClean="0">
                <a:latin typeface="+mn-lt"/>
              </a:rPr>
              <a:t> provides an independent scheduling point after DOM is created and before images are loaded</a:t>
            </a:r>
            <a:br>
              <a:rPr lang="en-US" kern="0" dirty="0" smtClean="0">
                <a:latin typeface="+mn-lt"/>
              </a:rPr>
            </a:br>
            <a:r>
              <a:rPr lang="en-US" kern="0" dirty="0" smtClean="0">
                <a:latin typeface="+mn-lt"/>
              </a:rPr>
              <a:t>	$(document).ready(</a:t>
            </a:r>
            <a:r>
              <a:rPr lang="en-US" kern="0" dirty="0" err="1" smtClean="0">
                <a:latin typeface="+mn-lt"/>
              </a:rPr>
              <a:t>doEmph</a:t>
            </a:r>
            <a:r>
              <a:rPr lang="en-US" kern="0" dirty="0" smtClean="0">
                <a:latin typeface="+mn-lt"/>
              </a:rPr>
              <a:t>);</a:t>
            </a:r>
          </a:p>
          <a:p>
            <a:pPr marL="684213" lvl="1" indent="-227013" algn="l" eaLnBrk="1" hangingPunct="1">
              <a:lnSpc>
                <a:spcPts val="2000"/>
              </a:lnSpc>
              <a:spcAft>
                <a:spcPts val="800"/>
              </a:spcAft>
              <a:buSzPct val="75000"/>
              <a:buFont typeface="Monotype Sorts" pitchFamily="2" charset="2"/>
              <a:buChar char="n"/>
            </a:pPr>
            <a:r>
              <a:rPr lang="en-US" kern="0" dirty="0" smtClean="0">
                <a:latin typeface="+mn-lt"/>
              </a:rPr>
              <a:t>No HTML </a:t>
            </a:r>
            <a:r>
              <a:rPr lang="en-US" kern="0" dirty="0" err="1" smtClean="0">
                <a:latin typeface="+mn-lt"/>
              </a:rPr>
              <a:t>mods</a:t>
            </a:r>
            <a:r>
              <a:rPr lang="en-US" kern="0" dirty="0" smtClean="0">
                <a:latin typeface="+mn-lt"/>
              </a:rPr>
              <a:t> required. All done in script!</a:t>
            </a:r>
          </a:p>
          <a:p>
            <a:pPr marL="227013" lvl="0" indent="-227013" algn="l" eaLnBrk="1" hangingPunct="1">
              <a:lnSpc>
                <a:spcPts val="2000"/>
              </a:lnSpc>
              <a:spcAft>
                <a:spcPts val="800"/>
              </a:spcAft>
              <a:buSzPct val="75000"/>
              <a:buFont typeface="Monotype Sorts" pitchFamily="2" charset="2"/>
              <a:buChar char="n"/>
            </a:pPr>
            <a:r>
              <a:rPr lang="en-US" kern="0" dirty="0" smtClean="0">
                <a:latin typeface="+mn-lt"/>
              </a:rPr>
              <a:t>So, better solution:</a:t>
            </a:r>
          </a:p>
          <a:p>
            <a:pPr marL="684213" lvl="1" indent="-227013" algn="l" eaLnBrk="1" hangingPunct="1">
              <a:lnSpc>
                <a:spcPts val="2000"/>
              </a:lnSpc>
              <a:spcAft>
                <a:spcPts val="800"/>
              </a:spcAft>
              <a:buSzPct val="75000"/>
            </a:pPr>
            <a:r>
              <a:rPr lang="en-US" kern="0" dirty="0" smtClean="0">
                <a:latin typeface="+mn-lt"/>
              </a:rPr>
              <a:t>$(document).ready(function(){</a:t>
            </a:r>
          </a:p>
          <a:p>
            <a:pPr marL="684213" lvl="1" indent="-227013" algn="l" eaLnBrk="1" hangingPunct="1">
              <a:lnSpc>
                <a:spcPts val="2000"/>
              </a:lnSpc>
              <a:spcAft>
                <a:spcPts val="800"/>
              </a:spcAft>
              <a:buSzPct val="75000"/>
            </a:pPr>
            <a:r>
              <a:rPr lang="en-US" kern="0" dirty="0" smtClean="0">
                <a:latin typeface="+mn-lt"/>
              </a:rPr>
              <a:t>$(“</a:t>
            </a:r>
            <a:r>
              <a:rPr lang="en-US" kern="0" dirty="0" err="1" smtClean="0">
                <a:latin typeface="+mn-lt"/>
              </a:rPr>
              <a:t>dt</a:t>
            </a:r>
            <a:r>
              <a:rPr lang="en-US" kern="0" dirty="0" smtClean="0">
                <a:latin typeface="+mn-lt"/>
              </a:rPr>
              <a:t>”).</a:t>
            </a:r>
            <a:r>
              <a:rPr lang="en-US" kern="0" dirty="0" err="1" smtClean="0">
                <a:latin typeface="+mn-lt"/>
              </a:rPr>
              <a:t>addClass</a:t>
            </a:r>
            <a:r>
              <a:rPr lang="en-US" kern="0" dirty="0" smtClean="0">
                <a:latin typeface="+mn-lt"/>
              </a:rPr>
              <a:t>(“emphasize”)</a:t>
            </a:r>
          </a:p>
          <a:p>
            <a:pPr marL="684213" lvl="1" indent="-227013" algn="l" eaLnBrk="1" hangingPunct="1">
              <a:lnSpc>
                <a:spcPts val="2000"/>
              </a:lnSpc>
              <a:spcAft>
                <a:spcPts val="800"/>
              </a:spcAft>
              <a:buSzPct val="75000"/>
            </a:pPr>
            <a:r>
              <a:rPr lang="en-US" kern="0" dirty="0" smtClean="0">
                <a:latin typeface="+mn-lt"/>
              </a:rPr>
              <a:t>	});</a:t>
            </a:r>
          </a:p>
          <a:p>
            <a:pPr marL="227013" lvl="0" indent="-227013" algn="l" eaLnBrk="1" hangingPunct="1">
              <a:lnSpc>
                <a:spcPts val="2000"/>
              </a:lnSpc>
              <a:spcAft>
                <a:spcPts val="800"/>
              </a:spcAft>
              <a:buSzPct val="75000"/>
              <a:buFont typeface="Monotype Sorts" pitchFamily="2" charset="2"/>
              <a:buChar char="n"/>
            </a:pPr>
            <a:r>
              <a:rPr lang="en-US" kern="0" dirty="0" smtClean="0">
                <a:latin typeface="+mn-lt"/>
              </a:rPr>
              <a:t>Does that remind you anything from our lambda/LINQ class?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27013" marR="0" lvl="0" indent="-227013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5000"/>
              <a:buFont typeface="Monotype Sorts" pitchFamily="2" charset="2"/>
              <a:buChar char="n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5000"/>
              <a:buFont typeface="Monotype Sorts" pitchFamily="2" charset="2"/>
              <a:buChar char="n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$(): What is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44196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r>
              <a:rPr lang="en-US" sz="2800" b="1" kern="0" dirty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  <a:t>It may be used in case of conflict with other </a:t>
            </a:r>
            <a:r>
              <a:rPr lang="en-US" sz="2800" b="1" kern="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  <a:t>frameworks</a:t>
            </a:r>
            <a:endParaRPr lang="en-US" sz="11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81000" y="3048000"/>
            <a:ext cx="84582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455613" lvl="1" indent="-3175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“div”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81000" y="19050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The full name of </a:t>
            </a:r>
            <a:r>
              <a:rPr lang="en-US" sz="3200" b="1" kern="0" dirty="0">
                <a:solidFill>
                  <a:srgbClr val="F68521"/>
                </a:solidFill>
                <a:latin typeface="+mn-lt"/>
                <a:cs typeface="Consolas" pitchFamily="49" charset="0"/>
              </a:rPr>
              <a:t>$()</a:t>
            </a: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 function is</a:t>
            </a:r>
          </a:p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endParaRPr lang="en-US" sz="1200" b="1" kern="0" dirty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$() Creating DOM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09600" y="5105400"/>
            <a:ext cx="7772400" cy="9144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Create HTML elements on the fly</a:t>
            </a:r>
            <a:endParaRPr lang="en-US" sz="1200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09600" y="3200400"/>
            <a:ext cx="79248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32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el = </a:t>
            </a:r>
            <a:r>
              <a:rPr lang="en-US" sz="32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32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“&lt;div/&gt;”</a:t>
            </a:r>
            <a:r>
              <a:rPr lang="en-US" sz="32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81000" y="14478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The Magic </a:t>
            </a:r>
            <a:r>
              <a:rPr lang="en-US" sz="3200" b="1" kern="0" dirty="0">
                <a:solidFill>
                  <a:srgbClr val="F68521"/>
                </a:solidFill>
                <a:latin typeface="+mn-lt"/>
                <a:cs typeface="Consolas" pitchFamily="49" charset="0"/>
              </a:rPr>
              <a:t>$()</a:t>
            </a: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 function</a:t>
            </a:r>
          </a:p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endParaRPr lang="en-US" sz="1200" b="1" kern="0" dirty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$() Manipulating DOM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09600" y="5181600"/>
            <a:ext cx="7772400" cy="9144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Manipulate existing DOM elements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09600" y="3276600"/>
            <a:ext cx="79248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32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32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en-US" sz="32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.width()</a:t>
            </a:r>
            <a:endParaRPr lang="en-US" sz="3200" kern="0" dirty="0">
              <a:solidFill>
                <a:srgbClr val="F6852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81000" y="15240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The Magic </a:t>
            </a:r>
            <a:r>
              <a:rPr lang="en-US" sz="3200" b="1" kern="0" dirty="0">
                <a:solidFill>
                  <a:srgbClr val="F68521"/>
                </a:solidFill>
                <a:latin typeface="+mn-lt"/>
                <a:cs typeface="Consolas" pitchFamily="49" charset="0"/>
              </a:rPr>
              <a:t>$()</a:t>
            </a: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 function</a:t>
            </a:r>
          </a:p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endParaRPr lang="en-US" sz="1200" b="1" kern="0" dirty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$() Selecting DOM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09600" y="4953000"/>
            <a:ext cx="7848600" cy="9144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Selects document elements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(more in a moment…)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09600" y="3048000"/>
            <a:ext cx="7924800" cy="1447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32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32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“div”</a:t>
            </a:r>
            <a:r>
              <a:rPr lang="en-US" sz="32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.hide();</a:t>
            </a:r>
          </a:p>
          <a:p>
            <a:pPr marL="742950" lvl="1" indent="-28575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32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32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“div”, $(“p”)</a:t>
            </a:r>
            <a:r>
              <a:rPr lang="en-US" sz="32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.hide();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81000" y="12954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The Magic </a:t>
            </a:r>
            <a:r>
              <a:rPr lang="en-US" sz="3200" b="1" kern="0" dirty="0">
                <a:solidFill>
                  <a:srgbClr val="F68521"/>
                </a:solidFill>
                <a:latin typeface="+mn-lt"/>
                <a:cs typeface="Consolas" pitchFamily="49" charset="0"/>
              </a:rPr>
              <a:t>$()</a:t>
            </a: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 function</a:t>
            </a:r>
          </a:p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endParaRPr lang="en-US" sz="1200" b="1" kern="0" dirty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$() </a:t>
            </a:r>
            <a:r>
              <a:rPr lang="en-US" dirty="0" err="1" smtClean="0"/>
              <a:t>Eventing</a:t>
            </a:r>
            <a:r>
              <a:rPr lang="en-US" dirty="0" smtClean="0"/>
              <a:t> DOM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09600" y="5410200"/>
            <a:ext cx="80772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455613" lvl="1" indent="-3175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b="1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$(document).ready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(function(){…});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81000" y="3352800"/>
            <a:ext cx="8458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r>
              <a:rPr lang="en-US" sz="2800" b="1" kern="0" dirty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  <a:t>Fired when the document is </a:t>
            </a:r>
            <a:r>
              <a:rPr lang="en-US" sz="2800" b="1" kern="0" dirty="0">
                <a:solidFill>
                  <a:srgbClr val="F68521"/>
                </a:solidFill>
                <a:latin typeface="+mn-lt"/>
                <a:cs typeface="Consolas" pitchFamily="49" charset="0"/>
              </a:rPr>
              <a:t>ready</a:t>
            </a:r>
            <a:r>
              <a:rPr lang="en-US" sz="2800" b="1" kern="0" dirty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  <a:t> for programming.</a:t>
            </a:r>
            <a:br>
              <a:rPr lang="en-US" sz="2800" b="1" kern="0" dirty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</a:br>
            <a:r>
              <a:rPr lang="en-US" sz="2800" b="1" kern="0" dirty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  <a:t/>
            </a:r>
            <a:br>
              <a:rPr lang="en-US" sz="2800" b="1" kern="0" dirty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</a:br>
            <a:r>
              <a:rPr lang="en-US" sz="2800" b="1" kern="0" dirty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  <a:t>Better use the </a:t>
            </a:r>
            <a:r>
              <a:rPr lang="en-US" sz="2800" b="1" kern="0" dirty="0">
                <a:solidFill>
                  <a:srgbClr val="F68521"/>
                </a:solidFill>
                <a:latin typeface="+mn-lt"/>
                <a:cs typeface="Consolas" pitchFamily="49" charset="0"/>
              </a:rPr>
              <a:t>full</a:t>
            </a:r>
            <a:r>
              <a:rPr lang="en-US" sz="2800" b="1" kern="0" dirty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  <a:t> syntax:</a:t>
            </a:r>
          </a:p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endParaRPr lang="en-US" sz="11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609600" y="2209800"/>
            <a:ext cx="80772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455613" lvl="1" indent="-3175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function(){…}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81000" y="10668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The Magic </a:t>
            </a:r>
            <a:r>
              <a:rPr lang="en-US" sz="3200" b="1" kern="0" dirty="0">
                <a:solidFill>
                  <a:srgbClr val="F68521"/>
                </a:solidFill>
                <a:latin typeface="+mn-lt"/>
                <a:cs typeface="Consolas" pitchFamily="49" charset="0"/>
              </a:rPr>
              <a:t>$()</a:t>
            </a: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 function</a:t>
            </a:r>
          </a:p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endParaRPr lang="en-US" sz="1200" b="1" kern="0" dirty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95400"/>
            <a:ext cx="7797800" cy="4808538"/>
          </a:xfrm>
        </p:spPr>
        <p:txBody>
          <a:bodyPr/>
          <a:lstStyle/>
          <a:p>
            <a:r>
              <a:rPr lang="en-US" dirty="0" smtClean="0">
                <a:ea typeface="Tahoma" pitchFamily="34" charset="0"/>
                <a:cs typeface="Tahoma" pitchFamily="34" charset="0"/>
              </a:rPr>
              <a:t>JavaScript is a weakly typed, classless, prototype based OO language, that can also be used outside the browser</a:t>
            </a:r>
          </a:p>
          <a:p>
            <a:r>
              <a:rPr lang="en-US" dirty="0" err="1" smtClean="0">
                <a:cs typeface="Tahoma" pitchFamily="34" charset="0"/>
              </a:rPr>
              <a:t>Javascript</a:t>
            </a:r>
            <a:r>
              <a:rPr lang="en-US" dirty="0" smtClean="0">
                <a:cs typeface="Tahoma" pitchFamily="34" charset="0"/>
              </a:rPr>
              <a:t> ASP.NET AJAX extensions add more object-orientation to </a:t>
            </a:r>
            <a:r>
              <a:rPr lang="en-US" dirty="0" err="1" smtClean="0">
                <a:cs typeface="Tahoma" pitchFamily="34" charset="0"/>
              </a:rPr>
              <a:t>Javascript</a:t>
            </a:r>
            <a:endParaRPr lang="en-US" dirty="0" smtClean="0">
              <a:cs typeface="Tahoma" pitchFamily="34" charset="0"/>
            </a:endParaRPr>
          </a:p>
          <a:p>
            <a:pPr lvl="1"/>
            <a:r>
              <a:rPr lang="en-US" dirty="0" smtClean="0">
                <a:cs typeface="Tahoma" pitchFamily="34" charset="0"/>
              </a:rPr>
              <a:t>But still…</a:t>
            </a:r>
          </a:p>
          <a:p>
            <a:r>
              <a:rPr lang="en-US" dirty="0" smtClean="0">
                <a:cs typeface="Tahoma" pitchFamily="34" charset="0"/>
              </a:rPr>
              <a:t>We’ve seen what AJAX technologies can do</a:t>
            </a:r>
          </a:p>
          <a:p>
            <a:pPr lvl="1"/>
            <a:r>
              <a:rPr lang="en-US" dirty="0" smtClean="0">
                <a:cs typeface="Tahoma" pitchFamily="34" charset="0"/>
              </a:rPr>
              <a:t>Manipulating server-side presentation is real easy with ASP.NET</a:t>
            </a:r>
          </a:p>
          <a:p>
            <a:pPr lvl="1"/>
            <a:r>
              <a:rPr lang="en-US" dirty="0" smtClean="0">
                <a:cs typeface="Tahoma" pitchFamily="34" charset="0"/>
              </a:rPr>
              <a:t>Streamlining data exchange between server and client is real easy with ASP.NET AJAX</a:t>
            </a:r>
          </a:p>
          <a:p>
            <a:pPr lvl="1"/>
            <a:r>
              <a:rPr lang="en-US" dirty="0" smtClean="0">
                <a:cs typeface="Tahoma" pitchFamily="34" charset="0"/>
              </a:rPr>
              <a:t>But manipulating the client DOM is still hard..</a:t>
            </a:r>
          </a:p>
          <a:p>
            <a:pPr lvl="2"/>
            <a:r>
              <a:rPr lang="en-US" dirty="0" smtClean="0">
                <a:cs typeface="Tahoma" pitchFamily="34" charset="0"/>
              </a:rPr>
              <a:t>Unless you really </a:t>
            </a:r>
            <a:r>
              <a:rPr lang="en-US" sz="2200" i="1" dirty="0" smtClean="0">
                <a:cs typeface="Tahoma" pitchFamily="34" charset="0"/>
              </a:rPr>
              <a:t>believe</a:t>
            </a:r>
            <a:r>
              <a:rPr lang="en-US" dirty="0" smtClean="0">
                <a:cs typeface="Tahoma" pitchFamily="34" charset="0"/>
              </a:rPr>
              <a:t> in client-side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95400"/>
            <a:ext cx="7696200" cy="457200"/>
          </a:xfrm>
        </p:spPr>
        <p:txBody>
          <a:bodyPr/>
          <a:lstStyle/>
          <a:p>
            <a:r>
              <a:rPr lang="en-US" dirty="0" smtClean="0">
                <a:solidFill>
                  <a:srgbClr val="F68521"/>
                </a:solidFill>
                <a:cs typeface="Consolas" pitchFamily="49" charset="0"/>
              </a:rPr>
              <a:t>GET &gt;&gt; ACT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09600" y="2362200"/>
            <a:ext cx="7924800" cy="27432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742950" marR="0" lvl="1" indent="-285750" algn="l" defTabSz="914400" eaLnBrk="0" fontAlgn="auto" latin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$(“div”)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6852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hide()</a:t>
            </a:r>
          </a:p>
          <a:p>
            <a:pPr marL="742950" marR="0" lvl="1" indent="-285750" algn="l" defTabSz="914400" eaLnBrk="0" fontAlgn="auto" latin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$(“&lt;span/&gt;”)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6852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appendTo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(“body”)</a:t>
            </a:r>
          </a:p>
          <a:p>
            <a:pPr marL="742950" marR="0" lvl="1" indent="-285750" algn="l" defTabSz="914400" eaLnBrk="0" fontAlgn="auto" latin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$(“:button”)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6852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click()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Chainability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09600" y="1752600"/>
            <a:ext cx="7924800" cy="213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$(“div”).show()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 .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addClass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(“main”)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 .html(“Hello 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”);</a:t>
            </a:r>
            <a:endParaRPr lang="en-US" sz="2800" kern="0" dirty="0">
              <a:solidFill>
                <a:srgbClr val="F6852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81000" y="43434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Almost every function returns </a:t>
            </a:r>
            <a:r>
              <a:rPr lang="en-US" sz="3200" b="1" kern="0" dirty="0" err="1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jQuery</a:t>
            </a: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, which provides a </a:t>
            </a:r>
            <a:r>
              <a:rPr lang="en-US" sz="3200" b="1" kern="0" dirty="0">
                <a:solidFill>
                  <a:srgbClr val="F68521"/>
                </a:solidFill>
                <a:latin typeface="+mn-lt"/>
                <a:cs typeface="Consolas" pitchFamily="49" charset="0"/>
              </a:rPr>
              <a:t>fluent</a:t>
            </a: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+mn-lt"/>
                <a:cs typeface="Consolas" pitchFamily="49" charset="0"/>
              </a:rPr>
              <a:t> programming interface and </a:t>
            </a:r>
            <a:r>
              <a:rPr lang="en-US" sz="3200" b="1" kern="0" dirty="0" err="1" smtClean="0">
                <a:solidFill>
                  <a:srgbClr val="F68521"/>
                </a:solidFill>
                <a:latin typeface="+mn-lt"/>
                <a:cs typeface="Consolas" pitchFamily="49" charset="0"/>
              </a:rPr>
              <a:t>chainability</a:t>
            </a:r>
            <a:endParaRPr lang="en-US" sz="3200" b="1" kern="0" dirty="0">
              <a:solidFill>
                <a:schemeClr val="bg2">
                  <a:lumMod val="75000"/>
                </a:schemeClr>
              </a:solidFill>
              <a:latin typeface="+mn-lt"/>
              <a:cs typeface="Consolas" pitchFamily="49" charset="0"/>
            </a:endParaRPr>
          </a:p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endParaRPr lang="en-US" sz="1200" b="1" kern="0" dirty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Basic Concepts behind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50" y="4491038"/>
            <a:ext cx="28575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248400" y="4800600"/>
            <a:ext cx="15446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defRPr/>
            </a:pPr>
            <a:r>
              <a:rPr lang="en-US" b="1" kern="0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Get &gt; Act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2609850" y="6091238"/>
            <a:ext cx="19272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defRPr/>
            </a:pPr>
            <a:r>
              <a:rPr lang="en-US" b="1" kern="0" dirty="0" err="1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Chainability</a:t>
            </a:r>
            <a:endParaRPr lang="he-IL" dirty="0"/>
          </a:p>
        </p:txBody>
      </p:sp>
      <p:sp>
        <p:nvSpPr>
          <p:cNvPr id="13" name="Rectangle 12"/>
          <p:cNvSpPr/>
          <p:nvPr/>
        </p:nvSpPr>
        <p:spPr>
          <a:xfrm>
            <a:off x="1244600" y="3576638"/>
            <a:ext cx="24892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The $() function</a:t>
            </a:r>
            <a:endParaRPr lang="he-IL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850" y="1443038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4050" y="1905000"/>
            <a:ext cx="2381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Capabilities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074" name="Picture 2" descr="Selecting Page Elements by 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557385" cy="2781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533400"/>
          </a:xfrm>
        </p:spPr>
        <p:txBody>
          <a:bodyPr/>
          <a:lstStyle/>
          <a:p>
            <a:r>
              <a:rPr lang="en-US" dirty="0" smtClean="0"/>
              <a:t>Avoiding </a:t>
            </a:r>
            <a:r>
              <a:rPr lang="en-US" dirty="0" smtClean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/>
              <a:t>() Conflict with other 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905000"/>
            <a:ext cx="8458200" cy="213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455613" lvl="1" indent="-3175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jQuery.noConflict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55613" lvl="1" indent="-3175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now </a:t>
            </a:r>
            <a:r>
              <a:rPr lang="en-US" sz="2800" i="1" kern="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is the </a:t>
            </a:r>
            <a:r>
              <a:rPr lang="en-US" sz="2800" i="1" kern="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main function</a:t>
            </a:r>
            <a:endParaRPr lang="en-US" sz="28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455613" lvl="1" indent="-3175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(“div”).hide();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Basic 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2438400" y="1828800"/>
            <a:ext cx="58674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“div”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endParaRPr lang="en-US" i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&lt;div&gt;Hello </a:t>
            </a:r>
            <a:r>
              <a:rPr lang="en-US" i="1" kern="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 bwMode="auto">
          <a:xfrm>
            <a:off x="2438400" y="3200400"/>
            <a:ext cx="58674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“#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usr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i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&lt;span id=“</a:t>
            </a:r>
            <a:r>
              <a:rPr lang="en-US" i="1" kern="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usr</a:t>
            </a: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”&gt;John&lt;/span&gt;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 bwMode="auto">
          <a:xfrm>
            <a:off x="2438400" y="4572000"/>
            <a:ext cx="58674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“.menu”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	</a:t>
            </a:r>
            <a:endParaRPr lang="en-US" i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&lt;</a:t>
            </a:r>
            <a:r>
              <a:rPr lang="en-US" i="1" kern="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class=“menu”&gt;Home&lt;/</a:t>
            </a:r>
            <a:r>
              <a:rPr lang="en-US" i="1" kern="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 bwMode="auto">
          <a:xfrm>
            <a:off x="838200" y="18288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  <a:t>By Tag:</a:t>
            </a:r>
            <a:endParaRPr lang="en-US" sz="105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 bwMode="auto">
          <a:xfrm>
            <a:off x="838200" y="32004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  <a:t>By ID:</a:t>
            </a:r>
            <a:endParaRPr lang="en-US" sz="105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 bwMode="auto">
          <a:xfrm>
            <a:off x="838200" y="45720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  <a:t>By Class:</a:t>
            </a:r>
            <a:endParaRPr lang="en-US" sz="105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2209800" y="5943600"/>
            <a:ext cx="6400800" cy="6096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Yes,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jQuery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 implements CSS Selectors!</a:t>
            </a:r>
            <a:endParaRPr lang="en-US" sz="105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5234" name="Picture 2" descr="Selector Express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6858000" cy="359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to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document.getElementById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("ID")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Returns DOM object with and id of ID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getElementsByTagName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("TAG")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Returns an array of objects, all of type TAG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$(“#id”)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get element by ID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$(“tag”)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get element by tag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$(".</a:t>
            </a:r>
            <a:r>
              <a:rPr lang="en-US" dirty="0" err="1" smtClean="0">
                <a:solidFill>
                  <a:schemeClr val="tx2"/>
                </a:solidFill>
              </a:rPr>
              <a:t>classname</a:t>
            </a:r>
            <a:r>
              <a:rPr lang="en-US" dirty="0" smtClean="0">
                <a:solidFill>
                  <a:schemeClr val="tx2"/>
                </a:solidFill>
              </a:rPr>
              <a:t>")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get element by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Refined 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828800"/>
            <a:ext cx="7924800" cy="205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div.main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	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tag and class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table#data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	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tag and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are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5715000" cy="39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 Combo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752600"/>
            <a:ext cx="7924800" cy="3200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find by id + by class</a:t>
            </a:r>
            <a:endParaRPr lang="en-US" sz="28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“#content</a:t>
            </a:r>
            <a:r>
              <a:rPr lang="en-US" sz="2800" b="1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 .menu”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multiple combination</a:t>
            </a:r>
            <a:endParaRPr lang="en-US" sz="28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“h1</a:t>
            </a:r>
            <a:r>
              <a:rPr lang="en-US" sz="2800" b="1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 h2, h3, 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div.content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(Currying)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828800"/>
            <a:ext cx="8305800" cy="327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select paragraph and then find </a:t>
            </a:r>
            <a:b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elements with class ‘header’ inside </a:t>
            </a:r>
            <a:b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$(“p”).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(“.header”).show();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// equivalent to:</a:t>
            </a:r>
            <a:b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$(“.header”, $(“p”)).show();</a:t>
            </a:r>
            <a:endParaRPr lang="en-US" sz="2800" i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 Index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676400"/>
            <a:ext cx="7924800" cy="381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tr:first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	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first element</a:t>
            </a:r>
            <a:endParaRPr lang="en-US" sz="28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tr:last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 last element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tr:lt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(2)”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	// index less than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tr:gt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(2)”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	// index gr. than 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tr:eq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(2)”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	// index equals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 Attribute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676400"/>
            <a:ext cx="7924800" cy="335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“div[id]”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			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has attribute</a:t>
            </a:r>
            <a:endParaRPr lang="en-US" sz="24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“div[dir=‘</a:t>
            </a:r>
            <a:r>
              <a:rPr lang="en-US" sz="24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rtl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’]”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 equals to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“div[id^=‘main’]”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US" sz="2400" i="1" kern="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starts with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“div[id$=‘name’]”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US" sz="2400" i="1" kern="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ends with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“a[</a:t>
            </a:r>
            <a:r>
              <a:rPr lang="en-US" sz="24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*=‘</a:t>
            </a:r>
            <a:r>
              <a:rPr lang="en-US" sz="24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msdn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’]”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US" sz="2400" i="1" kern="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contains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Form 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219200"/>
            <a:ext cx="685800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input:checkbox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	</a:t>
            </a:r>
            <a:r>
              <a:rPr lang="en-US" sz="2400" i="1" kern="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checkboxes</a:t>
            </a:r>
            <a:endParaRPr lang="en-US" sz="24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input:radio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i="1" kern="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radio buttons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“:button”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		// buttons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“:text”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		</a:t>
            </a:r>
            <a:r>
              <a:rPr lang="en-US" sz="2400" i="1" kern="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text inputs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886200"/>
            <a:ext cx="7010400" cy="2438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input:checked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	</a:t>
            </a:r>
            <a:r>
              <a:rPr lang="en-US" sz="2400" kern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i="1" kern="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checked</a:t>
            </a:r>
            <a:endParaRPr lang="en-US" sz="24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input:selected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i="1" kern="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selected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input:enabled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i="1" kern="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enabled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input:disabled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i="1" kern="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disabled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#1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HTML/CSS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p			element name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#id		identifier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.class	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</a:p>
          <a:p>
            <a:pPr lvl="3" eaLnBrk="1" hangingPunct="1">
              <a:buFontTx/>
              <a:buNone/>
            </a:pPr>
            <a:r>
              <a:rPr lang="en-US" dirty="0" smtClean="0"/>
              <a:t>		</a:t>
            </a:r>
            <a:r>
              <a:rPr lang="en-US" sz="1600" dirty="0" smtClean="0"/>
              <a:t>$(".</a:t>
            </a:r>
            <a:r>
              <a:rPr lang="en-US" sz="1600" dirty="0" err="1" smtClean="0"/>
              <a:t>myClass</a:t>
            </a:r>
            <a:r>
              <a:rPr lang="en-US" sz="1600" dirty="0" smtClean="0"/>
              <a:t>“) select all element with </a:t>
            </a:r>
            <a:r>
              <a:rPr lang="en-US" sz="1600" dirty="0" err="1" smtClean="0"/>
              <a:t>myClass</a:t>
            </a:r>
            <a:r>
              <a:rPr lang="en-US" sz="1600" dirty="0" smtClean="0"/>
              <a:t> CSS class</a:t>
            </a:r>
          </a:p>
          <a:p>
            <a:pPr lvl="1" eaLnBrk="1" hangingPunct="1">
              <a:buFontTx/>
              <a:buNone/>
            </a:pPr>
            <a:r>
              <a:rPr lang="en-US" dirty="0" err="1" smtClean="0"/>
              <a:t>p.class</a:t>
            </a:r>
            <a:r>
              <a:rPr lang="en-US" dirty="0" smtClean="0"/>
              <a:t>	element with class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p a		anchor as any descendant of p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p &gt; a		anchor direct child of 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Xpath</a:t>
            </a: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/html/body//div	paths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a[@</a:t>
            </a:r>
            <a:r>
              <a:rPr lang="en-US" dirty="0" err="1" smtClean="0"/>
              <a:t>href</a:t>
            </a:r>
            <a:r>
              <a:rPr lang="en-US" dirty="0" smtClean="0"/>
              <a:t>]		anchor with an </a:t>
            </a:r>
            <a:r>
              <a:rPr lang="en-US" i="1" dirty="0" err="1" smtClean="0"/>
              <a:t>href</a:t>
            </a:r>
            <a:r>
              <a:rPr lang="en-US" dirty="0" smtClean="0"/>
              <a:t> </a:t>
            </a:r>
            <a:r>
              <a:rPr lang="en-US" dirty="0" err="1" smtClean="0"/>
              <a:t>attr</a:t>
            </a: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div[</a:t>
            </a:r>
            <a:r>
              <a:rPr lang="en-US" dirty="0" err="1" smtClean="0"/>
              <a:t>ol</a:t>
            </a:r>
            <a:r>
              <a:rPr lang="en-US" dirty="0" smtClean="0"/>
              <a:t>]		</a:t>
            </a:r>
            <a:r>
              <a:rPr lang="en-US" i="1" dirty="0" smtClean="0"/>
              <a:t>div</a:t>
            </a:r>
            <a:r>
              <a:rPr lang="en-US" dirty="0" smtClean="0"/>
              <a:t> with an </a:t>
            </a:r>
            <a:r>
              <a:rPr lang="en-US" i="1" dirty="0" err="1" smtClean="0"/>
              <a:t>ol</a:t>
            </a:r>
            <a:r>
              <a:rPr lang="en-US" dirty="0" smtClean="0"/>
              <a:t> inside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//a[@ref='</a:t>
            </a:r>
            <a:r>
              <a:rPr lang="en-US" dirty="0" err="1" smtClean="0"/>
              <a:t>nofollow</a:t>
            </a:r>
            <a:r>
              <a:rPr lang="en-US" dirty="0" smtClean="0"/>
              <a:t>']	any anchor with a specific value for the </a:t>
            </a:r>
            <a:r>
              <a:rPr lang="en-US" i="1" dirty="0" smtClean="0"/>
              <a:t>ref</a:t>
            </a:r>
            <a:r>
              <a:rPr lang="en-US" dirty="0" smtClean="0"/>
              <a:t> 			attribute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p:first		first paragraph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li:last</a:t>
            </a:r>
            <a:r>
              <a:rPr lang="en-US" dirty="0" smtClean="0"/>
              <a:t>		last list item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a:nth(3)		fourth link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a:eq(3)		fourth link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p:even </a:t>
            </a:r>
            <a:r>
              <a:rPr lang="en-US" i="1" dirty="0" smtClean="0"/>
              <a:t>or</a:t>
            </a:r>
            <a:r>
              <a:rPr lang="en-US" dirty="0" smtClean="0"/>
              <a:t> p:odd	every other paragraph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a:gt(3) </a:t>
            </a:r>
            <a:r>
              <a:rPr lang="en-US" i="1" dirty="0" smtClean="0"/>
              <a:t>or</a:t>
            </a:r>
            <a:r>
              <a:rPr lang="en-US" dirty="0" smtClean="0"/>
              <a:t> a:lt(4)	every link after the 4th </a:t>
            </a:r>
            <a:r>
              <a:rPr lang="en-US" i="1" dirty="0" smtClean="0"/>
              <a:t>or </a:t>
            </a:r>
            <a:r>
              <a:rPr lang="en-US" dirty="0" smtClean="0"/>
              <a:t>up to the fourth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a:contains(‘click’)	links that contain the word </a:t>
            </a:r>
            <a:r>
              <a:rPr lang="en-US" i="1" dirty="0" smtClean="0"/>
              <a:t>click 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$(‘a:contains("ECS")’).parent().</a:t>
            </a:r>
            <a:r>
              <a:rPr lang="en-US" dirty="0" err="1" smtClean="0"/>
              <a:t>addClass</a:t>
            </a:r>
            <a:r>
              <a:rPr lang="en-US" dirty="0" smtClean="0"/>
              <a:t>("emphasize")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Wild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066800" y="2209800"/>
            <a:ext cx="69342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“*”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		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find everything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90600" y="4114800"/>
            <a:ext cx="6934200" cy="14478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Selectors return a pseudo-array of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jQuery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 elements</a:t>
            </a:r>
            <a:endParaRPr lang="en-US" sz="105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080" y="3581400"/>
            <a:ext cx="2518119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is..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143000"/>
            <a:ext cx="7696200" cy="4808538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is a powerful JavaScript Library that simplifies interaction between HTML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Used for document traversing, changing content and presentation, event handling, animation, and AJAX interactions</a:t>
            </a:r>
          </a:p>
          <a:p>
            <a:pPr lvl="1"/>
            <a:r>
              <a:rPr lang="en-US" dirty="0" smtClean="0"/>
              <a:t>Produces more robust and more readable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Cross browser : Latest version supports </a:t>
            </a:r>
          </a:p>
          <a:p>
            <a:pPr lvl="1"/>
            <a:r>
              <a:rPr lang="en-US" dirty="0" smtClean="0"/>
              <a:t>IE 6.0+</a:t>
            </a:r>
          </a:p>
          <a:p>
            <a:pPr lvl="1"/>
            <a:r>
              <a:rPr lang="en-US" dirty="0" smtClean="0"/>
              <a:t>FF2+</a:t>
            </a:r>
          </a:p>
          <a:p>
            <a:pPr lvl="1"/>
            <a:r>
              <a:rPr lang="en-US" dirty="0" smtClean="0"/>
              <a:t>Safari 2.0+</a:t>
            </a:r>
          </a:p>
          <a:p>
            <a:pPr lvl="1"/>
            <a:r>
              <a:rPr lang="en-US" dirty="0" smtClean="0"/>
              <a:t>Opera 9.0+</a:t>
            </a:r>
          </a:p>
          <a:p>
            <a:r>
              <a:rPr lang="en-US" dirty="0" smtClean="0"/>
              <a:t>Supports CSS 1-3(Draft) and </a:t>
            </a:r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Lightweight (15 KB minified and </a:t>
            </a:r>
            <a:r>
              <a:rPr lang="en-US" dirty="0" err="1" smtClean="0"/>
              <a:t>Gzipped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52600" y="5295781"/>
            <a:ext cx="6858001" cy="800219"/>
          </a:xfrm>
          <a:prstGeom prst="rect">
            <a:avLst/>
          </a:prstGeom>
          <a:noFill/>
          <a:ln w="38100">
            <a:solidFill>
              <a:srgbClr val="808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&lt;html&gt;&lt;head&gt;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&lt;script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src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="jquery.js" type="text/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javascript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alter the HTML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"&gt;&lt;/script&gt;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&lt;script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src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="test.js" type="text/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javascript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"&gt;&lt;/script&gt;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Success?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95400"/>
            <a:ext cx="7696200" cy="1066800"/>
          </a:xfrm>
        </p:spPr>
        <p:txBody>
          <a:bodyPr/>
          <a:lstStyle/>
          <a:p>
            <a:r>
              <a:rPr lang="en-US" dirty="0" smtClean="0"/>
              <a:t>Best way to check if Selector returned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09600" y="2590800"/>
            <a:ext cx="79248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32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sz="32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Selector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Returning the </a:t>
            </a:r>
            <a:r>
              <a:rPr lang="en-US" dirty="0" smtClean="0"/>
              <a:t>3</a:t>
            </a:r>
            <a:r>
              <a:rPr lang="en-US" baseline="30000" dirty="0" smtClean="0"/>
              <a:t>3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 smtClean="0"/>
              <a:t>DOM element of a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09600" y="2362200"/>
            <a:ext cx="79248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lvl="1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get(2) </a:t>
            </a:r>
            <a:r>
              <a:rPr lang="en-US" sz="2800" i="1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5181600"/>
            <a:ext cx="83820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“select[name</a:t>
            </a:r>
            <a:r>
              <a:rPr lang="en-US" kern="0" dirty="0" smtClean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=‘cities’] 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option:selected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i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81000" y="12192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r>
              <a:rPr lang="en-US" sz="3200" b="1" kern="0" dirty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  <a:t>Find Dropdown Selected Item</a:t>
            </a:r>
          </a:p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endParaRPr lang="en-US" sz="12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81000" y="2133600"/>
            <a:ext cx="8382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561975" eaLnBrk="0" hangingPunct="0"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&lt;select name=“cities”&gt;</a:t>
            </a:r>
          </a:p>
          <a:p>
            <a:pPr marL="742950" lvl="2" indent="-120650" eaLnBrk="0" hangingPunct="0"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&lt;option value=“1”&gt;</a:t>
            </a:r>
            <a:r>
              <a:rPr lang="en-US" sz="2000" kern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Tel-Aviv&lt;/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option&gt;</a:t>
            </a:r>
          </a:p>
          <a:p>
            <a:pPr marL="742950" lvl="2" indent="-120650" eaLnBrk="0" hangingPunct="0"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&lt;option value=“2” selected=“selected</a:t>
            </a:r>
            <a:r>
              <a:rPr lang="en-US" sz="2000" kern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”&gt;Paris&lt;/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option&gt;</a:t>
            </a:r>
          </a:p>
          <a:p>
            <a:pPr marL="742950" lvl="2" indent="-120650" eaLnBrk="0" hangingPunct="0"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&lt;option value=“3</a:t>
            </a:r>
            <a:r>
              <a:rPr lang="en-US" sz="2000" kern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”&gt;Moscow&lt;/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option&gt;</a:t>
            </a:r>
          </a:p>
          <a:p>
            <a:pPr marL="742950" lvl="1" indent="-561975" eaLnBrk="0" hangingPunct="0"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676400"/>
            <a:ext cx="7924800" cy="381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next(</a:t>
            </a:r>
            <a:r>
              <a:rPr lang="en-US" sz="2800" i="1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next sibling</a:t>
            </a:r>
            <a:endParaRPr lang="en-US" sz="28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800" i="1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2800" i="1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 previous sibling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siblings(</a:t>
            </a:r>
            <a:r>
              <a:rPr lang="en-US" sz="2800" i="1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 siblings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children(</a:t>
            </a:r>
            <a:r>
              <a:rPr lang="en-US" sz="2800" i="1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// children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parent(</a:t>
            </a:r>
            <a:r>
              <a:rPr lang="en-US" sz="2800" i="1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2800" i="1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	//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DOM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066800"/>
            <a:ext cx="81534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$(“p”).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(“&lt;div&gt;Hello $!&lt;/div</a:t>
            </a:r>
            <a:r>
              <a:rPr lang="en-US" sz="2800" kern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&gt;”);</a:t>
            </a:r>
            <a:endParaRPr lang="en-US" sz="28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2286000"/>
            <a:ext cx="8229600" cy="121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265113" lvl="1" indent="-173038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get the value of the checked checkbox</a:t>
            </a:r>
            <a:b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input:checkbox:checked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533400" y="3657600"/>
            <a:ext cx="8229600" cy="121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265113" lvl="1" indent="-173038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set the value of the textbox</a:t>
            </a:r>
            <a:b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$(“:text[name=‘txt’]”).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(“Hello”);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33400" y="5105400"/>
            <a:ext cx="822960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265113" lvl="1" indent="-173038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select or check lists or checkboxes</a:t>
            </a:r>
            <a:b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$(“#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([“NY”,”IL”,”NS”]);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DOM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828800"/>
            <a:ext cx="8305800" cy="327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select paragraph and then find </a:t>
            </a:r>
            <a:b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elements with class ‘header’ inside </a:t>
            </a:r>
            <a:b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$(“p”).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(“.header”).show();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// equivalent to:</a:t>
            </a:r>
            <a:b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$(“.header”, $(“p”)).show();</a:t>
            </a:r>
            <a:endParaRPr lang="en-US" sz="2800" i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&amp; Replacing DOM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85800" y="990600"/>
            <a:ext cx="64770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0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select &gt; append to the end</a:t>
            </a:r>
            <a:br>
              <a:rPr lang="en-US" sz="20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$(“h1”).</a:t>
            </a:r>
            <a:r>
              <a:rPr lang="en-US" sz="20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(“&lt;</a:t>
            </a:r>
            <a:r>
              <a:rPr lang="en-US" sz="20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&gt;Hello $!&lt;/</a:t>
            </a:r>
            <a:r>
              <a:rPr lang="en-US" sz="20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&gt;”);</a:t>
            </a: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0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select &gt; append to the beginning</a:t>
            </a:r>
            <a:br>
              <a:rPr lang="en-US" sz="20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</a:t>
            </a:r>
            <a:r>
              <a:rPr lang="en-US" sz="20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”).</a:t>
            </a:r>
            <a:r>
              <a:rPr lang="en-US" sz="20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prepend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(“&lt;</a:t>
            </a:r>
            <a:r>
              <a:rPr lang="en-US" sz="20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&gt;Hello $!&lt;/</a:t>
            </a:r>
            <a:r>
              <a:rPr lang="en-US" sz="20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&gt;”);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85800" y="2590800"/>
            <a:ext cx="6477000" cy="129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create &gt; append/</a:t>
            </a:r>
            <a:r>
              <a:rPr lang="en-US" i="1" kern="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prepend</a:t>
            </a: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to selector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$(“&lt;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/&gt;”).html(“9”).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appendTo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$(“&lt;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/&gt;”).html(“1”).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prependTo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685800" y="3962400"/>
            <a:ext cx="64770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select &gt; replace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$(“h1”).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replaceWith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(“&lt;div&gt;Hello&lt;/div&gt;”);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685800" y="5029200"/>
            <a:ext cx="64770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create &gt; replace selection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$(“&lt;div&gt;Hello&lt;/div&gt;”).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replaceAll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(“h1”);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&amp; preserving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09600" y="2209800"/>
            <a:ext cx="7924800" cy="2438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lvl="1" indent="3619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$(“h3”).each(function(){</a:t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$(this).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replaceWith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“&lt;div&gt;” 							+ $(this).html() </a:t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	+ ”&lt;/div&gt;”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en-US" kern="0" dirty="0">
              <a:solidFill>
                <a:srgbClr val="F6852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85800" y="1447800"/>
            <a:ext cx="7696200" cy="121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remove all children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$(“#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mainContent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”).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85800" y="3048000"/>
            <a:ext cx="769620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remove selection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span.names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”).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685800" y="4572000"/>
            <a:ext cx="7696200" cy="1447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change position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$(“p”).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(“:not(.red)”)							.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appendTo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(“#main”);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09600" y="1447800"/>
            <a:ext cx="51816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$(“a”).</a:t>
            </a:r>
            <a:r>
              <a:rPr lang="en-US" sz="20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sz="20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href”,”home.htm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”);</a:t>
            </a:r>
            <a:b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&lt;a </a:t>
            </a:r>
            <a:r>
              <a:rPr lang="en-US" sz="2000" i="1" kern="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0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=“home.htm”&gt;…&lt;/a&gt;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09600" y="2743200"/>
            <a:ext cx="6096000" cy="259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</a:t>
            </a:r>
            <a:r>
              <a:rPr lang="en-US" sz="20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”).</a:t>
            </a:r>
            <a:r>
              <a:rPr lang="en-US" sz="20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({</a:t>
            </a:r>
            <a:b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“</a:t>
            </a:r>
            <a:r>
              <a:rPr lang="en-US" sz="20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: “/images/smile.jpg”,</a:t>
            </a:r>
            <a:b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“alt” : “Smile”,</a:t>
            </a:r>
            <a:b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“width”  : 10,</a:t>
            </a:r>
            <a:b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“height” : 10</a:t>
            </a:r>
            <a:b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en-US" sz="2000" i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what this does…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04800" y="1295400"/>
            <a:ext cx="8610600" cy="3886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lnSpc>
                <a:spcPct val="2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$(“#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”).text(“Joe Black”);</a:t>
            </a:r>
          </a:p>
          <a:p>
            <a:pPr algn="l">
              <a:lnSpc>
                <a:spcPct val="2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$(“button”).click(function() {alert “Clicked”;});</a:t>
            </a:r>
          </a:p>
          <a:p>
            <a:pPr algn="l">
              <a:lnSpc>
                <a:spcPct val="2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$(“.content”).hide();</a:t>
            </a:r>
          </a:p>
          <a:p>
            <a:pPr algn="l">
              <a:lnSpc>
                <a:spcPct val="2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$(“#main”).load(“content.htm”);</a:t>
            </a:r>
          </a:p>
          <a:p>
            <a:pPr algn="l">
              <a:lnSpc>
                <a:spcPct val="2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$(“&lt;div/&gt;”).html(“Loading…”).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appendTo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(“#content”);</a:t>
            </a:r>
            <a:endParaRPr lang="he-IL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&amp; Manipulating 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95400"/>
            <a:ext cx="7696200" cy="914400"/>
          </a:xfrm>
        </p:spPr>
        <p:txBody>
          <a:bodyPr/>
          <a:lstStyle/>
          <a:p>
            <a:r>
              <a:rPr lang="en-US" dirty="0" smtClean="0"/>
              <a:t>Each(fn) traverses every selected element and applies fn to it</a:t>
            </a:r>
          </a:p>
          <a:p>
            <a:pPr lvl="1"/>
            <a:r>
              <a:rPr lang="en-US" i="1" dirty="0" smtClean="0"/>
              <a:t>this</a:t>
            </a:r>
            <a:r>
              <a:rPr lang="en-US" dirty="0" smtClean="0"/>
              <a:t> is current DOM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2743200"/>
            <a:ext cx="807720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455613" lvl="1" indent="-3175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sum = 0;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div.number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each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kern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function(){</a:t>
            </a:r>
            <a:br>
              <a:rPr lang="en-US" sz="2800" kern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  sum += (</a:t>
            </a:r>
            <a:r>
              <a:rPr lang="en-US" sz="2800" b="1" i="1" kern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kern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.innerHTML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&amp; Manipulating the 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09600" y="1905000"/>
            <a:ext cx="7924800" cy="297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$(“table td”).each(function() {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if ($(this)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.is(“:first-child”)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$(this).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addClass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firstCol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”);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}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2800" i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85800" y="11430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r>
              <a:rPr lang="en-US" sz="3200" b="1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each(fn) </a:t>
            </a:r>
            <a:r>
              <a:rPr lang="en-US" sz="3200" b="1" kern="0" dirty="0">
                <a:solidFill>
                  <a:schemeClr val="bg2">
                    <a:lumMod val="50000"/>
                  </a:schemeClr>
                </a:solidFill>
                <a:latin typeface="+mn-lt"/>
                <a:cs typeface="Consolas" pitchFamily="49" charset="0"/>
              </a:rPr>
              <a:t>also passes an indexer </a:t>
            </a:r>
          </a:p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/>
            </a:pPr>
            <a:endParaRPr lang="en-US" sz="12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3400" y="5105400"/>
            <a:ext cx="7772400" cy="9906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$(this)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 – convert DOM to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jQuery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/>
            </a:r>
            <a:br>
              <a:rPr lang="en-US" sz="280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</a:br>
            <a:r>
              <a:rPr lang="en-US" sz="2800" i="1" dirty="0" err="1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i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 - index of the current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DOM with indexer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95400"/>
            <a:ext cx="7696200" cy="1524000"/>
          </a:xfrm>
        </p:spPr>
        <p:txBody>
          <a:bodyPr/>
          <a:lstStyle/>
          <a:p>
            <a:r>
              <a:rPr lang="en-US" dirty="0" smtClean="0"/>
              <a:t>$(this) – convert DOM to </a:t>
            </a:r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  - index of the current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2590800"/>
            <a:ext cx="8153400" cy="2438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455613" lvl="1" indent="-3175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$(“table 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each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function(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){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if (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i="1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2) 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i="1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$(this)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addClass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(“odd”);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9A6A2-8041-4699-9C5A-94DC5D34A06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CSS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FAEDE-C188-4FDB-A9C3-093123C5337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33400" y="1676400"/>
            <a:ext cx="807720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add and remove class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$(“p”).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removeClass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(“blue”).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addClass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(“red”);</a:t>
            </a:r>
            <a:endParaRPr lang="en-US" i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533400" y="3429000"/>
            <a:ext cx="8077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add if absent, remove otherwise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toggleClass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(“main”);</a:t>
            </a:r>
            <a:endParaRPr lang="en-US" i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533400" y="5029200"/>
            <a:ext cx="8077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test for class </a:t>
            </a:r>
            <a:r>
              <a:rPr lang="en-US" i="1" kern="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existance</a:t>
            </a: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if ($(“div”).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hasClass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(“main”)) { //… }</a:t>
            </a:r>
            <a:endParaRPr lang="en-US" i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manipulations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295400"/>
            <a:ext cx="807720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get style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(“background-color”);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2667000"/>
            <a:ext cx="80772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set style 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(“float”, “left”);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533400" y="3886200"/>
            <a:ext cx="8077200" cy="2438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set multiple style properties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({“color”:”blue”,</a:t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 “padding”: “1em”</a:t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 “margin-right”: “0”,</a:t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 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marginLeft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“10px”});</a:t>
            </a:r>
            <a:endParaRPr lang="en-US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0400" y="4038600"/>
            <a:ext cx="7696200" cy="2065338"/>
          </a:xfrm>
        </p:spPr>
        <p:txBody>
          <a:bodyPr/>
          <a:lstStyle/>
          <a:p>
            <a:pPr>
              <a:buNone/>
            </a:pPr>
            <a:r>
              <a:rPr lang="en-US" b="0" dirty="0" smtClean="0"/>
              <a:t>blur, focus, load, resize, scroll, unload, </a:t>
            </a:r>
            <a:r>
              <a:rPr lang="en-US" b="0" dirty="0" err="1" smtClean="0"/>
              <a:t>beforeunload</a:t>
            </a:r>
            <a:r>
              <a:rPr lang="en-US" b="0" dirty="0" smtClean="0"/>
              <a:t>, click, </a:t>
            </a:r>
            <a:r>
              <a:rPr lang="en-US" b="0" dirty="0" err="1" smtClean="0"/>
              <a:t>dblclick</a:t>
            </a:r>
            <a:r>
              <a:rPr lang="en-US" b="0" dirty="0" smtClean="0"/>
              <a:t>, </a:t>
            </a:r>
            <a:r>
              <a:rPr lang="en-US" b="0" dirty="0" err="1" smtClean="0"/>
              <a:t>mousedown</a:t>
            </a:r>
            <a:r>
              <a:rPr lang="en-US" b="0" dirty="0" smtClean="0"/>
              <a:t>, </a:t>
            </a:r>
            <a:r>
              <a:rPr lang="en-US" b="0" dirty="0" err="1" smtClean="0"/>
              <a:t>mouseup</a:t>
            </a:r>
            <a:r>
              <a:rPr lang="en-US" b="0" dirty="0" smtClean="0"/>
              <a:t>, </a:t>
            </a:r>
            <a:r>
              <a:rPr lang="en-US" b="0" dirty="0" err="1" smtClean="0"/>
              <a:t>mousemove</a:t>
            </a:r>
            <a:r>
              <a:rPr lang="en-US" b="0" dirty="0" smtClean="0"/>
              <a:t>, </a:t>
            </a:r>
            <a:r>
              <a:rPr lang="en-US" b="0" dirty="0" err="1" smtClean="0"/>
              <a:t>mouseover</a:t>
            </a:r>
            <a:r>
              <a:rPr lang="en-US" b="0" dirty="0" smtClean="0"/>
              <a:t>, </a:t>
            </a:r>
            <a:r>
              <a:rPr lang="en-US" b="0" dirty="0" err="1" smtClean="0"/>
              <a:t>mouseout</a:t>
            </a:r>
            <a:r>
              <a:rPr lang="en-US" b="0" dirty="0" smtClean="0"/>
              <a:t>, </a:t>
            </a:r>
            <a:r>
              <a:rPr lang="en-US" b="0" dirty="0" err="1" smtClean="0"/>
              <a:t>mouseenter</a:t>
            </a:r>
            <a:r>
              <a:rPr lang="en-US" b="0" dirty="0" smtClean="0"/>
              <a:t>, </a:t>
            </a:r>
            <a:r>
              <a:rPr lang="en-US" b="0" dirty="0" err="1" smtClean="0"/>
              <a:t>mouseleave</a:t>
            </a:r>
            <a:r>
              <a:rPr lang="en-US" b="0" dirty="0" smtClean="0"/>
              <a:t>, change, select, submit, </a:t>
            </a:r>
            <a:r>
              <a:rPr lang="en-US" b="0" dirty="0" err="1" smtClean="0"/>
              <a:t>keydown</a:t>
            </a:r>
            <a:r>
              <a:rPr lang="en-US" b="0" dirty="0" smtClean="0"/>
              <a:t>, </a:t>
            </a:r>
            <a:r>
              <a:rPr lang="en-US" b="0" dirty="0" err="1" smtClean="0"/>
              <a:t>keypress</a:t>
            </a:r>
            <a:r>
              <a:rPr lang="en-US" b="0" dirty="0" smtClean="0"/>
              <a:t>, </a:t>
            </a:r>
            <a:r>
              <a:rPr lang="en-US" b="0" dirty="0" err="1" smtClean="0"/>
              <a:t>keyup</a:t>
            </a:r>
            <a:r>
              <a:rPr lang="en-US" b="0" dirty="0" smtClean="0"/>
              <a:t>,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FAEDE-C188-4FDB-A9C3-093123C5337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914400" y="1295400"/>
            <a:ext cx="73914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execute always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(“click”, fn);</a:t>
            </a: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execute only once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one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(“click”, fn);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Detaching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2819400"/>
            <a:ext cx="8077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unbind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(“click”, fn);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95400"/>
            <a:ext cx="7696200" cy="1371600"/>
          </a:xfrm>
        </p:spPr>
        <p:txBody>
          <a:bodyPr/>
          <a:lstStyle/>
          <a:p>
            <a:pPr>
              <a:defRPr/>
            </a:pPr>
            <a:r>
              <a:rPr lang="en-US" b="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Triggers browser’s event action as well.</a:t>
            </a:r>
          </a:p>
          <a:p>
            <a:pPr>
              <a:defRPr/>
            </a:pPr>
            <a:r>
              <a:rPr lang="en-US" b="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Can trigger custom events.</a:t>
            </a:r>
          </a:p>
          <a:p>
            <a:pPr>
              <a:defRPr/>
            </a:pPr>
            <a:r>
              <a:rPr lang="en-US" b="0" dirty="0" smtClean="0">
                <a:solidFill>
                  <a:schemeClr val="bg2">
                    <a:lumMod val="50000"/>
                  </a:schemeClr>
                </a:solidFill>
                <a:cs typeface="Consolas" pitchFamily="49" charset="0"/>
              </a:rPr>
              <a:t>Triggered events bubble 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3352800"/>
            <a:ext cx="8077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trigger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(“click”);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about quality of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2" descr="http://media-cdn.tripadvisor.com/media/photo-s/01/03/24/01/bea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438400"/>
            <a:ext cx="3352800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676400"/>
            <a:ext cx="8077200" cy="327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attach / trigger</a:t>
            </a:r>
            <a:endParaRPr lang="en-US" sz="28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(fn) / 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(fn) / 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(fn) / 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(fn) / 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browser default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295400"/>
            <a:ext cx="807720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use different triggering function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triggerHandler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(“click”);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2895600"/>
            <a:ext cx="8077200" cy="167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prevent default action in handler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clickHandler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(e) {</a:t>
            </a: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preventDefault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533400" y="4953000"/>
            <a:ext cx="80772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or just return false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clickHandler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(e) {return false;}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bubbling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143000"/>
            <a:ext cx="8077200" cy="182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stop bubbling, keep other handler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clickHandler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(e) {</a:t>
            </a: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stopPropagation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200400"/>
            <a:ext cx="8077200" cy="1752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stop bubbling and other handlers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clickHandler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(e) {</a:t>
            </a: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stopImmediatePropagation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533400" y="5181600"/>
            <a:ext cx="80772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or just return false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clickHandler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(e) {return false;}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Showing/Hiding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FAEDE-C188-4FDB-A9C3-093123C5337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533400" y="1219200"/>
            <a:ext cx="7620000" cy="2895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just show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i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reveal slowly, slow=600ms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(“slow”);</a:t>
            </a: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hide fast, fast=200ms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hide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(“fast”);</a:t>
            </a: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hide or show in 100ms </a:t>
            </a:r>
            <a:endParaRPr lang="en-US" i="1" kern="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kern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div”).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toggle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(100);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33400" y="4343400"/>
            <a:ext cx="7620000" cy="1752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fadeIn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(“fast”);</a:t>
            </a: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(“normal”);</a:t>
            </a: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fade to a custom opacity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fadeTo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(“fast”, 0.5);</a:t>
            </a:r>
            <a:endParaRPr lang="en-US" i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Animation Completion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676400"/>
            <a:ext cx="8077200" cy="381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$(“div”).hide(“slow”, 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function() {</a:t>
            </a:r>
            <a:b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alert(“The DIV is hidden”);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endParaRPr lang="en-US" sz="24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$(“div”).show(“fast”, 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function() {</a:t>
            </a:r>
            <a:b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).html(“Hello </a:t>
            </a:r>
            <a:r>
              <a:rPr lang="en-US" sz="24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”);</a:t>
            </a: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this is a current DOM element </a:t>
            </a:r>
            <a:endParaRPr lang="en-US" sz="24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Animations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295400"/>
            <a:ext cx="7848600" cy="2362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0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.animate(options, duration)</a:t>
            </a:r>
            <a:br>
              <a:rPr lang="en-US" sz="20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sz="20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animate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({</a:t>
            </a:r>
            <a:b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width: “90%”,</a:t>
            </a:r>
            <a:b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opacity: 0.5,</a:t>
            </a:r>
            <a:b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0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borderWidth</a:t>
            </a: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“5px”</a:t>
            </a: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0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	}, 1000);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886200"/>
            <a:ext cx="7848600" cy="182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animate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({width: “90%”},100)</a:t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.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animate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({opacity: 0.5},200)</a:t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.</a:t>
            </a:r>
            <a:r>
              <a:rPr lang="en-US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animate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borderWidth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“5px”});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content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+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FAEDE-C188-4FDB-A9C3-093123C5337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533400" y="1676400"/>
            <a:ext cx="8077200" cy="3733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$(“div”).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(“content.htm”);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endParaRPr lang="en-US" sz="28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passing parameters</a:t>
            </a:r>
            <a:br>
              <a:rPr lang="en-US" sz="2800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$(“#content”).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(“getcontent.aspx”,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	{“id”:”33”, 						“type”:”main”});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GET/POST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676400"/>
            <a:ext cx="8077200" cy="3200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(“test.aspx”, {id:1},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function(data){alert(data);});</a:t>
            </a: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endParaRPr lang="en-US" sz="2800" kern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$.</a:t>
            </a:r>
            <a:r>
              <a:rPr lang="en-US" sz="2800" kern="0" dirty="0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(“test.aspx”, {id:1},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function(data){alert(data);});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wrote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85800" y="1143000"/>
            <a:ext cx="5410200" cy="502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It was and still being developed </a:t>
            </a:r>
            <a:br>
              <a:rPr lang="en-US" sz="2400" b="1" kern="0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</a:br>
            <a:r>
              <a:rPr lang="en-US" sz="2400" b="1" kern="0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by </a:t>
            </a:r>
            <a:r>
              <a:rPr lang="en-US" sz="2400" b="1" kern="0" dirty="0">
                <a:solidFill>
                  <a:srgbClr val="F68521"/>
                </a:solidFill>
                <a:cs typeface="Consolas" pitchFamily="49" charset="0"/>
              </a:rPr>
              <a:t>John </a:t>
            </a:r>
            <a:r>
              <a:rPr lang="en-US" sz="2400" b="1" kern="0" dirty="0" err="1">
                <a:solidFill>
                  <a:srgbClr val="F68521"/>
                </a:solidFill>
                <a:cs typeface="Consolas" pitchFamily="49" charset="0"/>
              </a:rPr>
              <a:t>Resig</a:t>
            </a:r>
            <a:r>
              <a:rPr lang="en-US" sz="2400" b="1" kern="0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 from </a:t>
            </a:r>
            <a:r>
              <a:rPr lang="en-US" sz="2400" b="1" kern="0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Mozilla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2400" b="1" kern="0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First </a:t>
            </a:r>
            <a:r>
              <a:rPr lang="en-US" sz="2400" b="1" kern="0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announced in </a:t>
            </a:r>
            <a:r>
              <a:rPr lang="en-US" sz="2400" b="1" kern="0" dirty="0">
                <a:solidFill>
                  <a:srgbClr val="F68521"/>
                </a:solidFill>
                <a:cs typeface="Consolas" pitchFamily="49" charset="0"/>
              </a:rPr>
              <a:t>January </a:t>
            </a:r>
            <a:r>
              <a:rPr lang="en-US" sz="2400" b="1" kern="0" dirty="0" smtClean="0">
                <a:solidFill>
                  <a:srgbClr val="F68521"/>
                </a:solidFill>
                <a:cs typeface="Consolas" pitchFamily="49" charset="0"/>
              </a:rPr>
              <a:t>2006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2400" kern="0" dirty="0" smtClean="0">
                <a:solidFill>
                  <a:srgbClr val="F68521"/>
                </a:solidFill>
                <a:cs typeface="Consolas" pitchFamily="49" charset="0"/>
              </a:rPr>
              <a:t>Recently adopted by Microsoft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2400" kern="0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The current version is </a:t>
            </a:r>
            <a:r>
              <a:rPr lang="en-US" sz="2400" kern="0" dirty="0" smtClean="0">
                <a:solidFill>
                  <a:srgbClr val="F68521"/>
                </a:solidFill>
                <a:cs typeface="Consolas" pitchFamily="49" charset="0"/>
              </a:rPr>
              <a:t>1.3.2 </a:t>
            </a:r>
            <a:r>
              <a:rPr lang="en-US" sz="2400" kern="0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(as of July 2009)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2400" kern="0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Download the latest version from http://jquery.com</a:t>
            </a:r>
            <a:endParaRPr lang="en-US" sz="2400" kern="0" dirty="0" smtClean="0">
              <a:solidFill>
                <a:srgbClr val="F68521"/>
              </a:solidFill>
              <a:cs typeface="Consolas" pitchFamily="49" charset="0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Arial" pitchFamily="34" charset="0"/>
              <a:buChar char="•"/>
              <a:defRPr/>
            </a:pPr>
            <a:endParaRPr lang="en-US" sz="1050" b="1" kern="0" dirty="0">
              <a:solidFill>
                <a:srgbClr val="F68521"/>
              </a:solidFill>
              <a:cs typeface="Consolas" pitchFamily="49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371600"/>
            <a:ext cx="23812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://blogs.microsoft.co.il/blogs/noam/jQuery_0ADAA313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6337" y="5257800"/>
            <a:ext cx="25828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JSON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676400"/>
            <a:ext cx="8077200" cy="3200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getJSON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(“users.aspx”, {id:1},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function(users)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{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alert(users[0].name);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JS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676400"/>
            <a:ext cx="8077200" cy="3200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$.</a:t>
            </a:r>
            <a:r>
              <a:rPr lang="en-US" sz="2800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getScript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(“script.js”,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function()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{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doSomeFunction</a:t>
            </a: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400" y="1524000"/>
            <a:ext cx="8077200" cy="396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definition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jQuery.fn.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function(s) {</a:t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en-US" kern="0" dirty="0" err="1">
                <a:solidFill>
                  <a:srgbClr val="F68521"/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(this).each(function() {			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this.append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(“&lt;div&gt;”+ s +“&lt;/div&gt;”);</a:t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});</a:t>
            </a:r>
            <a:b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539750" lvl="1" indent="-82550" algn="l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usage</a:t>
            </a:r>
            <a:br>
              <a:rPr lang="en-US" i="1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$(“#log”).</a:t>
            </a:r>
            <a:r>
              <a:rPr lang="en-US" kern="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US" kern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(“Hello”);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:first</a:t>
            </a:r>
          </a:p>
          <a:p>
            <a:pPr>
              <a:buNone/>
            </a:pPr>
            <a:r>
              <a:rPr lang="en-US" dirty="0" smtClean="0"/>
              <a:t>:last</a:t>
            </a:r>
          </a:p>
          <a:p>
            <a:pPr>
              <a:buNone/>
            </a:pPr>
            <a:r>
              <a:rPr lang="en-US" dirty="0" smtClean="0"/>
              <a:t>:even</a:t>
            </a:r>
          </a:p>
          <a:p>
            <a:pPr>
              <a:buNone/>
            </a:pPr>
            <a:r>
              <a:rPr lang="en-US" dirty="0" smtClean="0"/>
              <a:t>:odd</a:t>
            </a:r>
          </a:p>
          <a:p>
            <a:r>
              <a:rPr lang="en-US" dirty="0" smtClean="0"/>
              <a:t>$("div p") gets all the &lt;p&gt; tags within any &lt;div&gt; tags</a:t>
            </a:r>
          </a:p>
          <a:p>
            <a:r>
              <a:rPr lang="en-US" dirty="0" smtClean="0"/>
              <a:t>$("</a:t>
            </a:r>
            <a:r>
              <a:rPr lang="en-US" dirty="0" err="1" smtClean="0"/>
              <a:t>div:first</a:t>
            </a:r>
            <a:r>
              <a:rPr lang="en-US" dirty="0" smtClean="0"/>
              <a:t>") gets all first children elements of any &lt;div&gt; tags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Events, Effects, and DOM </a:t>
            </a:r>
            <a:r>
              <a:rPr lang="en-US" dirty="0" err="1" smtClean="0"/>
              <a:t>mods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4808538"/>
          </a:xfrm>
        </p:spPr>
        <p:txBody>
          <a:bodyPr/>
          <a:lstStyle/>
          <a:p>
            <a:r>
              <a:rPr lang="en-US" dirty="0" smtClean="0"/>
              <a:t>bind(</a:t>
            </a:r>
            <a:r>
              <a:rPr lang="en-US" dirty="0" err="1" smtClean="0"/>
              <a:t>eventname</a:t>
            </a:r>
            <a:r>
              <a:rPr lang="en-US" dirty="0" smtClean="0"/>
              <a:t>, function) method </a:t>
            </a:r>
          </a:p>
          <a:p>
            <a:pPr lvl="1"/>
            <a:r>
              <a:rPr lang="en-US" i="1" dirty="0" smtClean="0"/>
              <a:t>Example</a:t>
            </a:r>
          </a:p>
          <a:p>
            <a:pPr lvl="1">
              <a:buNone/>
            </a:pPr>
            <a:r>
              <a:rPr lang="en-US" dirty="0" smtClean="0"/>
              <a:t>$(“a[@</a:t>
            </a:r>
            <a:r>
              <a:rPr lang="en-US" dirty="0" err="1" smtClean="0"/>
              <a:t>href</a:t>
            </a:r>
            <a:r>
              <a:rPr lang="en-US" dirty="0" smtClean="0"/>
              <a:t>]”).bind(‘</a:t>
            </a:r>
            <a:r>
              <a:rPr lang="en-US" dirty="0" err="1" smtClean="0"/>
              <a:t>click’,function</a:t>
            </a:r>
            <a:r>
              <a:rPr lang="en-US" dirty="0" smtClean="0"/>
              <a:t>(){$(this).</a:t>
            </a:r>
            <a:r>
              <a:rPr lang="en-US" dirty="0" err="1" smtClean="0"/>
              <a:t>addClass</a:t>
            </a:r>
            <a:r>
              <a:rPr lang="en-US" dirty="0" smtClean="0"/>
              <a:t>(‘red’);});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$(‘&lt;</a:t>
            </a:r>
            <a:r>
              <a:rPr lang="en-US" dirty="0" err="1" smtClean="0"/>
              <a:t>i</a:t>
            </a:r>
            <a:r>
              <a:rPr lang="en-US" dirty="0" smtClean="0"/>
              <a:t>&gt;hello&lt;/</a:t>
            </a:r>
            <a:r>
              <a:rPr lang="en-US" dirty="0" err="1" smtClean="0"/>
              <a:t>i</a:t>
            </a:r>
            <a:r>
              <a:rPr lang="en-US" dirty="0" smtClean="0"/>
              <a:t>&gt;’)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Creates a new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$(‘&lt;</a:t>
            </a:r>
            <a:r>
              <a:rPr lang="en-US" dirty="0" err="1" smtClean="0"/>
              <a:t>i</a:t>
            </a:r>
            <a:r>
              <a:rPr lang="en-US" dirty="0" smtClean="0"/>
              <a:t>&gt;hello&lt;/</a:t>
            </a:r>
            <a:r>
              <a:rPr lang="en-US" dirty="0" err="1" smtClean="0"/>
              <a:t>i</a:t>
            </a:r>
            <a:r>
              <a:rPr lang="en-US" dirty="0" smtClean="0"/>
              <a:t>&gt;’).</a:t>
            </a:r>
            <a:r>
              <a:rPr lang="en-US" dirty="0" err="1" smtClean="0"/>
              <a:t>insertAfter</a:t>
            </a:r>
            <a:r>
              <a:rPr lang="en-US" dirty="0" smtClean="0"/>
              <a:t>(‘</a:t>
            </a:r>
            <a:r>
              <a:rPr lang="en-US" dirty="0" err="1" smtClean="0"/>
              <a:t>div.chapter</a:t>
            </a:r>
            <a:r>
              <a:rPr lang="en-US" dirty="0" smtClean="0"/>
              <a:t> p’);</a:t>
            </a:r>
            <a:br>
              <a:rPr lang="en-US" dirty="0" smtClean="0"/>
            </a:br>
            <a:r>
              <a:rPr lang="en-US" dirty="0" smtClean="0"/>
              <a:t>		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Events, Effects, and DOM </a:t>
            </a:r>
            <a:r>
              <a:rPr lang="en-US" dirty="0" err="1" smtClean="0"/>
              <a:t>mods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19200"/>
            <a:ext cx="7696200" cy="4808538"/>
          </a:xfrm>
        </p:spPr>
        <p:txBody>
          <a:bodyPr/>
          <a:lstStyle/>
          <a:p>
            <a:r>
              <a:rPr lang="en-US" dirty="0" smtClean="0"/>
              <a:t>object.html()</a:t>
            </a:r>
          </a:p>
          <a:p>
            <a:pPr lvl="1"/>
            <a:r>
              <a:rPr lang="en-US" dirty="0" smtClean="0"/>
              <a:t>Returns object’s </a:t>
            </a:r>
            <a:r>
              <a:rPr lang="en-US" dirty="0" err="1" smtClean="0"/>
              <a:t>innerHTML</a:t>
            </a:r>
            <a:endParaRPr lang="en-US" dirty="0" smtClean="0"/>
          </a:p>
          <a:p>
            <a:r>
              <a:rPr lang="en-US" dirty="0" smtClean="0"/>
              <a:t>object.html(‘some html’)</a:t>
            </a:r>
          </a:p>
          <a:p>
            <a:pPr lvl="1"/>
            <a:r>
              <a:rPr lang="en-US" dirty="0" smtClean="0"/>
              <a:t>Sets object’s html</a:t>
            </a:r>
          </a:p>
          <a:p>
            <a:r>
              <a:rPr lang="en-US" dirty="0" smtClean="0"/>
              <a:t>$(".alert").html(“I’m of class alert”);</a:t>
            </a:r>
          </a:p>
          <a:p>
            <a:pPr lvl="1"/>
            <a:r>
              <a:rPr lang="en-US" dirty="0" smtClean="0"/>
              <a:t>Sets the html of all elements with a class of ‘alert’ to “I’m of class alert”</a:t>
            </a:r>
          </a:p>
          <a:p>
            <a:r>
              <a:rPr lang="en-US" dirty="0" smtClean="0"/>
              <a:t>$(".alert").</a:t>
            </a:r>
            <a:r>
              <a:rPr lang="en-US" dirty="0" err="1" smtClean="0"/>
              <a:t>css</a:t>
            </a:r>
            <a:r>
              <a:rPr lang="en-US" dirty="0" smtClean="0"/>
              <a:t>(‘background-color’, ‘red’);</a:t>
            </a:r>
          </a:p>
          <a:p>
            <a:pPr lvl="1"/>
            <a:r>
              <a:rPr lang="en-US" dirty="0" smtClean="0"/>
              <a:t>Sets the background color of all elements belonging to the alert class to red</a:t>
            </a:r>
          </a:p>
          <a:p>
            <a:r>
              <a:rPr lang="en-US" dirty="0" smtClean="0"/>
              <a:t>$(#identifier).action()</a:t>
            </a:r>
          </a:p>
          <a:p>
            <a:pPr lvl="1"/>
            <a:r>
              <a:rPr lang="en-US" dirty="0" smtClean="0"/>
              <a:t>Perform action() on element with id identifier</a:t>
            </a:r>
          </a:p>
          <a:p>
            <a:r>
              <a:rPr lang="en-US" dirty="0" smtClean="0"/>
              <a:t>.each(function())</a:t>
            </a:r>
          </a:p>
          <a:p>
            <a:pPr lvl="1"/>
            <a:r>
              <a:rPr lang="en-US" dirty="0" smtClean="0"/>
              <a:t>Perform function() on all matched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Events, Effects, and DOM </a:t>
            </a:r>
            <a:r>
              <a:rPr lang="en-US" dirty="0" err="1" smtClean="0"/>
              <a:t>mods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.append( content )‏;</a:t>
            </a:r>
          </a:p>
          <a:p>
            <a:pPr lvl="1"/>
            <a:r>
              <a:rPr lang="en-US" dirty="0" smtClean="0"/>
              <a:t>Append content inside elements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prepend</a:t>
            </a:r>
            <a:r>
              <a:rPr lang="en-US" dirty="0" smtClean="0"/>
              <a:t>( content );‏</a:t>
            </a:r>
          </a:p>
          <a:p>
            <a:pPr lvl="1"/>
            <a:r>
              <a:rPr lang="en-US" dirty="0" err="1" smtClean="0"/>
              <a:t>Prepend</a:t>
            </a:r>
            <a:r>
              <a:rPr lang="en-US" dirty="0" smtClean="0"/>
              <a:t> content inside elements</a:t>
            </a:r>
          </a:p>
          <a:p>
            <a:r>
              <a:rPr lang="en-US" dirty="0" smtClean="0"/>
              <a:t>.after( content );‏</a:t>
            </a:r>
          </a:p>
          <a:p>
            <a:pPr lvl="1"/>
            <a:r>
              <a:rPr lang="en-US" dirty="0" smtClean="0"/>
              <a:t>Place content after elements</a:t>
            </a:r>
          </a:p>
          <a:p>
            <a:r>
              <a:rPr lang="en-US" dirty="0" smtClean="0"/>
              <a:t>.before( content )‏;</a:t>
            </a:r>
          </a:p>
          <a:p>
            <a:pPr lvl="1"/>
            <a:r>
              <a:rPr lang="en-US" dirty="0" smtClean="0"/>
              <a:t>Place content before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Events, Effects, and DOM </a:t>
            </a:r>
            <a:r>
              <a:rPr lang="en-US" dirty="0" err="1" smtClean="0"/>
              <a:t>mods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$(document).ready( function() );</a:t>
            </a:r>
          </a:p>
          <a:p>
            <a:pPr lvl="1"/>
            <a:r>
              <a:rPr lang="en-US" dirty="0" smtClean="0"/>
              <a:t>Set function to execute when the DOM is loaded</a:t>
            </a:r>
          </a:p>
          <a:p>
            <a:r>
              <a:rPr lang="en-US" dirty="0" smtClean="0"/>
              <a:t>$(“#</a:t>
            </a:r>
            <a:r>
              <a:rPr lang="en-US" dirty="0" err="1" smtClean="0"/>
              <a:t>fstName</a:t>
            </a:r>
            <a:r>
              <a:rPr lang="en-US" dirty="0" smtClean="0"/>
              <a:t>”).change( function() );</a:t>
            </a:r>
          </a:p>
          <a:p>
            <a:pPr lvl="1"/>
            <a:r>
              <a:rPr lang="en-US" dirty="0" smtClean="0"/>
              <a:t>Set function to execute when the </a:t>
            </a:r>
            <a:r>
              <a:rPr lang="en-US" dirty="0" err="1" smtClean="0"/>
              <a:t>fstName</a:t>
            </a:r>
            <a:r>
              <a:rPr lang="en-US" dirty="0" smtClean="0"/>
              <a:t> field is changed</a:t>
            </a:r>
          </a:p>
          <a:p>
            <a:r>
              <a:rPr lang="en-US" dirty="0" smtClean="0"/>
              <a:t>$(“#</a:t>
            </a:r>
            <a:r>
              <a:rPr lang="en-US" dirty="0" err="1" smtClean="0"/>
              <a:t>myLink</a:t>
            </a:r>
            <a:r>
              <a:rPr lang="en-US" dirty="0" smtClean="0"/>
              <a:t>”).click( function() );</a:t>
            </a:r>
          </a:p>
          <a:p>
            <a:pPr lvl="1"/>
            <a:r>
              <a:rPr lang="en-US" dirty="0" smtClean="0"/>
              <a:t>Set function to execute when #</a:t>
            </a:r>
            <a:r>
              <a:rPr lang="en-US" dirty="0" err="1" smtClean="0"/>
              <a:t>myLink</a:t>
            </a:r>
            <a:r>
              <a:rPr lang="en-US" dirty="0" smtClean="0"/>
              <a:t> is clicked</a:t>
            </a:r>
          </a:p>
          <a:p>
            <a:r>
              <a:rPr lang="en-US" dirty="0" smtClean="0"/>
              <a:t>$(“#email”).focus( function() );</a:t>
            </a:r>
          </a:p>
          <a:p>
            <a:pPr lvl="1"/>
            <a:r>
              <a:rPr lang="en-US" dirty="0" smtClean="0"/>
              <a:t>Set function to execute when email field has focus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76400"/>
            <a:ext cx="6019800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Events, Effects, and DOM </a:t>
            </a:r>
            <a:r>
              <a:rPr lang="en-US" dirty="0" err="1" smtClean="0"/>
              <a:t>mods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.show();</a:t>
            </a:r>
          </a:p>
          <a:p>
            <a:pPr lvl="1"/>
            <a:r>
              <a:rPr lang="en-US" dirty="0" smtClean="0"/>
              <a:t>Show the matched element(s)‏</a:t>
            </a:r>
          </a:p>
          <a:p>
            <a:r>
              <a:rPr lang="en-US" dirty="0" smtClean="0"/>
              <a:t>.hide();</a:t>
            </a:r>
          </a:p>
          <a:p>
            <a:pPr lvl="1"/>
            <a:r>
              <a:rPr lang="en-US" dirty="0" smtClean="0"/>
              <a:t>Hide the matched element(s)‏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slideDown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Slide-show the matched element(s)‏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fadeIn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Fade in the matched element(s)‏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$/Find searches using attribute /element parses the DOM for elements</a:t>
            </a:r>
          </a:p>
          <a:p>
            <a:pPr lvl="1"/>
            <a:r>
              <a:rPr lang="en-US" dirty="0" smtClean="0"/>
              <a:t>Excessive use can cause the browse to hang.</a:t>
            </a:r>
          </a:p>
          <a:p>
            <a:r>
              <a:rPr lang="en-US" dirty="0" smtClean="0"/>
              <a:t>Use ID selector as much as possible</a:t>
            </a:r>
          </a:p>
          <a:p>
            <a:pPr lvl="1"/>
            <a:r>
              <a:rPr lang="en-US" dirty="0" smtClean="0"/>
              <a:t>$(“input”) will perform slower than</a:t>
            </a:r>
          </a:p>
          <a:p>
            <a:pPr lvl="1"/>
            <a:r>
              <a:rPr lang="en-US" dirty="0" smtClean="0"/>
              <a:t>$(“#</a:t>
            </a:r>
            <a:r>
              <a:rPr lang="en-US" dirty="0" err="1" smtClean="0"/>
              <a:t>tableName</a:t>
            </a:r>
            <a:r>
              <a:rPr lang="en-US" dirty="0" smtClean="0"/>
              <a:t> input”) which will be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class Demo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+ </a:t>
            </a:r>
            <a:r>
              <a:rPr lang="en-US" dirty="0" err="1" smtClean="0"/>
              <a:t>jQuery</a:t>
            </a:r>
            <a:r>
              <a:rPr lang="en-US" dirty="0" smtClean="0"/>
              <a:t> = </a:t>
            </a:r>
            <a:r>
              <a:rPr lang="en-US" i="1" dirty="0" err="1" smtClean="0"/>
              <a:t>Kowabungaaaaaaaaaa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URLs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2125" y="1295400"/>
            <a:ext cx="84232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www.jquery.com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homepage</a:t>
            </a:r>
          </a:p>
          <a:p>
            <a:pPr marL="227013" marR="0" lvl="0" indent="-227013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www.learningjquery.com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tutorial blog</a:t>
            </a:r>
          </a:p>
          <a:p>
            <a:pPr marL="227013" marR="0" lvl="0" indent="-227013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www.visualjquery.com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documentation</a:t>
            </a:r>
          </a:p>
          <a:p>
            <a:pPr marL="227013" marR="0" lvl="0" indent="-227013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http://ui.jquery.com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 interface</a:t>
            </a:r>
          </a:p>
          <a:p>
            <a:pPr marL="227013" marR="0" lvl="0" indent="-227013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http://bassistance.de/jquery-plugins/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homepage of the author of several useful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plugins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lang="en-US" u="sng" dirty="0" smtClean="0">
                <a:hlinkClick r:id="rId7"/>
              </a:rPr>
              <a:t>http://docs.jquery.com/How_jQuery_Works</a:t>
            </a:r>
            <a:endParaRPr lang="en-US" u="sng" dirty="0" smtClean="0"/>
          </a:p>
          <a:p>
            <a:pPr marL="227013" marR="0" lvl="0" indent="-227013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lang="en-US" u="sng" dirty="0" smtClean="0">
                <a:hlinkClick r:id="rId8"/>
              </a:rPr>
              <a:t>http://docs.jquery.com/Tutorials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990600"/>
            <a:ext cx="7696200" cy="5410200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Implement a server-side Calculator with scripted Web Service, AJAX, and </a:t>
            </a:r>
            <a:r>
              <a:rPr lang="en-US" sz="1800" dirty="0" err="1" smtClean="0"/>
              <a:t>jQuery</a:t>
            </a:r>
            <a:r>
              <a:rPr lang="en-US" sz="1800" dirty="0" smtClean="0"/>
              <a:t>: it responds to client-side events to pick two numbers and an operation, computes the result on the server side, and returns it to the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362200"/>
            <a:ext cx="2476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5257800"/>
            <a:ext cx="41052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.ehow.com/images/GlobalPhoto/Articles/4612122/presentation-main_Fu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114425"/>
            <a:ext cx="3438525" cy="49053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week: Homework and exam grades, and Class Project Presentations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2400" y="1295400"/>
            <a:ext cx="4394200" cy="4808538"/>
          </a:xfrm>
        </p:spPr>
        <p:txBody>
          <a:bodyPr/>
          <a:lstStyle/>
          <a:p>
            <a:r>
              <a:rPr lang="en-US" dirty="0" smtClean="0"/>
              <a:t>And special topic: </a:t>
            </a:r>
          </a:p>
          <a:p>
            <a:pPr lvl="1"/>
            <a:r>
              <a:rPr lang="en-US" dirty="0" smtClean="0"/>
              <a:t>Comp Sci. or </a:t>
            </a:r>
          </a:p>
          <a:p>
            <a:pPr lvl="1"/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pic>
        <p:nvPicPr>
          <p:cNvPr id="1026" name="Picture 2" descr="http://www.janamatthewsgroup.com/jmg.nsf/0/F98AD0DD322B3C5B8725727F0002B572/$file/speech27504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124200"/>
            <a:ext cx="3638550" cy="2962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pic>
        <p:nvPicPr>
          <p:cNvPr id="2050" name="Picture 2" descr="http://www.istockphoto.com/file_thumbview_approve/3105954/2/istockphoto_3105954-class-dismissed-black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057400"/>
            <a:ext cx="3619500" cy="2409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r>
              <a:rPr lang="en-US" dirty="0" smtClean="0"/>
              <a:t> in VS2008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95400"/>
            <a:ext cx="7696200" cy="609600"/>
          </a:xfrm>
        </p:spPr>
        <p:txBody>
          <a:bodyPr/>
          <a:lstStyle/>
          <a:p>
            <a:pPr marL="452438" indent="-277813"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To enable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itellisense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 in VS 2008 SP1, install the -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vsdoc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hotfix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: </a:t>
            </a:r>
            <a:r>
              <a:rPr lang="en-US" dirty="0" smtClean="0">
                <a:hlinkClick r:id="rId2"/>
              </a:rPr>
              <a:t>VS90SP1-KB958502-x86.exe</a:t>
            </a:r>
            <a:endParaRPr lang="en-US" dirty="0" smtClean="0">
              <a:solidFill>
                <a:schemeClr val="bg2">
                  <a:lumMod val="75000"/>
                </a:schemeClr>
              </a:solidFill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133600"/>
            <a:ext cx="5943600" cy="417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mitrebrief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trebrief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rebrief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mitrebriefing</Template>
  <TotalTime>15990</TotalTime>
  <Words>2172</Words>
  <Application>Microsoft Office PowerPoint</Application>
  <PresentationFormat>On-screen Show (4:3)</PresentationFormat>
  <Paragraphs>509</Paragraphs>
  <Slides>86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mitrebriefing</vt:lpstr>
      <vt:lpstr>Web Development with .NET Lecture 8: jQuery 29 March 2010</vt:lpstr>
      <vt:lpstr>Intro</vt:lpstr>
      <vt:lpstr>Which one are you?</vt:lpstr>
      <vt:lpstr>jQuery is..</vt:lpstr>
      <vt:lpstr>Guess what this does…</vt:lpstr>
      <vt:lpstr>It’s about quality of life!</vt:lpstr>
      <vt:lpstr>Who wrote it?</vt:lpstr>
      <vt:lpstr>jQuery.com</vt:lpstr>
      <vt:lpstr>Intellisense in VS2008</vt:lpstr>
      <vt:lpstr>To Develop with jQuery</vt:lpstr>
      <vt:lpstr>Learning by Hands-on… Class Demo #1</vt:lpstr>
      <vt:lpstr>jQuery 101</vt:lpstr>
      <vt:lpstr>jQuery 101</vt:lpstr>
      <vt:lpstr>$()</vt:lpstr>
      <vt:lpstr>$(): What is it?</vt:lpstr>
      <vt:lpstr>$() Creating DOM elements</vt:lpstr>
      <vt:lpstr>$() Manipulating DOM elements</vt:lpstr>
      <vt:lpstr>$() Selecting DOM elements</vt:lpstr>
      <vt:lpstr>$() Eventing DOM elements</vt:lpstr>
      <vt:lpstr>jQuery Philosophy</vt:lpstr>
      <vt:lpstr>jQuery Chainability</vt:lpstr>
      <vt:lpstr>The 3 Basic Concepts behind jQuery</vt:lpstr>
      <vt:lpstr>jQuery Capabilities</vt:lpstr>
      <vt:lpstr>Avoiding $() Conflict with other Frameworks</vt:lpstr>
      <vt:lpstr>Learning by example</vt:lpstr>
      <vt:lpstr>jQuery Basic Selectors</vt:lpstr>
      <vt:lpstr>jQuery Selector</vt:lpstr>
      <vt:lpstr>Comparing javascript to jQuery</vt:lpstr>
      <vt:lpstr>jQuery Refined Selectors</vt:lpstr>
      <vt:lpstr>jQuery Selector Combo</vt:lpstr>
      <vt:lpstr>Equivalence (Currying)</vt:lpstr>
      <vt:lpstr>jQuery Selector Index Filters</vt:lpstr>
      <vt:lpstr>jQuery Selector Attribute Filters</vt:lpstr>
      <vt:lpstr>jQuery Form Selectors</vt:lpstr>
      <vt:lpstr>RECAP #1</vt:lpstr>
      <vt:lpstr>jQuery Selectors</vt:lpstr>
      <vt:lpstr>jQuery Filters</vt:lpstr>
      <vt:lpstr>Learning by example</vt:lpstr>
      <vt:lpstr>The Wild Card</vt:lpstr>
      <vt:lpstr>Selector Success?</vt:lpstr>
      <vt:lpstr>DOM Selector</vt:lpstr>
      <vt:lpstr>Exploring the DOM</vt:lpstr>
      <vt:lpstr>Traversing the DOM</vt:lpstr>
      <vt:lpstr>Changing DOM Content</vt:lpstr>
      <vt:lpstr>Finding DOM elements</vt:lpstr>
      <vt:lpstr>Inserting &amp; Replacing DOM Elements</vt:lpstr>
      <vt:lpstr>Inserting elements &amp; preserving content</vt:lpstr>
      <vt:lpstr>Deleting elements</vt:lpstr>
      <vt:lpstr>Handling Attributes</vt:lpstr>
      <vt:lpstr>Traversing &amp; Manipulating the DOM</vt:lpstr>
      <vt:lpstr>Traversing &amp; Manipulating the DOM</vt:lpstr>
      <vt:lpstr>Manipulating the DOM with indexer</vt:lpstr>
      <vt:lpstr>CSS</vt:lpstr>
      <vt:lpstr>Handling CSS classes</vt:lpstr>
      <vt:lpstr>CSS manipulations</vt:lpstr>
      <vt:lpstr>Event handling</vt:lpstr>
      <vt:lpstr>Attaching Events</vt:lpstr>
      <vt:lpstr>Detaching events</vt:lpstr>
      <vt:lpstr>Events Triggering</vt:lpstr>
      <vt:lpstr>Event helpers</vt:lpstr>
      <vt:lpstr>Preventing browser default action</vt:lpstr>
      <vt:lpstr>Preventing bubbling</vt:lpstr>
      <vt:lpstr>effects</vt:lpstr>
      <vt:lpstr>Showing/Hiding</vt:lpstr>
      <vt:lpstr>Detecting Animation Completion</vt:lpstr>
      <vt:lpstr>Custom Animations</vt:lpstr>
      <vt:lpstr>Loading content</vt:lpstr>
      <vt:lpstr>Loading Content</vt:lpstr>
      <vt:lpstr>Sending GET/POST Requests</vt:lpstr>
      <vt:lpstr>Retrieving JSON Data</vt:lpstr>
      <vt:lpstr>Retrieving JS files</vt:lpstr>
      <vt:lpstr>extensibility</vt:lpstr>
      <vt:lpstr>Adding Methods</vt:lpstr>
      <vt:lpstr>review</vt:lpstr>
      <vt:lpstr>Aggregation</vt:lpstr>
      <vt:lpstr>jQuery Events, Effects, and DOM mods</vt:lpstr>
      <vt:lpstr>jQuery Events, Effects, and DOM mods</vt:lpstr>
      <vt:lpstr>jQuery Events, Effects, and DOM mods</vt:lpstr>
      <vt:lpstr>jQuery Events, Effects, and DOM mods</vt:lpstr>
      <vt:lpstr>jQuery Events, Effects, and DOM mods</vt:lpstr>
      <vt:lpstr>A Word about Performance</vt:lpstr>
      <vt:lpstr>jQuery class Demo #2</vt:lpstr>
      <vt:lpstr>jQuery URLs</vt:lpstr>
      <vt:lpstr>Homework</vt:lpstr>
      <vt:lpstr>Next week: Homework and exam grades, and Class Project Presentations</vt:lpstr>
      <vt:lpstr>Slide 86</vt:lpstr>
    </vt:vector>
  </TitlesOfParts>
  <Company>The MITRE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Communication  Information Exchange</dc:title>
  <dc:subject>MITRE</dc:subject>
  <dc:creator/>
  <dc:description>Copyright 2008</dc:description>
  <cp:lastModifiedBy>Mitre</cp:lastModifiedBy>
  <cp:revision>640</cp:revision>
  <dcterms:created xsi:type="dcterms:W3CDTF">2006-06-01T14:58:49Z</dcterms:created>
  <dcterms:modified xsi:type="dcterms:W3CDTF">2010-03-30T03:43:52Z</dcterms:modified>
</cp:coreProperties>
</file>