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5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4073" r:id="rId2"/>
  </p:sldMasterIdLst>
  <p:notesMasterIdLst>
    <p:notesMasterId r:id="rId63"/>
  </p:notesMasterIdLst>
  <p:handoutMasterIdLst>
    <p:handoutMasterId r:id="rId64"/>
  </p:handoutMasterIdLst>
  <p:sldIdLst>
    <p:sldId id="392" r:id="rId3"/>
    <p:sldId id="491" r:id="rId4"/>
    <p:sldId id="522" r:id="rId5"/>
    <p:sldId id="528" r:id="rId6"/>
    <p:sldId id="601" r:id="rId7"/>
    <p:sldId id="575" r:id="rId8"/>
    <p:sldId id="576" r:id="rId9"/>
    <p:sldId id="577" r:id="rId10"/>
    <p:sldId id="578" r:id="rId11"/>
    <p:sldId id="579" r:id="rId12"/>
    <p:sldId id="580" r:id="rId13"/>
    <p:sldId id="581" r:id="rId14"/>
    <p:sldId id="582" r:id="rId15"/>
    <p:sldId id="571" r:id="rId16"/>
    <p:sldId id="572" r:id="rId17"/>
    <p:sldId id="573" r:id="rId18"/>
    <p:sldId id="574" r:id="rId19"/>
    <p:sldId id="599" r:id="rId20"/>
    <p:sldId id="583" r:id="rId21"/>
    <p:sldId id="529" r:id="rId22"/>
    <p:sldId id="532" r:id="rId23"/>
    <p:sldId id="533" r:id="rId24"/>
    <p:sldId id="534" r:id="rId25"/>
    <p:sldId id="535" r:id="rId26"/>
    <p:sldId id="537" r:id="rId27"/>
    <p:sldId id="540" r:id="rId28"/>
    <p:sldId id="543" r:id="rId29"/>
    <p:sldId id="547" r:id="rId30"/>
    <p:sldId id="548" r:id="rId31"/>
    <p:sldId id="549" r:id="rId32"/>
    <p:sldId id="550" r:id="rId33"/>
    <p:sldId id="584" r:id="rId34"/>
    <p:sldId id="585" r:id="rId35"/>
    <p:sldId id="586" r:id="rId36"/>
    <p:sldId id="554" r:id="rId37"/>
    <p:sldId id="556" r:id="rId38"/>
    <p:sldId id="557" r:id="rId39"/>
    <p:sldId id="559" r:id="rId40"/>
    <p:sldId id="560" r:id="rId41"/>
    <p:sldId id="561" r:id="rId42"/>
    <p:sldId id="562" r:id="rId43"/>
    <p:sldId id="564" r:id="rId44"/>
    <p:sldId id="566" r:id="rId45"/>
    <p:sldId id="567" r:id="rId46"/>
    <p:sldId id="587" r:id="rId47"/>
    <p:sldId id="588" r:id="rId48"/>
    <p:sldId id="589" r:id="rId49"/>
    <p:sldId id="568" r:id="rId50"/>
    <p:sldId id="598" r:id="rId51"/>
    <p:sldId id="590" r:id="rId52"/>
    <p:sldId id="591" r:id="rId53"/>
    <p:sldId id="592" r:id="rId54"/>
    <p:sldId id="593" r:id="rId55"/>
    <p:sldId id="594" r:id="rId56"/>
    <p:sldId id="595" r:id="rId57"/>
    <p:sldId id="596" r:id="rId58"/>
    <p:sldId id="597" r:id="rId59"/>
    <p:sldId id="600" r:id="rId60"/>
    <p:sldId id="569" r:id="rId61"/>
    <p:sldId id="570" r:id="rId62"/>
  </p:sldIdLst>
  <p:sldSz cx="9144000" cy="6858000" type="screen4x3"/>
  <p:notesSz cx="6997700" cy="9283700"/>
  <p:defaultTextStyle>
    <a:defPPr>
      <a:defRPr lang="en-US"/>
    </a:defPPr>
    <a:lvl1pPr algn="ctr" rtl="0" eaLnBrk="0" fontAlgn="base" hangingPunct="0">
      <a:lnSpc>
        <a:spcPts val="2500"/>
      </a:lnSpc>
      <a:spcBef>
        <a:spcPct val="0"/>
      </a:spcBef>
      <a:spcAft>
        <a:spcPts val="1000"/>
      </a:spcAft>
      <a:buClr>
        <a:srgbClr val="FDAA03"/>
      </a:buClr>
      <a:defRPr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ctr" rtl="0" eaLnBrk="0" fontAlgn="base" hangingPunct="0">
      <a:lnSpc>
        <a:spcPts val="2500"/>
      </a:lnSpc>
      <a:spcBef>
        <a:spcPct val="0"/>
      </a:spcBef>
      <a:spcAft>
        <a:spcPts val="1000"/>
      </a:spcAft>
      <a:buClr>
        <a:srgbClr val="FDAA03"/>
      </a:buClr>
      <a:defRPr b="1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ctr" rtl="0" eaLnBrk="0" fontAlgn="base" hangingPunct="0">
      <a:lnSpc>
        <a:spcPts val="2500"/>
      </a:lnSpc>
      <a:spcBef>
        <a:spcPct val="0"/>
      </a:spcBef>
      <a:spcAft>
        <a:spcPts val="1000"/>
      </a:spcAft>
      <a:buClr>
        <a:srgbClr val="FDAA03"/>
      </a:buClr>
      <a:defRPr b="1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ctr" rtl="0" eaLnBrk="0" fontAlgn="base" hangingPunct="0">
      <a:lnSpc>
        <a:spcPts val="2500"/>
      </a:lnSpc>
      <a:spcBef>
        <a:spcPct val="0"/>
      </a:spcBef>
      <a:spcAft>
        <a:spcPts val="1000"/>
      </a:spcAft>
      <a:buClr>
        <a:srgbClr val="FDAA03"/>
      </a:buClr>
      <a:defRPr b="1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ctr" rtl="0" eaLnBrk="0" fontAlgn="base" hangingPunct="0">
      <a:lnSpc>
        <a:spcPts val="2500"/>
      </a:lnSpc>
      <a:spcBef>
        <a:spcPct val="0"/>
      </a:spcBef>
      <a:spcAft>
        <a:spcPts val="1000"/>
      </a:spcAft>
      <a:buClr>
        <a:srgbClr val="FDAA03"/>
      </a:buClr>
      <a:defRPr b="1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FD68"/>
    <a:srgbClr val="000099"/>
    <a:srgbClr val="FF3300"/>
    <a:srgbClr val="FFFF66"/>
    <a:srgbClr val="009900"/>
    <a:srgbClr val="DCFD61"/>
    <a:srgbClr val="FF990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9184" autoAdjust="0"/>
    <p:restoredTop sz="98646" autoAdjust="0"/>
  </p:normalViewPr>
  <p:slideViewPr>
    <p:cSldViewPr>
      <p:cViewPr varScale="1">
        <p:scale>
          <a:sx n="78" d="100"/>
          <a:sy n="78" d="100"/>
        </p:scale>
        <p:origin x="-5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372"/>
    </p:cViewPr>
  </p:sorterViewPr>
  <p:notesViewPr>
    <p:cSldViewPr>
      <p:cViewPr>
        <p:scale>
          <a:sx n="75" d="100"/>
          <a:sy n="75" d="100"/>
        </p:scale>
        <p:origin x="-1374" y="-72"/>
      </p:cViewPr>
      <p:guideLst>
        <p:guide orient="horz" pos="2924"/>
        <p:guide pos="22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Aft>
                <a:spcPct val="0"/>
              </a:spcAft>
              <a:buClrTx/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Aft>
                <a:spcPct val="0"/>
              </a:spcAft>
              <a:buClrTx/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Aft>
                <a:spcPct val="0"/>
              </a:spcAft>
              <a:buClrTx/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4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Aft>
                <a:spcPct val="0"/>
              </a:spcAft>
              <a:buClrTx/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548609D2-1E65-4DFF-A414-6ED8661A3E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l" defTabSz="930275" eaLnBrk="1" hangingPunct="1">
              <a:lnSpc>
                <a:spcPct val="100000"/>
              </a:lnSpc>
              <a:spcAft>
                <a:spcPct val="0"/>
              </a:spcAft>
              <a:buClrTx/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lnSpc>
                <a:spcPct val="100000"/>
              </a:lnSpc>
              <a:spcAft>
                <a:spcPct val="0"/>
              </a:spcAft>
              <a:buClrTx/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l" defTabSz="930275" eaLnBrk="1" hangingPunct="1">
              <a:lnSpc>
                <a:spcPct val="100000"/>
              </a:lnSpc>
              <a:spcAft>
                <a:spcPct val="0"/>
              </a:spcAft>
              <a:buClrTx/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lnSpc>
                <a:spcPct val="100000"/>
              </a:lnSpc>
              <a:spcAft>
                <a:spcPct val="0"/>
              </a:spcAft>
              <a:buClrTx/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3D6FB8B5-B480-493D-9285-0A480C8D2C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5A518F-84CF-4DC0-AC4C-6FEB7A7F4C6B}" type="slidenum">
              <a:rPr lang="en-US" smtClean="0">
                <a:latin typeface="Arial" pitchFamily="34" charset="0"/>
              </a:rPr>
              <a:pPr/>
              <a:t>1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A6802FB-C09F-4509-A27E-9C02D351E49F}" type="slidenum">
              <a:rPr lang="en-US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D9EB430-A23D-4022-8B1E-80F52CFFD257}" type="slidenum">
              <a:rPr lang="en-US">
                <a:solidFill>
                  <a:prstClr val="black"/>
                </a:solidFill>
              </a:rPr>
              <a:pPr/>
              <a:t>31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104923D-85C4-4D7E-9863-310E43F0D158}" type="slidenum">
              <a:rPr lang="en-US">
                <a:solidFill>
                  <a:prstClr val="black"/>
                </a:solidFill>
              </a:rPr>
              <a:pPr/>
              <a:t>35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2" name="Notes 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 smtClean="0"/>
              <a:t> // execute query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 smtClean="0"/>
              <a:t>      </a:t>
            </a:r>
            <a:r>
              <a:rPr lang="en-GB" dirty="0" err="1" smtClean="0"/>
              <a:t>var</a:t>
            </a:r>
            <a:r>
              <a:rPr lang="en-GB" dirty="0" smtClean="0"/>
              <a:t> results =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 smtClean="0"/>
              <a:t>        </a:t>
            </a:r>
            <a:r>
              <a:rPr lang="en-GB" dirty="0" err="1" smtClean="0"/>
              <a:t>Person.GetPeople</a:t>
            </a:r>
            <a:r>
              <a:rPr lang="en-GB" dirty="0" smtClean="0"/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 smtClean="0"/>
              <a:t>        .Where(p =&gt; </a:t>
            </a:r>
            <a:r>
              <a:rPr lang="en-GB" dirty="0" err="1" smtClean="0"/>
              <a:t>p.IsMarried</a:t>
            </a:r>
            <a:r>
              <a:rPr lang="en-GB" dirty="0" smtClean="0"/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 smtClean="0"/>
              <a:t>        .Select(p =&gt; new { Name = </a:t>
            </a:r>
            <a:r>
              <a:rPr lang="en-GB" dirty="0" err="1" smtClean="0"/>
              <a:t>p.Name</a:t>
            </a:r>
            <a:r>
              <a:rPr lang="en-GB" dirty="0" smtClean="0"/>
              <a:t>, Age = </a:t>
            </a:r>
            <a:r>
              <a:rPr lang="en-GB" dirty="0" err="1" smtClean="0"/>
              <a:t>p.Age</a:t>
            </a:r>
            <a:r>
              <a:rPr lang="en-GB" dirty="0" smtClean="0"/>
              <a:t> });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 smtClean="0"/>
              <a:t>--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 smtClean="0"/>
              <a:t>using System;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 smtClean="0"/>
              <a:t>using </a:t>
            </a:r>
            <a:r>
              <a:rPr lang="en-GB" dirty="0" err="1" smtClean="0"/>
              <a:t>System.Collections.Generic</a:t>
            </a:r>
            <a:r>
              <a:rPr lang="en-GB" dirty="0" smtClean="0"/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 smtClean="0"/>
              <a:t>namespace </a:t>
            </a:r>
            <a:r>
              <a:rPr lang="en-GB" dirty="0" err="1" smtClean="0"/>
              <a:t>MyLinq</a:t>
            </a:r>
            <a:endParaRPr lang="en-GB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 smtClean="0"/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 smtClean="0"/>
              <a:t>  public delegate </a:t>
            </a:r>
            <a:r>
              <a:rPr lang="en-GB" dirty="0" err="1" smtClean="0"/>
              <a:t>TRes</a:t>
            </a:r>
            <a:r>
              <a:rPr lang="en-GB" dirty="0" smtClean="0"/>
              <a:t> </a:t>
            </a:r>
            <a:r>
              <a:rPr lang="en-GB" dirty="0" err="1" smtClean="0"/>
              <a:t>Func</a:t>
            </a:r>
            <a:r>
              <a:rPr lang="en-GB" dirty="0" smtClean="0"/>
              <a:t>&lt;</a:t>
            </a:r>
            <a:r>
              <a:rPr lang="en-GB" dirty="0" err="1" smtClean="0"/>
              <a:t>TSrc</a:t>
            </a:r>
            <a:r>
              <a:rPr lang="en-GB" dirty="0" smtClean="0"/>
              <a:t>, </a:t>
            </a:r>
            <a:r>
              <a:rPr lang="en-GB" dirty="0" err="1" smtClean="0"/>
              <a:t>TRes</a:t>
            </a:r>
            <a:r>
              <a:rPr lang="en-GB" dirty="0" smtClean="0"/>
              <a:t>&gt;(</a:t>
            </a:r>
            <a:r>
              <a:rPr lang="en-GB" dirty="0" err="1" smtClean="0"/>
              <a:t>TSrc</a:t>
            </a:r>
            <a:r>
              <a:rPr lang="en-GB" dirty="0" smtClean="0"/>
              <a:t> </a:t>
            </a:r>
            <a:r>
              <a:rPr lang="en-GB" dirty="0" err="1" smtClean="0"/>
              <a:t>src</a:t>
            </a:r>
            <a:r>
              <a:rPr lang="en-GB" dirty="0" smtClean="0"/>
              <a:t>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 smtClean="0"/>
              <a:t>  public static class Enumerable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 smtClean="0"/>
              <a:t> 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 smtClean="0"/>
              <a:t>    public static </a:t>
            </a:r>
            <a:r>
              <a:rPr lang="en-GB" dirty="0" err="1" smtClean="0"/>
              <a:t>IEnumerable</a:t>
            </a:r>
            <a:r>
              <a:rPr lang="en-GB" dirty="0" smtClean="0"/>
              <a:t>&lt;</a:t>
            </a:r>
            <a:r>
              <a:rPr lang="en-GB" dirty="0" err="1" smtClean="0"/>
              <a:t>TSrc</a:t>
            </a:r>
            <a:r>
              <a:rPr lang="en-GB" dirty="0" smtClean="0"/>
              <a:t>&gt; Where&lt;</a:t>
            </a:r>
            <a:r>
              <a:rPr lang="en-GB" dirty="0" err="1" smtClean="0"/>
              <a:t>TSrc</a:t>
            </a:r>
            <a:r>
              <a:rPr lang="en-GB" dirty="0" smtClean="0"/>
              <a:t>&gt;(this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 smtClean="0"/>
              <a:t>                              </a:t>
            </a:r>
            <a:r>
              <a:rPr lang="en-GB" dirty="0" err="1" smtClean="0"/>
              <a:t>IEnumerable</a:t>
            </a:r>
            <a:r>
              <a:rPr lang="en-GB" dirty="0" smtClean="0"/>
              <a:t>&lt;</a:t>
            </a:r>
            <a:r>
              <a:rPr lang="en-GB" dirty="0" err="1" smtClean="0"/>
              <a:t>TSrc</a:t>
            </a:r>
            <a:r>
              <a:rPr lang="en-GB" dirty="0" smtClean="0"/>
              <a:t>&gt; source, </a:t>
            </a:r>
            <a:r>
              <a:rPr lang="en-GB" dirty="0" err="1" smtClean="0"/>
              <a:t>Func</a:t>
            </a:r>
            <a:r>
              <a:rPr lang="en-GB" dirty="0" smtClean="0"/>
              <a:t>&lt;</a:t>
            </a:r>
            <a:r>
              <a:rPr lang="en-GB" dirty="0" err="1" smtClean="0"/>
              <a:t>TSrc</a:t>
            </a:r>
            <a:r>
              <a:rPr lang="en-GB" dirty="0" smtClean="0"/>
              <a:t>, </a:t>
            </a:r>
            <a:r>
              <a:rPr lang="en-GB" dirty="0" err="1" smtClean="0"/>
              <a:t>bool</a:t>
            </a:r>
            <a:r>
              <a:rPr lang="en-GB" dirty="0" smtClean="0"/>
              <a:t>&gt; predicate)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 smtClean="0"/>
              <a:t>   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 smtClean="0"/>
              <a:t>      List&lt;</a:t>
            </a:r>
            <a:r>
              <a:rPr lang="en-GB" dirty="0" err="1" smtClean="0"/>
              <a:t>TSrc</a:t>
            </a:r>
            <a:r>
              <a:rPr lang="en-GB" dirty="0" smtClean="0"/>
              <a:t>&gt; res = new List&lt;</a:t>
            </a:r>
            <a:r>
              <a:rPr lang="en-GB" dirty="0" err="1" smtClean="0"/>
              <a:t>TSrc</a:t>
            </a:r>
            <a:r>
              <a:rPr lang="en-GB" dirty="0" smtClean="0"/>
              <a:t>&gt;();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 smtClean="0"/>
              <a:t>      </a:t>
            </a:r>
            <a:r>
              <a:rPr lang="en-GB" dirty="0" err="1" smtClean="0"/>
              <a:t>foreach</a:t>
            </a:r>
            <a:r>
              <a:rPr lang="en-GB" dirty="0" smtClean="0"/>
              <a:t> (</a:t>
            </a:r>
            <a:r>
              <a:rPr lang="en-GB" dirty="0" err="1" smtClean="0"/>
              <a:t>TSrc</a:t>
            </a:r>
            <a:r>
              <a:rPr lang="en-GB" dirty="0" smtClean="0"/>
              <a:t> s in source)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 smtClean="0"/>
              <a:t>     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 smtClean="0"/>
              <a:t>        if (predicate(s))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 smtClean="0"/>
              <a:t>       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 smtClean="0"/>
              <a:t>          </a:t>
            </a:r>
            <a:r>
              <a:rPr lang="en-GB" dirty="0" err="1" smtClean="0"/>
              <a:t>res.Add</a:t>
            </a:r>
            <a:r>
              <a:rPr lang="en-GB" dirty="0" smtClean="0"/>
              <a:t>(s);  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 smtClean="0"/>
              <a:t>      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 smtClean="0"/>
              <a:t>    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 smtClean="0"/>
              <a:t>      return res;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 smtClean="0"/>
              <a:t>  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 smtClean="0"/>
              <a:t>    public static </a:t>
            </a:r>
            <a:r>
              <a:rPr lang="en-GB" dirty="0" err="1" smtClean="0"/>
              <a:t>IEnumerable</a:t>
            </a:r>
            <a:r>
              <a:rPr lang="en-GB" dirty="0" smtClean="0"/>
              <a:t>&lt;</a:t>
            </a:r>
            <a:r>
              <a:rPr lang="en-GB" dirty="0" err="1" smtClean="0"/>
              <a:t>TRes</a:t>
            </a:r>
            <a:r>
              <a:rPr lang="en-GB" dirty="0" smtClean="0"/>
              <a:t>&gt; Select&lt;</a:t>
            </a:r>
            <a:r>
              <a:rPr lang="en-GB" dirty="0" err="1" smtClean="0"/>
              <a:t>TSrc</a:t>
            </a:r>
            <a:r>
              <a:rPr lang="en-GB" dirty="0" smtClean="0"/>
              <a:t>, </a:t>
            </a:r>
            <a:r>
              <a:rPr lang="en-GB" dirty="0" err="1" smtClean="0"/>
              <a:t>TRes</a:t>
            </a:r>
            <a:r>
              <a:rPr lang="en-GB" dirty="0" smtClean="0"/>
              <a:t>&gt;(this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 smtClean="0"/>
              <a:t>                              </a:t>
            </a:r>
            <a:r>
              <a:rPr lang="en-GB" dirty="0" err="1" smtClean="0"/>
              <a:t>IEnumerable</a:t>
            </a:r>
            <a:r>
              <a:rPr lang="en-GB" dirty="0" smtClean="0"/>
              <a:t>&lt;</a:t>
            </a:r>
            <a:r>
              <a:rPr lang="en-GB" dirty="0" err="1" smtClean="0"/>
              <a:t>TSrc</a:t>
            </a:r>
            <a:r>
              <a:rPr lang="en-GB" dirty="0" smtClean="0"/>
              <a:t>&gt; source, </a:t>
            </a:r>
            <a:r>
              <a:rPr lang="en-GB" dirty="0" err="1" smtClean="0"/>
              <a:t>Func</a:t>
            </a:r>
            <a:r>
              <a:rPr lang="en-GB" dirty="0" smtClean="0"/>
              <a:t>&lt;</a:t>
            </a:r>
            <a:r>
              <a:rPr lang="en-GB" dirty="0" err="1" smtClean="0"/>
              <a:t>TSrc</a:t>
            </a:r>
            <a:r>
              <a:rPr lang="en-GB" dirty="0" smtClean="0"/>
              <a:t>, </a:t>
            </a:r>
            <a:r>
              <a:rPr lang="en-GB" dirty="0" err="1" smtClean="0"/>
              <a:t>TRes</a:t>
            </a:r>
            <a:r>
              <a:rPr lang="en-GB" dirty="0" smtClean="0"/>
              <a:t>&gt; selector)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 smtClean="0"/>
              <a:t>   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 smtClean="0"/>
              <a:t>      List&lt;</a:t>
            </a:r>
            <a:r>
              <a:rPr lang="en-GB" dirty="0" err="1" smtClean="0"/>
              <a:t>TRes</a:t>
            </a:r>
            <a:r>
              <a:rPr lang="en-GB" dirty="0" smtClean="0"/>
              <a:t>&gt; res = new List&lt;</a:t>
            </a:r>
            <a:r>
              <a:rPr lang="en-GB" dirty="0" err="1" smtClean="0"/>
              <a:t>TRes</a:t>
            </a:r>
            <a:r>
              <a:rPr lang="en-GB" dirty="0" smtClean="0"/>
              <a:t>&gt;();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 smtClean="0"/>
              <a:t>      </a:t>
            </a:r>
            <a:r>
              <a:rPr lang="en-GB" dirty="0" err="1" smtClean="0"/>
              <a:t>foreach</a:t>
            </a:r>
            <a:r>
              <a:rPr lang="en-GB" dirty="0" smtClean="0"/>
              <a:t> (</a:t>
            </a:r>
            <a:r>
              <a:rPr lang="en-GB" dirty="0" err="1" smtClean="0"/>
              <a:t>TSrc</a:t>
            </a:r>
            <a:r>
              <a:rPr lang="en-GB" dirty="0" smtClean="0"/>
              <a:t> s in source)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 smtClean="0"/>
              <a:t>     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 smtClean="0"/>
              <a:t>        </a:t>
            </a:r>
            <a:r>
              <a:rPr lang="en-GB" dirty="0" err="1" smtClean="0"/>
              <a:t>res.Add</a:t>
            </a:r>
            <a:r>
              <a:rPr lang="en-GB" dirty="0" smtClean="0"/>
              <a:t>(selector(s));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 smtClean="0"/>
              <a:t>    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 smtClean="0"/>
              <a:t>      return res;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 smtClean="0"/>
              <a:t>  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 smtClean="0"/>
              <a:t>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 smtClean="0"/>
              <a:t>}</a:t>
            </a:r>
            <a:endParaRPr lang="en-GB" dirty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4AB138F-6EA2-4663-8177-F09EF05FDD1D}" type="slidenum">
              <a:rPr lang="en-GB">
                <a:solidFill>
                  <a:prstClr val="black"/>
                </a:solidFill>
              </a:rPr>
              <a:pPr/>
              <a:t>36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F7379AA-EC04-4A09-8E03-488C81F50030}" type="slidenum">
              <a:rPr lang="en-US">
                <a:solidFill>
                  <a:prstClr val="black"/>
                </a:solidFill>
              </a:rPr>
              <a:pPr/>
              <a:t>37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4" name="Notes 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0D6EE65-ED41-4CA3-97BD-6E687A9146DA}" type="slidenum">
              <a:rPr lang="en-US">
                <a:solidFill>
                  <a:prstClr val="black"/>
                </a:solidFill>
              </a:rPr>
              <a:pPr/>
              <a:t>38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hape 3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fld id="{6666FC8E-E259-44C1-BC93-F1A22028279F}" type="datetime8">
              <a:rPr lang="en-US">
                <a:solidFill>
                  <a:prstClr val="black"/>
                </a:solidFill>
              </a:rPr>
              <a:pPr/>
              <a:t>3/15/2010 1:30 PM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0115" name="Shape 4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ACF00AC-693D-4A2B-9DDA-EDCF1816A819}" type="slidenum">
              <a:rPr lang="en-US">
                <a:solidFill>
                  <a:prstClr val="black"/>
                </a:solidFill>
              </a:rPr>
              <a:pPr/>
              <a:t>39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0116" name="Shape 5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>
                <a:solidFill>
                  <a:prstClr val="black"/>
                </a:solidFill>
              </a:rPr>
              <a:t>© 2005 Microsoft Corporation. All rights reserved.</a:t>
            </a:r>
          </a:p>
          <a:p>
            <a:r>
              <a:rPr lang="en-US">
                <a:solidFill>
                  <a:prstClr val="black"/>
                </a:solidFill>
              </a:rPr>
              <a:t>This presentation is for informational purposes only. Microsoft makes no warranties, express or implied, in this summary.</a:t>
            </a:r>
          </a:p>
        </p:txBody>
      </p:sp>
      <p:sp>
        <p:nvSpPr>
          <p:cNvPr id="90117" name="Rectangle 52531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 type="none" w="med" len="med"/>
            <a:tailEnd type="none" w="med" len="med"/>
          </a:ln>
        </p:spPr>
      </p:sp>
      <p:sp>
        <p:nvSpPr>
          <p:cNvPr id="90118" name="Rectangle 525314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latin typeface="Times New Roman" pitchFamily="18" charset="0"/>
              </a:rPr>
              <a:t>Group Join is essentially “Left outer join” for hierarchical data</a:t>
            </a:r>
          </a:p>
          <a:p>
            <a:pPr>
              <a:spcBef>
                <a:spcPct val="0"/>
              </a:spcBef>
            </a:pPr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GB" smtClean="0"/>
              <a:t>processes and process collection</a:t>
            </a: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2A29C5A-3382-455E-A52A-801AB880326A}" type="slidenum">
              <a:rPr lang="en-GB">
                <a:solidFill>
                  <a:prstClr val="black"/>
                </a:solidFill>
              </a:rPr>
              <a:pPr/>
              <a:t>40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91835F7-8E84-4DE0-BF47-366E78277242}" type="slidenum">
              <a:rPr lang="en-US">
                <a:solidFill>
                  <a:prstClr val="black"/>
                </a:solidFill>
              </a:rPr>
              <a:pPr/>
              <a:t>41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B0EB6B2-C67E-42FC-8FB2-865F5A754581}" type="slidenum">
              <a:rPr lang="en-US">
                <a:solidFill>
                  <a:prstClr val="black"/>
                </a:solidFill>
              </a:rPr>
              <a:pPr/>
              <a:t>43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6DCBAC8-F3CF-4DAF-B40B-293F0A607B6F}" type="slidenum">
              <a:rPr lang="en-US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76065E2-BA55-4FFD-B939-ADE2C7BA2681}" type="slidenum">
              <a:rPr lang="en-US">
                <a:solidFill>
                  <a:prstClr val="black"/>
                </a:solidFill>
              </a:rPr>
              <a:pPr/>
              <a:t>44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fld id="{080B4AB9-D472-4000-800B-2A9894C817B6}" type="datetime8">
              <a:rPr lang="en-US">
                <a:solidFill>
                  <a:prstClr val="black"/>
                </a:solidFill>
              </a:rPr>
              <a:pPr/>
              <a:t>3/15/2010 1:30 PM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61A4EE6-562C-4E3D-A4E2-3548AFCC7143}" type="slidenum">
              <a:rPr lang="en-US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F954B13-9354-4CC9-BBDE-3F74E8A888BE}" type="slidenum">
              <a:rPr lang="en-US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1409D7B-0FC9-4AF6-B62D-F82154045522}" type="slidenum">
              <a:rPr lang="en-US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3D02DD7-5C1D-4FA4-A3FC-9C9BD5CD329A}" type="slidenum">
              <a:rPr lang="en-US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9A3F218-F6DB-447C-9444-9CEC2736199A}" type="slidenum">
              <a:rPr lang="en-US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84BEC52-5D69-46D0-B956-A7264D6C2A60}" type="slidenum">
              <a:rPr lang="en-US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4"/>
          <p:cNvSpPr txBox="1">
            <a:spLocks noChangeArrowheads="1"/>
          </p:cNvSpPr>
          <p:nvPr/>
        </p:nvSpPr>
        <p:spPr bwMode="auto">
          <a:xfrm>
            <a:off x="7790506" y="6553200"/>
            <a:ext cx="121379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  <a:spcAft>
                <a:spcPct val="0"/>
              </a:spcAft>
              <a:buClrTx/>
              <a:defRPr/>
            </a:pPr>
            <a:r>
              <a:rPr lang="en-US" altLang="en-US" sz="600" b="0" dirty="0">
                <a:latin typeface="Arial" charset="0"/>
              </a:rPr>
              <a:t>© </a:t>
            </a:r>
            <a:r>
              <a:rPr lang="en-US" altLang="en-US" sz="600" b="0" dirty="0" smtClean="0">
                <a:latin typeface="Arial" charset="0"/>
              </a:rPr>
              <a:t>2010</a:t>
            </a:r>
            <a:r>
              <a:rPr lang="en-US" altLang="en-US" sz="600" b="0" baseline="0" dirty="0" smtClean="0">
                <a:latin typeface="Arial" charset="0"/>
              </a:rPr>
              <a:t> </a:t>
            </a:r>
            <a:r>
              <a:rPr lang="en-US" altLang="en-US" sz="600" b="0" dirty="0" smtClean="0">
                <a:latin typeface="Arial" charset="0"/>
              </a:rPr>
              <a:t>Dino</a:t>
            </a:r>
            <a:r>
              <a:rPr lang="en-US" altLang="en-US" sz="600" b="0" baseline="0" dirty="0" smtClean="0">
                <a:latin typeface="Arial" charset="0"/>
              </a:rPr>
              <a:t> Konstantopoulos</a:t>
            </a:r>
            <a:endParaRPr lang="en-US" altLang="en-US" sz="600" b="0" dirty="0">
              <a:latin typeface="Arial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020888" y="0"/>
            <a:ext cx="341312" cy="685800"/>
          </a:xfrm>
          <a:prstGeom prst="rect">
            <a:avLst/>
          </a:prstGeom>
          <a:solidFill>
            <a:srgbClr val="FDAA0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362200" y="0"/>
            <a:ext cx="6781800" cy="990600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89413"/>
            <a:ext cx="4602163" cy="763587"/>
          </a:xfrm>
        </p:spPr>
        <p:txBody>
          <a:bodyPr/>
          <a:lstStyle>
            <a:lvl1pPr marL="0" indent="0">
              <a:buFont typeface="Monotype Sorts" pitchFamily="2" charset="2"/>
              <a:buNone/>
              <a:defRPr b="0"/>
            </a:lvl1pPr>
          </a:lstStyle>
          <a:p>
            <a:r>
              <a:rPr lang="en-US" altLang="en-US"/>
              <a:t>Click to edit Subtitle</a:t>
            </a:r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2133600" y="2286000"/>
            <a:ext cx="6477000" cy="1143000"/>
          </a:xfrm>
        </p:spPr>
        <p:txBody>
          <a:bodyPr anchor="ctr"/>
          <a:lstStyle>
            <a:lvl1pPr>
              <a:lnSpc>
                <a:spcPts val="44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Title Here</a:t>
            </a:r>
          </a:p>
        </p:txBody>
      </p:sp>
      <p:pic>
        <p:nvPicPr>
          <p:cNvPr id="7" name="Picture 2" descr="http://api.ning.com/files/aggRes1ze8GSV9bN-pTClyMYbFT7xr5uwSUR9IX*ku4besjJ14gcRZ6-wzJl9nrgyVbYt3jMMODFAVTbGHNdJONSoPAxIX2D/asp_net_logo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81200" cy="9906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4526E-9817-4A3B-9CBD-D8736FD704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2550" y="381000"/>
            <a:ext cx="1924050" cy="5722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400" y="381000"/>
            <a:ext cx="5619750" cy="57229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0E35F0-48D3-4199-BB75-69D4A2F8EB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1628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60400" y="1295400"/>
            <a:ext cx="3771900" cy="48085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4700" y="1295400"/>
            <a:ext cx="3771900" cy="48085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273CCB-BB4A-4E03-BE7C-46F8C2A276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1628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400" y="1295400"/>
            <a:ext cx="3771900" cy="48085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84700" y="1295400"/>
            <a:ext cx="3771900" cy="2327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84700" y="3775075"/>
            <a:ext cx="3771900" cy="23288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B774E8-660B-4AC9-A497-C2ECAA11E0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58" y="2130425"/>
            <a:ext cx="8786842" cy="14700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671886"/>
            <a:ext cx="6400800" cy="2257444"/>
          </a:xfrm>
        </p:spPr>
        <p:txBody>
          <a:bodyPr/>
          <a:lstStyle>
            <a:lvl1pPr marL="0" indent="0" algn="l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pic>
        <p:nvPicPr>
          <p:cNvPr id="5" name="Picture 31" descr="MSDNlogowhit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13713" y="6302375"/>
            <a:ext cx="1030287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 userDrawn="1"/>
        </p:nvSpPr>
        <p:spPr>
          <a:xfrm>
            <a:off x="5638800" y="6320238"/>
            <a:ext cx="2590800" cy="38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tx2"/>
                </a:solidFill>
              </a:rPr>
              <a:t>With permission from</a:t>
            </a:r>
            <a:endParaRPr lang="en-US" sz="1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6"/>
            <a:ext cx="82296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500061" y="1428736"/>
            <a:ext cx="8143905" cy="45005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pic>
        <p:nvPicPr>
          <p:cNvPr id="5" name="Picture 31" descr="MSDNlogowhit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13713" y="6302375"/>
            <a:ext cx="1030287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5638800" y="6320238"/>
            <a:ext cx="2590800" cy="38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tx2"/>
                </a:solidFill>
              </a:rPr>
              <a:t>With permission from</a:t>
            </a:r>
            <a:endParaRPr lang="en-US" sz="1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pic>
        <p:nvPicPr>
          <p:cNvPr id="4" name="Picture 31" descr="MSDNlogowhit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13713" y="6302375"/>
            <a:ext cx="1030287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5638800" y="6320238"/>
            <a:ext cx="2590800" cy="38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tx2"/>
                </a:solidFill>
              </a:rPr>
              <a:t>With permission from</a:t>
            </a:r>
            <a:endParaRPr lang="en-US" sz="1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1" descr="MSDNlogowhit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13713" y="6302375"/>
            <a:ext cx="1030287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 userDrawn="1"/>
        </p:nvSpPr>
        <p:spPr>
          <a:xfrm>
            <a:off x="5638800" y="6320238"/>
            <a:ext cx="2590800" cy="38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tx2"/>
                </a:solidFill>
              </a:rPr>
              <a:t>With permission from</a:t>
            </a:r>
            <a:endParaRPr lang="en-US" sz="1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1" descr="MSDNlogowhit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13713" y="6302375"/>
            <a:ext cx="1030287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3200">
                <a:solidFill>
                  <a:schemeClr val="tx2"/>
                </a:solidFill>
              </a:defRPr>
            </a:lvl1pPr>
            <a:lvl2pPr>
              <a:defRPr sz="28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3200">
                <a:solidFill>
                  <a:schemeClr val="tx2"/>
                </a:solidFill>
              </a:defRPr>
            </a:lvl1pPr>
            <a:lvl2pPr>
              <a:defRPr sz="28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320238"/>
            <a:ext cx="2590800" cy="38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tx2"/>
                </a:solidFill>
              </a:rPr>
              <a:t>With permission from</a:t>
            </a:r>
            <a:endParaRPr lang="en-US" sz="1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785926"/>
            <a:ext cx="9144000" cy="2714644"/>
          </a:xfrm>
          <a:prstGeom prst="rect">
            <a:avLst/>
          </a:prstGeom>
          <a:gradFill flip="none" rotWithShape="1">
            <a:gsLst>
              <a:gs pos="19000">
                <a:srgbClr val="BB0101">
                  <a:alpha val="74000"/>
                </a:srgbClr>
              </a:gs>
              <a:gs pos="49000">
                <a:srgbClr val="A90F0B">
                  <a:alpha val="67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endParaRPr lang="en-GB" b="0" dirty="0">
              <a:solidFill>
                <a:srgbClr val="FFD147"/>
              </a:solidFill>
            </a:endParaRPr>
          </a:p>
        </p:txBody>
      </p:sp>
      <p:pic>
        <p:nvPicPr>
          <p:cNvPr id="5" name="Picture 5" descr="TechEd06_demo"/>
          <p:cNvPicPr>
            <a:picLocks noChangeAspect="1" noChangeArrowheads="1"/>
          </p:cNvPicPr>
          <p:nvPr/>
        </p:nvPicPr>
        <p:blipFill>
          <a:blip r:embed="rId2" cstate="print"/>
          <a:srcRect t="25694" r="50278" b="50139"/>
          <a:stretch>
            <a:fillRect/>
          </a:stretch>
        </p:blipFill>
        <p:spPr bwMode="invGray">
          <a:xfrm>
            <a:off x="-1285875" y="1285875"/>
            <a:ext cx="6618288" cy="241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71406" y="2857495"/>
            <a:ext cx="9072594" cy="1643075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6" name="Picture 31" descr="MSDNlogowhite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13713" y="6302375"/>
            <a:ext cx="1030287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5638800" y="6320238"/>
            <a:ext cx="2590800" cy="38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tx2"/>
                </a:solidFill>
              </a:rPr>
              <a:t>With permission from</a:t>
            </a:r>
            <a:endParaRPr lang="en-US" sz="1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A9A6A2-8041-4699-9C5A-94DC5D34A0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1" descr="MSDNlogowhit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13713" y="6302375"/>
            <a:ext cx="1030287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5638800" y="6320238"/>
            <a:ext cx="2590800" cy="38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tx2"/>
                </a:solidFill>
              </a:rPr>
              <a:t>With permission from</a:t>
            </a:r>
            <a:endParaRPr lang="en-US" sz="1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 algn="l" eaLnBrk="1" hangingPunct="1">
              <a:lnSpc>
                <a:spcPct val="100000"/>
              </a:lnSpc>
              <a:buClrTx/>
              <a:defRPr/>
            </a:pPr>
            <a:fld id="{522E5B37-BCA9-4C93-92A3-2DC2E14AF7FB}" type="datetimeFigureOut">
              <a:rPr lang="en-US" b="0">
                <a:solidFill>
                  <a:srgbClr val="FFD147"/>
                </a:solidFill>
              </a:rPr>
              <a:pPr algn="l" eaLnBrk="1" hangingPunct="1">
                <a:lnSpc>
                  <a:spcPct val="100000"/>
                </a:lnSpc>
                <a:buClrTx/>
                <a:defRPr/>
              </a:pPr>
              <a:t>3/15/2010</a:t>
            </a:fld>
            <a:endParaRPr lang="en-GB" b="0">
              <a:solidFill>
                <a:srgbClr val="FFD14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 algn="l" eaLnBrk="1" hangingPunct="1">
              <a:lnSpc>
                <a:spcPct val="100000"/>
              </a:lnSpc>
              <a:buClrTx/>
              <a:defRPr/>
            </a:pPr>
            <a:endParaRPr lang="en-GB" b="0">
              <a:solidFill>
                <a:srgbClr val="FFD14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 algn="l" eaLnBrk="1" hangingPunct="1">
              <a:lnSpc>
                <a:spcPct val="100000"/>
              </a:lnSpc>
              <a:buClrTx/>
              <a:defRPr/>
            </a:pPr>
            <a:fld id="{295D5B41-1BBC-4B63-A047-4F449E807DFD}" type="slidenum">
              <a:rPr lang="en-GB" b="0">
                <a:solidFill>
                  <a:srgbClr val="FFD147"/>
                </a:solidFill>
              </a:rPr>
              <a:pPr algn="l" eaLnBrk="1" hangingPunct="1">
                <a:lnSpc>
                  <a:spcPct val="100000"/>
                </a:lnSpc>
                <a:buClrTx/>
                <a:defRPr/>
              </a:pPr>
              <a:t>‹#›</a:t>
            </a:fld>
            <a:endParaRPr lang="en-GB" b="0">
              <a:solidFill>
                <a:srgbClr val="FFD147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1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" name="Picture 31" descr="MSDNlogowhit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13713" y="6302375"/>
            <a:ext cx="1030287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 userDrawn="1"/>
        </p:nvSpPr>
        <p:spPr>
          <a:xfrm>
            <a:off x="5638800" y="6320238"/>
            <a:ext cx="2590800" cy="38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tx2"/>
                </a:solidFill>
              </a:rPr>
              <a:t>With permission from</a:t>
            </a:r>
            <a:endParaRPr lang="en-US" sz="1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FFAEDE-C188-4FDB-A9C3-093123C533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400" y="1295400"/>
            <a:ext cx="3771900" cy="4808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4700" y="1295400"/>
            <a:ext cx="3771900" cy="4808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6830F2-4006-425C-8260-3BAD515C94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A16A93-1F2B-491B-BE3E-D95F1E459C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E8E066-9CC2-4D32-965F-1FE6B482C4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8C2CCC-EB4F-4902-BB63-EE00B6A1C7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8B6877-AFF7-4878-9F3C-394B6B930D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93053D-A692-4A9A-BC50-18A226853C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image" Target="../media/image3.jpeg"/><Relationship Id="rId5" Type="http://schemas.openxmlformats.org/officeDocument/2006/relationships/slideLayout" Target="../slideLayouts/slideLayout18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6400800"/>
            <a:ext cx="533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64" tIns="46033" rIns="92064" bIns="46033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20000"/>
              </a:lnSpc>
              <a:spcAft>
                <a:spcPct val="0"/>
              </a:spcAft>
              <a:buClrTx/>
              <a:defRPr sz="8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fld id="{16C39BF4-B265-4A1F-92E7-A265001541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162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0400" y="1295400"/>
            <a:ext cx="7696200" cy="480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7740650" y="0"/>
            <a:ext cx="1403350" cy="127000"/>
          </a:xfrm>
          <a:prstGeom prst="rect">
            <a:avLst/>
          </a:prstGeom>
          <a:solidFill>
            <a:srgbClr val="FDAA0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7886700" y="0"/>
            <a:ext cx="1257300" cy="22066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4122" name="Line 26"/>
          <p:cNvSpPr>
            <a:spLocks noChangeShapeType="1"/>
          </p:cNvSpPr>
          <p:nvPr/>
        </p:nvSpPr>
        <p:spPr bwMode="auto">
          <a:xfrm>
            <a:off x="152400" y="6400800"/>
            <a:ext cx="8763000" cy="0"/>
          </a:xfrm>
          <a:prstGeom prst="line">
            <a:avLst/>
          </a:prstGeom>
          <a:noFill/>
          <a:ln w="6350">
            <a:solidFill>
              <a:srgbClr val="FF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138" name="Text Box 42"/>
          <p:cNvSpPr txBox="1">
            <a:spLocks noChangeArrowheads="1"/>
          </p:cNvSpPr>
          <p:nvPr userDrawn="1"/>
        </p:nvSpPr>
        <p:spPr bwMode="auto">
          <a:xfrm>
            <a:off x="4650223" y="6553200"/>
            <a:ext cx="435407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  <a:spcAft>
                <a:spcPct val="0"/>
              </a:spcAft>
              <a:buClrTx/>
              <a:defRPr/>
            </a:pPr>
            <a:r>
              <a:rPr lang="en-US" altLang="en-US" sz="1000" b="0" dirty="0" smtClean="0">
                <a:latin typeface="Arial" charset="0"/>
              </a:rPr>
              <a:t>MET CS651 Web</a:t>
            </a:r>
            <a:r>
              <a:rPr lang="en-US" altLang="en-US" sz="1000" b="0" baseline="0" dirty="0" smtClean="0">
                <a:latin typeface="Arial" charset="0"/>
              </a:rPr>
              <a:t> Development with .NET, Dino Konstantopoulos </a:t>
            </a:r>
            <a:r>
              <a:rPr lang="en-US" altLang="en-US" sz="1000" b="0" dirty="0" smtClean="0">
                <a:latin typeface="Arial" charset="0"/>
              </a:rPr>
              <a:t>© 2010</a:t>
            </a:r>
            <a:endParaRPr lang="en-US" altLang="en-US" sz="1000" b="0" dirty="0">
              <a:latin typeface="Arial" charset="0"/>
            </a:endParaRPr>
          </a:p>
        </p:txBody>
      </p:sp>
      <p:pic>
        <p:nvPicPr>
          <p:cNvPr id="9" name="Picture 8" descr="bu%20emblem.jpg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8229600" y="304800"/>
            <a:ext cx="614172" cy="6082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72" r:id="rId1"/>
    <p:sldLayoutId id="2147484060" r:id="rId2"/>
    <p:sldLayoutId id="2147484061" r:id="rId3"/>
    <p:sldLayoutId id="2147484062" r:id="rId4"/>
    <p:sldLayoutId id="2147484063" r:id="rId5"/>
    <p:sldLayoutId id="2147484064" r:id="rId6"/>
    <p:sldLayoutId id="2147484065" r:id="rId7"/>
    <p:sldLayoutId id="2147484066" r:id="rId8"/>
    <p:sldLayoutId id="2147484067" r:id="rId9"/>
    <p:sldLayoutId id="2147484068" r:id="rId10"/>
    <p:sldLayoutId id="2147484069" r:id="rId11"/>
    <p:sldLayoutId id="2147484070" r:id="rId12"/>
    <p:sldLayoutId id="2147484071" r:id="rId13"/>
  </p:sldLayoutIdLst>
  <p:hf hdr="0" ftr="0" dt="0"/>
  <p:txStyles>
    <p:titleStyle>
      <a:lvl1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Arial" charset="0"/>
        </a:defRPr>
      </a:lvl2pPr>
      <a:lvl3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Arial" charset="0"/>
        </a:defRPr>
      </a:lvl3pPr>
      <a:lvl4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Arial" charset="0"/>
        </a:defRPr>
      </a:lvl4pPr>
      <a:lvl5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Arial" charset="0"/>
        </a:defRPr>
      </a:lvl5pPr>
      <a:lvl6pPr marL="4572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Arial" charset="0"/>
        </a:defRPr>
      </a:lvl6pPr>
      <a:lvl7pPr marL="9144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Arial" charset="0"/>
        </a:defRPr>
      </a:lvl7pPr>
      <a:lvl8pPr marL="13716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Arial" charset="0"/>
        </a:defRPr>
      </a:lvl8pPr>
      <a:lvl9pPr marL="18288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Arial" charset="0"/>
        </a:defRPr>
      </a:lvl9pPr>
    </p:titleStyle>
    <p:bodyStyle>
      <a:lvl1pPr marL="227013" indent="-227013" algn="l" rtl="0" eaLnBrk="0" fontAlgn="base" hangingPunct="0">
        <a:lnSpc>
          <a:spcPts val="2000"/>
        </a:lnSpc>
        <a:spcBef>
          <a:spcPct val="0"/>
        </a:spcBef>
        <a:spcAft>
          <a:spcPts val="800"/>
        </a:spcAft>
        <a:buClr>
          <a:srgbClr val="FDAA03"/>
        </a:buClr>
        <a:buSzPct val="75000"/>
        <a:buFont typeface="Monotype Sorts" pitchFamily="2" charset="2"/>
        <a:buChar char="n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568325" indent="-227013" algn="l" rtl="0" eaLnBrk="0" fontAlgn="base" hangingPunct="0">
        <a:lnSpc>
          <a:spcPts val="1800"/>
        </a:lnSpc>
        <a:spcBef>
          <a:spcPct val="0"/>
        </a:spcBef>
        <a:spcAft>
          <a:spcPts val="800"/>
        </a:spcAft>
        <a:buClr>
          <a:srgbClr val="FDAA03"/>
        </a:buClr>
        <a:buChar char="–"/>
        <a:defRPr b="1">
          <a:solidFill>
            <a:schemeClr val="tx1"/>
          </a:solidFill>
          <a:latin typeface="+mn-lt"/>
        </a:defRPr>
      </a:lvl2pPr>
      <a:lvl3pPr marL="909638" indent="-168275" algn="l" rtl="0" eaLnBrk="0" fontAlgn="base" hangingPunct="0">
        <a:lnSpc>
          <a:spcPts val="1600"/>
        </a:lnSpc>
        <a:spcBef>
          <a:spcPct val="0"/>
        </a:spcBef>
        <a:spcAft>
          <a:spcPts val="800"/>
        </a:spcAft>
        <a:buClr>
          <a:srgbClr val="FDAA03"/>
        </a:buClr>
        <a:buSzPct val="60000"/>
        <a:buFont typeface="Monotype Sorts" pitchFamily="2" charset="2"/>
        <a:buChar char="n"/>
        <a:defRPr sz="1600" b="1">
          <a:solidFill>
            <a:schemeClr val="tx1"/>
          </a:solidFill>
          <a:latin typeface="+mn-lt"/>
        </a:defRPr>
      </a:lvl3pPr>
      <a:lvl4pPr marL="1143000" indent="-114300" algn="l" rtl="0" eaLnBrk="0" fontAlgn="base" hangingPunct="0">
        <a:lnSpc>
          <a:spcPts val="1400"/>
        </a:lnSpc>
        <a:spcBef>
          <a:spcPct val="0"/>
        </a:spcBef>
        <a:spcAft>
          <a:spcPts val="800"/>
        </a:spcAft>
        <a:buClr>
          <a:srgbClr val="FDAA03"/>
        </a:buClr>
        <a:buChar char="­"/>
        <a:defRPr sz="1400" b="1">
          <a:solidFill>
            <a:schemeClr val="tx1"/>
          </a:solidFill>
          <a:latin typeface="+mn-lt"/>
        </a:defRPr>
      </a:lvl4pPr>
      <a:lvl5pPr marL="1371600" indent="-114300" algn="l" rtl="0" eaLnBrk="0" fontAlgn="base" hangingPunct="0">
        <a:lnSpc>
          <a:spcPts val="1200"/>
        </a:lnSpc>
        <a:spcBef>
          <a:spcPct val="0"/>
        </a:spcBef>
        <a:spcAft>
          <a:spcPts val="800"/>
        </a:spcAft>
        <a:buClr>
          <a:srgbClr val="FDAA03"/>
        </a:buClr>
        <a:buSzPct val="50000"/>
        <a:buFont typeface="Monotype Sorts" pitchFamily="2" charset="2"/>
        <a:buChar char="n"/>
        <a:defRPr sz="1200" b="1">
          <a:solidFill>
            <a:schemeClr val="tx1"/>
          </a:solidFill>
          <a:latin typeface="+mn-lt"/>
        </a:defRPr>
      </a:lvl5pPr>
      <a:lvl6pPr marL="1828800" indent="-114300" algn="l" rtl="0" eaLnBrk="0" fontAlgn="base" hangingPunct="0">
        <a:lnSpc>
          <a:spcPts val="1200"/>
        </a:lnSpc>
        <a:spcBef>
          <a:spcPct val="0"/>
        </a:spcBef>
        <a:spcAft>
          <a:spcPts val="800"/>
        </a:spcAft>
        <a:buClr>
          <a:srgbClr val="FDAA03"/>
        </a:buClr>
        <a:buSzPct val="50000"/>
        <a:buFont typeface="Monotype Sorts" pitchFamily="2" charset="2"/>
        <a:buChar char="n"/>
        <a:defRPr sz="1200" b="1">
          <a:solidFill>
            <a:schemeClr val="tx1"/>
          </a:solidFill>
          <a:latin typeface="+mn-lt"/>
        </a:defRPr>
      </a:lvl6pPr>
      <a:lvl7pPr marL="2286000" indent="-114300" algn="l" rtl="0" eaLnBrk="0" fontAlgn="base" hangingPunct="0">
        <a:lnSpc>
          <a:spcPts val="1200"/>
        </a:lnSpc>
        <a:spcBef>
          <a:spcPct val="0"/>
        </a:spcBef>
        <a:spcAft>
          <a:spcPts val="800"/>
        </a:spcAft>
        <a:buClr>
          <a:srgbClr val="FDAA03"/>
        </a:buClr>
        <a:buSzPct val="50000"/>
        <a:buFont typeface="Monotype Sorts" pitchFamily="2" charset="2"/>
        <a:buChar char="n"/>
        <a:defRPr sz="1200" b="1">
          <a:solidFill>
            <a:schemeClr val="tx1"/>
          </a:solidFill>
          <a:latin typeface="+mn-lt"/>
        </a:defRPr>
      </a:lvl7pPr>
      <a:lvl8pPr marL="2743200" indent="-114300" algn="l" rtl="0" eaLnBrk="0" fontAlgn="base" hangingPunct="0">
        <a:lnSpc>
          <a:spcPts val="1200"/>
        </a:lnSpc>
        <a:spcBef>
          <a:spcPct val="0"/>
        </a:spcBef>
        <a:spcAft>
          <a:spcPts val="800"/>
        </a:spcAft>
        <a:buClr>
          <a:srgbClr val="FDAA03"/>
        </a:buClr>
        <a:buSzPct val="50000"/>
        <a:buFont typeface="Monotype Sorts" pitchFamily="2" charset="2"/>
        <a:buChar char="n"/>
        <a:defRPr sz="1200" b="1">
          <a:solidFill>
            <a:schemeClr val="tx1"/>
          </a:solidFill>
          <a:latin typeface="+mn-lt"/>
        </a:defRPr>
      </a:lvl8pPr>
      <a:lvl9pPr marL="3200400" indent="-114300" algn="l" rtl="0" eaLnBrk="0" fontAlgn="base" hangingPunct="0">
        <a:lnSpc>
          <a:spcPts val="1200"/>
        </a:lnSpc>
        <a:spcBef>
          <a:spcPct val="0"/>
        </a:spcBef>
        <a:spcAft>
          <a:spcPts val="800"/>
        </a:spcAft>
        <a:buClr>
          <a:srgbClr val="FDAA03"/>
        </a:buClr>
        <a:buSzPct val="50000"/>
        <a:buFont typeface="Monotype Sorts" pitchFamily="2" charset="2"/>
        <a:buChar char="n"/>
        <a:defRPr sz="1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7086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pic>
        <p:nvPicPr>
          <p:cNvPr id="4" name="Picture 3" descr="bu%20emblem.jpg"/>
          <p:cNvPicPr>
            <a:picLocks noChangeAspect="1"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>
            <a:off x="7772399" y="228600"/>
            <a:ext cx="919719" cy="910790"/>
          </a:xfrm>
          <a:prstGeom prst="rect">
            <a:avLst/>
          </a:prstGeom>
        </p:spPr>
      </p:pic>
      <p:pic>
        <p:nvPicPr>
          <p:cNvPr id="5" name="Picture 31" descr="MSDNlogowhit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13713" y="6302375"/>
            <a:ext cx="1030287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 userDrawn="1"/>
        </p:nvSpPr>
        <p:spPr>
          <a:xfrm>
            <a:off x="5638800" y="6320238"/>
            <a:ext cx="2590800" cy="38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tx2"/>
                </a:solidFill>
              </a:rPr>
              <a:t>With permission from</a:t>
            </a:r>
            <a:endParaRPr lang="en-US" sz="1800" dirty="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74" r:id="rId1"/>
    <p:sldLayoutId id="2147484075" r:id="rId2"/>
    <p:sldLayoutId id="2147484076" r:id="rId3"/>
    <p:sldLayoutId id="2147484077" r:id="rId4"/>
    <p:sldLayoutId id="2147484078" r:id="rId5"/>
    <p:sldLayoutId id="2147484079" r:id="rId6"/>
    <p:sldLayoutId id="2147484080" r:id="rId7"/>
    <p:sldLayoutId id="2147484081" r:id="rId8"/>
    <p:sldLayoutId id="2147484082" r:id="rId9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Blip>
          <a:blip r:embed="rId14"/>
        </a:buBlip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Blip>
          <a:blip r:embed="rId14"/>
        </a:buBlip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Calibri" pitchFamily="34" charset="0"/>
        <a:buChar char="→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.xml"/><Relationship Id="rId5" Type="http://schemas.openxmlformats.org/officeDocument/2006/relationships/image" Target="../media/image26.png"/><Relationship Id="rId4" Type="http://schemas.openxmlformats.org/officeDocument/2006/relationships/image" Target="../media/image25.gi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ags" Target="../tags/tag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system.linq.queryable.aspx" TargetMode="External"/><Relationship Id="rId2" Type="http://schemas.openxmlformats.org/officeDocument/2006/relationships/hyperlink" Target="http://msdn.microsoft.com/en-us/library/bb335710.aspx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://msdn.microsoft.com/en-us/library/system.linq.expressions.expression.lambda.aspx" TargetMode="External"/><Relationship Id="rId5" Type="http://schemas.openxmlformats.org/officeDocument/2006/relationships/hyperlink" Target="http://msdn.microsoft.com/en-us/library/system.linq.expressions.lambdaexpression.aspx" TargetMode="External"/><Relationship Id="rId4" Type="http://schemas.openxmlformats.org/officeDocument/2006/relationships/hyperlink" Target="http://msdn.microsoft.com/en-us/library/bb345362.aspx" TargetMode="Externa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jpe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4191000"/>
            <a:ext cx="3374858" cy="2215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Title 2"/>
          <p:cNvSpPr>
            <a:spLocks noGrp="1"/>
          </p:cNvSpPr>
          <p:nvPr>
            <p:ph type="ctrTitle" sz="quarter"/>
          </p:nvPr>
        </p:nvSpPr>
        <p:spPr>
          <a:xfrm>
            <a:off x="685800" y="2209800"/>
            <a:ext cx="8229600" cy="1600200"/>
          </a:xfrm>
        </p:spPr>
        <p:txBody>
          <a:bodyPr/>
          <a:lstStyle/>
          <a:p>
            <a:r>
              <a:rPr lang="en-US" dirty="0" smtClean="0"/>
              <a:t>Web Development with .NET</a:t>
            </a:r>
            <a:br>
              <a:rPr lang="en-US" dirty="0" smtClean="0"/>
            </a:br>
            <a:r>
              <a:rPr lang="en-US" dirty="0" smtClean="0"/>
              <a:t>Lecture 7: </a:t>
            </a:r>
            <a:r>
              <a:rPr lang="en-US" i="1" dirty="0" smtClean="0"/>
              <a:t>LINQ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i="1" dirty="0" smtClean="0"/>
              <a:t>15 March 2010</a:t>
            </a:r>
            <a:endParaRPr lang="en-US" sz="3200" i="1" dirty="0" smtClean="0"/>
          </a:p>
        </p:txBody>
      </p:sp>
      <p:pic>
        <p:nvPicPr>
          <p:cNvPr id="8" name="Picture 7" descr="BU_fuzzy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29200" y="3892642"/>
            <a:ext cx="3552809" cy="1593758"/>
          </a:xfrm>
          <a:prstGeom prst="rect">
            <a:avLst/>
          </a:prstGeom>
        </p:spPr>
      </p:pic>
      <p:sp>
        <p:nvSpPr>
          <p:cNvPr id="3074" name="Subtitle 1"/>
          <p:cNvSpPr>
            <a:spLocks noGrp="1"/>
          </p:cNvSpPr>
          <p:nvPr>
            <p:ph type="subTitle" idx="1"/>
          </p:nvPr>
        </p:nvSpPr>
        <p:spPr>
          <a:xfrm>
            <a:off x="5943600" y="4572000"/>
            <a:ext cx="1828799" cy="381000"/>
          </a:xfrm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  <a:latin typeface="Arial Black" pitchFamily="34" charset="0"/>
              </a:rPr>
              <a:t>MET CS 651</a:t>
            </a:r>
          </a:p>
        </p:txBody>
      </p:sp>
      <p:sp>
        <p:nvSpPr>
          <p:cNvPr id="5" name="Title 2"/>
          <p:cNvSpPr txBox="1">
            <a:spLocks/>
          </p:cNvSpPr>
          <p:nvPr/>
        </p:nvSpPr>
        <p:spPr bwMode="auto">
          <a:xfrm>
            <a:off x="762000" y="5867400"/>
            <a:ext cx="7086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“</a:t>
            </a:r>
            <a:r>
              <a:rPr kumimoji="0" 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Data Binding, Next Generation”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Anonymous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9A6A2-8041-4699-9C5A-94DC5D34A06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999" y="990600"/>
            <a:ext cx="7239001" cy="499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Anonymous Methods are our friends!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the anonymous method we don’t need to create another method and a delegate that points to that </a:t>
            </a:r>
            <a:r>
              <a:rPr lang="en-US" dirty="0" smtClean="0"/>
              <a:t>method </a:t>
            </a:r>
            <a:endParaRPr lang="en-US" dirty="0" smtClean="0"/>
          </a:p>
          <a:p>
            <a:pPr lvl="1"/>
            <a:r>
              <a:rPr lang="en-US" dirty="0" smtClean="0"/>
              <a:t>We just say that we want to use a delegate here and specify the body of the method. </a:t>
            </a:r>
          </a:p>
          <a:p>
            <a:pPr lvl="1"/>
            <a:r>
              <a:rPr lang="en-US" dirty="0" smtClean="0"/>
              <a:t>It’s much more convenient to use an anonymous method instead of the traditional delegate way. The reason for that is that the code that belongs together stays together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9A6A2-8041-4699-9C5A-94DC5D34A06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Outside Scope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400" y="1295400"/>
            <a:ext cx="7696200" cy="914400"/>
          </a:xfrm>
        </p:spPr>
        <p:txBody>
          <a:bodyPr/>
          <a:lstStyle/>
          <a:p>
            <a:r>
              <a:rPr lang="en-US" dirty="0" smtClean="0"/>
              <a:t>Another nice feature that has been introduced with anonymous methods is the </a:t>
            </a:r>
            <a:r>
              <a:rPr lang="en-US" dirty="0" smtClean="0"/>
              <a:t>possibility </a:t>
            </a:r>
            <a:r>
              <a:rPr lang="en-US" dirty="0" smtClean="0"/>
              <a:t>to use variables that are defined outside of the method inside the method</a:t>
            </a:r>
          </a:p>
          <a:p>
            <a:r>
              <a:rPr lang="en-US" dirty="0" smtClean="0"/>
              <a:t>Magic that is done by the C# compiler: The C# compiler doesn’t only create a method for us but a whole class (that contains the method) where the value that we use in the body is passed in as class member. </a:t>
            </a:r>
          </a:p>
          <a:p>
            <a:pPr lvl="1"/>
            <a:r>
              <a:rPr lang="en-US" dirty="0" smtClean="0"/>
              <a:t>That is why we can access the </a:t>
            </a:r>
            <a:br>
              <a:rPr lang="en-US" dirty="0" smtClean="0"/>
            </a:br>
            <a:r>
              <a:rPr lang="en-US" dirty="0" smtClean="0"/>
              <a:t>value inside of the method body:</a:t>
            </a:r>
            <a:br>
              <a:rPr lang="en-US" dirty="0" smtClean="0"/>
            </a:br>
            <a:r>
              <a:rPr lang="en-US" dirty="0" smtClean="0"/>
              <a:t>as class member it is part of the</a:t>
            </a:r>
            <a:br>
              <a:rPr lang="en-US" dirty="0" smtClean="0"/>
            </a:br>
            <a:r>
              <a:rPr lang="en-US" dirty="0" smtClean="0"/>
              <a:t>class and you have access to </a:t>
            </a:r>
            <a:br>
              <a:rPr lang="en-US" dirty="0" smtClean="0"/>
            </a:br>
            <a:r>
              <a:rPr lang="en-US" dirty="0" smtClean="0"/>
              <a:t>the class members from inside </a:t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9A6A2-8041-4699-9C5A-94DC5D34A06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3285119"/>
            <a:ext cx="4191000" cy="3039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3.5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950200" cy="3124200"/>
          </a:xfrm>
        </p:spPr>
        <p:txBody>
          <a:bodyPr/>
          <a:lstStyle/>
          <a:p>
            <a:r>
              <a:rPr lang="en-US" dirty="0" smtClean="0"/>
              <a:t>Lambda </a:t>
            </a:r>
            <a:r>
              <a:rPr lang="en-US" dirty="0" smtClean="0"/>
              <a:t>expressions </a:t>
            </a:r>
            <a:r>
              <a:rPr lang="en-US" dirty="0" smtClean="0"/>
              <a:t>are just the next step in the “delegate evolution”. The compiler now even hides away the whole “delegate(…) { … }”. It’s is very convenient because that saves us a lot of typing!</a:t>
            </a:r>
          </a:p>
          <a:p>
            <a:r>
              <a:rPr lang="en-US" dirty="0" smtClean="0"/>
              <a:t>A lambda expression always consists of a left and a right part. </a:t>
            </a:r>
          </a:p>
          <a:p>
            <a:pPr lvl="1"/>
            <a:r>
              <a:rPr lang="en-US" dirty="0" smtClean="0"/>
              <a:t>The left part holds the list of arguments, where we even don’t need to specify the types because they can be automatically fetched by the </a:t>
            </a:r>
            <a:r>
              <a:rPr lang="en-US" dirty="0" smtClean="0"/>
              <a:t>compiler</a:t>
            </a:r>
            <a:endParaRPr lang="en-US" dirty="0" smtClean="0"/>
          </a:p>
          <a:p>
            <a:pPr lvl="1"/>
            <a:r>
              <a:rPr lang="en-US" dirty="0" smtClean="0"/>
              <a:t>The right side contains the body of the method. A lambda expression always expects us to return some value that is why we can also omit the “return” keyword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9A6A2-8041-4699-9C5A-94DC5D34A06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199" y="3962400"/>
            <a:ext cx="4475747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60400" y="1058862"/>
            <a:ext cx="7874000" cy="4808538"/>
          </a:xfrm>
        </p:spPr>
        <p:txBody>
          <a:bodyPr/>
          <a:lstStyle/>
          <a:p>
            <a:r>
              <a:rPr lang="en-US" dirty="0" smtClean="0"/>
              <a:t>A lambda expression is an anonymous function that can contain expressions and statements, and can be used to create delegates or expression tree </a:t>
            </a:r>
            <a:r>
              <a:rPr lang="en-US" dirty="0" smtClean="0"/>
              <a:t>types </a:t>
            </a:r>
            <a:endParaRPr lang="en-US" dirty="0" smtClean="0"/>
          </a:p>
          <a:p>
            <a:r>
              <a:rPr lang="en-US" dirty="0" smtClean="0"/>
              <a:t>All lambda expressions use the lambda operator </a:t>
            </a:r>
            <a:r>
              <a:rPr lang="en-US" dirty="0" smtClean="0">
                <a:solidFill>
                  <a:schemeClr val="tx2"/>
                </a:solidFill>
              </a:rPr>
              <a:t>=&gt;</a:t>
            </a:r>
            <a:r>
              <a:rPr lang="en-US" dirty="0" smtClean="0"/>
              <a:t>, which is read as "goes </a:t>
            </a:r>
            <a:r>
              <a:rPr lang="en-US" dirty="0" smtClean="0"/>
              <a:t>to“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left side of the lambda operator specifies the input parameters (if any) and the right side holds the expression or statement </a:t>
            </a:r>
            <a:r>
              <a:rPr lang="en-US" dirty="0" smtClean="0"/>
              <a:t>block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lambda expression x =&gt; x * x is read "x goes to x times </a:t>
            </a:r>
            <a:r>
              <a:rPr lang="en-US" dirty="0" smtClean="0"/>
              <a:t>x"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FFAEDE-C188-4FDB-A9C3-093123C533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733800"/>
            <a:ext cx="3657036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3788533"/>
            <a:ext cx="4667250" cy="2612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Lambdas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400" y="1219200"/>
            <a:ext cx="7696200" cy="1447800"/>
          </a:xfrm>
        </p:spPr>
        <p:txBody>
          <a:bodyPr/>
          <a:lstStyle/>
          <a:p>
            <a:r>
              <a:rPr lang="en-US" dirty="0" smtClean="0"/>
              <a:t>A lambda expression with an expression on the right side is called an expression </a:t>
            </a:r>
            <a:r>
              <a:rPr lang="en-US" dirty="0" smtClean="0"/>
              <a:t>lambda</a:t>
            </a:r>
          </a:p>
          <a:p>
            <a:pPr lvl="1"/>
            <a:r>
              <a:rPr lang="en-US" dirty="0" smtClean="0"/>
              <a:t>Expression </a:t>
            </a:r>
            <a:r>
              <a:rPr lang="en-US" dirty="0" smtClean="0"/>
              <a:t>lambdas are used extensively in the construction of </a:t>
            </a:r>
            <a:r>
              <a:rPr lang="en-US" i="1" dirty="0" smtClean="0"/>
              <a:t>Expression </a:t>
            </a:r>
            <a:r>
              <a:rPr lang="en-US" i="1" dirty="0" smtClean="0"/>
              <a:t>Trees</a:t>
            </a:r>
            <a:endParaRPr lang="en-US" i="1" dirty="0" smtClean="0"/>
          </a:p>
          <a:p>
            <a:r>
              <a:rPr lang="en-US" dirty="0" smtClean="0"/>
              <a:t>An </a:t>
            </a:r>
            <a:r>
              <a:rPr lang="en-US" dirty="0" smtClean="0"/>
              <a:t>expression lambda returns the result of the expression and takes the following basic form: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9A6A2-8041-4699-9C5A-94DC5D34A06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971800"/>
            <a:ext cx="359539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657600"/>
            <a:ext cx="2211294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4495800"/>
            <a:ext cx="4307632" cy="77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0" y="5257800"/>
            <a:ext cx="2798989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 Lambdas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400" y="1295400"/>
            <a:ext cx="7696200" cy="2057400"/>
          </a:xfrm>
        </p:spPr>
        <p:txBody>
          <a:bodyPr/>
          <a:lstStyle/>
          <a:p>
            <a:r>
              <a:rPr lang="en-US" dirty="0" smtClean="0"/>
              <a:t>A statement lambda resembles an expression lambda except that the statement(s) is enclosed in braces</a:t>
            </a:r>
          </a:p>
          <a:p>
            <a:r>
              <a:rPr lang="en-US" dirty="0" smtClean="0"/>
              <a:t>The body of a statement lambda can consist of any number of statements; however, in practice there are typically no more than two or </a:t>
            </a:r>
            <a:r>
              <a:rPr lang="en-US" dirty="0" smtClean="0"/>
              <a:t>three</a:t>
            </a:r>
            <a:endParaRPr lang="en-US" dirty="0" smtClean="0"/>
          </a:p>
          <a:p>
            <a:r>
              <a:rPr lang="en-US" dirty="0" smtClean="0"/>
              <a:t>Statement lambdas, like anonymous methods, cannot be used to create expression </a:t>
            </a:r>
            <a:r>
              <a:rPr lang="en-US" dirty="0" smtClean="0"/>
              <a:t>trees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9A6A2-8041-4699-9C5A-94DC5D34A06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429000"/>
            <a:ext cx="3994614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599" y="4267200"/>
            <a:ext cx="792956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 in Lambda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400" y="1058862"/>
            <a:ext cx="7696200" cy="5189538"/>
          </a:xfrm>
        </p:spPr>
        <p:txBody>
          <a:bodyPr/>
          <a:lstStyle/>
          <a:p>
            <a:r>
              <a:rPr lang="en-US" dirty="0" smtClean="0"/>
              <a:t>Lambdas can refer to outer variables that are in scope in the enclosing method or type in which the lambda is </a:t>
            </a:r>
            <a:r>
              <a:rPr lang="en-US" dirty="0" smtClean="0"/>
              <a:t>defined </a:t>
            </a:r>
            <a:endParaRPr lang="en-US" dirty="0" smtClean="0"/>
          </a:p>
          <a:p>
            <a:pPr lvl="1"/>
            <a:r>
              <a:rPr lang="en-US" dirty="0" smtClean="0"/>
              <a:t>Variables that are captured in this manner are stored for use in the lambda expression even if variables would otherwise go out of scope and be garbage collected. </a:t>
            </a:r>
          </a:p>
          <a:p>
            <a:pPr lvl="1"/>
            <a:r>
              <a:rPr lang="en-US" dirty="0" smtClean="0"/>
              <a:t>An outer variable must be definitely assigned before it can be consumed in a lambda </a:t>
            </a:r>
            <a:r>
              <a:rPr lang="en-US" dirty="0" smtClean="0"/>
              <a:t>expression</a:t>
            </a:r>
            <a:endParaRPr lang="en-US" dirty="0" smtClean="0"/>
          </a:p>
          <a:p>
            <a:r>
              <a:rPr lang="en-US" dirty="0" smtClean="0"/>
              <a:t>The following rules apply to variable scope:</a:t>
            </a:r>
          </a:p>
          <a:p>
            <a:pPr lvl="1"/>
            <a:r>
              <a:rPr lang="en-US" dirty="0" smtClean="0"/>
              <a:t>A variable that is captured will not be garbage-collected until the delegate that references it goes out of </a:t>
            </a:r>
            <a:r>
              <a:rPr lang="en-US" dirty="0" smtClean="0"/>
              <a:t>scope</a:t>
            </a:r>
            <a:endParaRPr lang="en-US" dirty="0" smtClean="0"/>
          </a:p>
          <a:p>
            <a:pPr lvl="1"/>
            <a:r>
              <a:rPr lang="en-US" dirty="0" smtClean="0"/>
              <a:t>Variables introduced within a lambda expression are not visible in the outer </a:t>
            </a:r>
            <a:r>
              <a:rPr lang="en-US" dirty="0" smtClean="0"/>
              <a:t>method</a:t>
            </a:r>
            <a:endParaRPr lang="en-US" dirty="0" smtClean="0"/>
          </a:p>
          <a:p>
            <a:pPr lvl="1"/>
            <a:r>
              <a:rPr lang="en-US" dirty="0" smtClean="0"/>
              <a:t>A lambda expression cannot directly capture a ref or out parameter from an enclosing </a:t>
            </a:r>
            <a:r>
              <a:rPr lang="en-US" dirty="0" smtClean="0"/>
              <a:t>method</a:t>
            </a:r>
            <a:endParaRPr lang="en-US" dirty="0" smtClean="0"/>
          </a:p>
          <a:p>
            <a:pPr lvl="1"/>
            <a:r>
              <a:rPr lang="en-US" dirty="0" smtClean="0"/>
              <a:t>A return statement in a lambda expression does not cause the enclosing method to </a:t>
            </a:r>
            <a:r>
              <a:rPr lang="en-US" dirty="0" smtClean="0"/>
              <a:t>return</a:t>
            </a:r>
            <a:endParaRPr lang="en-US" dirty="0" smtClean="0"/>
          </a:p>
          <a:p>
            <a:pPr lvl="1"/>
            <a:r>
              <a:rPr lang="en-US" dirty="0" smtClean="0"/>
              <a:t>A lambda expression cannot contain a </a:t>
            </a:r>
            <a:r>
              <a:rPr lang="en-US" i="1" dirty="0" err="1" smtClean="0"/>
              <a:t>goto</a:t>
            </a:r>
            <a:r>
              <a:rPr lang="en-US" dirty="0" smtClean="0"/>
              <a:t> statement, </a:t>
            </a:r>
            <a:r>
              <a:rPr lang="en-US" i="1" dirty="0" smtClean="0"/>
              <a:t>break</a:t>
            </a:r>
            <a:r>
              <a:rPr lang="en-US" dirty="0" smtClean="0"/>
              <a:t> statement, or </a:t>
            </a:r>
            <a:r>
              <a:rPr lang="en-US" i="1" dirty="0" smtClean="0"/>
              <a:t>continue</a:t>
            </a:r>
            <a:r>
              <a:rPr lang="en-US" dirty="0" smtClean="0"/>
              <a:t> statement whose target is outside the body or in the body of a contained anonymous </a:t>
            </a:r>
            <a:r>
              <a:rPr lang="en-US" dirty="0" smtClean="0"/>
              <a:t>function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9A6A2-8041-4699-9C5A-94DC5D34A06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Console1, Website2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9A6A2-8041-4699-9C5A-94DC5D34A06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(serious) Introduction 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9A6A2-8041-4699-9C5A-94DC5D34A06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3352800"/>
            <a:ext cx="4419600" cy="2901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ASP.NET AJAX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FFAEDE-C188-4FDB-A9C3-093123C533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30722" name="Picture 2" descr="http://www.adsensetemplates.com/images/templates1-smal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2438400"/>
            <a:ext cx="3162300" cy="2819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mtClean="0"/>
              <a:t>C# 3.0 Design Goals</a:t>
            </a:r>
          </a:p>
        </p:txBody>
      </p:sp>
      <p:sp>
        <p:nvSpPr>
          <p:cNvPr id="384003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500063" y="1428750"/>
            <a:ext cx="8143875" cy="4500563"/>
          </a:xfrm>
        </p:spPr>
        <p:txBody>
          <a:bodyPr rtlCol="0">
            <a:normAutofit lnSpcReduction="10000"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  <a:buFontTx/>
              <a:buBlip>
                <a:blip r:embed="rId4"/>
              </a:buBlip>
              <a:defRPr/>
            </a:pPr>
            <a:r>
              <a:rPr lang="en-US" dirty="0"/>
              <a:t>Integrate objects, relational data, and XML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buFontTx/>
              <a:buBlip>
                <a:blip r:embed="rId4"/>
              </a:buBlip>
              <a:defRPr/>
            </a:pPr>
            <a:r>
              <a:rPr lang="en-US" dirty="0" smtClean="0"/>
              <a:t>And</a:t>
            </a:r>
          </a:p>
          <a:p>
            <a:pPr lvl="1" fontAlgn="auto">
              <a:lnSpc>
                <a:spcPct val="150000"/>
              </a:lnSpc>
              <a:spcAft>
                <a:spcPts val="0"/>
              </a:spcAft>
              <a:buFontTx/>
              <a:buBlip>
                <a:blip r:embed="rId4"/>
              </a:buBlip>
              <a:defRPr/>
            </a:pPr>
            <a:r>
              <a:rPr lang="en-US" dirty="0" smtClean="0"/>
              <a:t>Increase </a:t>
            </a:r>
            <a:r>
              <a:rPr lang="en-US" dirty="0"/>
              <a:t>conciseness of language</a:t>
            </a:r>
          </a:p>
          <a:p>
            <a:pPr lvl="1" fontAlgn="auto">
              <a:lnSpc>
                <a:spcPct val="150000"/>
              </a:lnSpc>
              <a:spcAft>
                <a:spcPts val="0"/>
              </a:spcAft>
              <a:buFontTx/>
              <a:buBlip>
                <a:blip r:embed="rId4"/>
              </a:buBlip>
              <a:defRPr/>
            </a:pPr>
            <a:r>
              <a:rPr lang="en-US" dirty="0"/>
              <a:t>Add functional programming constructs</a:t>
            </a:r>
          </a:p>
          <a:p>
            <a:pPr lvl="1" fontAlgn="auto">
              <a:lnSpc>
                <a:spcPct val="150000"/>
              </a:lnSpc>
              <a:spcAft>
                <a:spcPts val="0"/>
              </a:spcAft>
              <a:buFontTx/>
              <a:buBlip>
                <a:blip r:embed="rId4"/>
              </a:buBlip>
              <a:defRPr/>
            </a:pPr>
            <a:r>
              <a:rPr lang="en-US" dirty="0"/>
              <a:t>Don’t tie language to specific APIs</a:t>
            </a:r>
          </a:p>
          <a:p>
            <a:pPr lvl="1" fontAlgn="auto">
              <a:lnSpc>
                <a:spcPct val="150000"/>
              </a:lnSpc>
              <a:spcAft>
                <a:spcPts val="0"/>
              </a:spcAft>
              <a:buFontTx/>
              <a:buBlip>
                <a:blip r:embed="rId4"/>
              </a:buBlip>
              <a:defRPr/>
            </a:pPr>
            <a:r>
              <a:rPr lang="en-US" dirty="0"/>
              <a:t>Remain 100% backwards compatible</a:t>
            </a:r>
          </a:p>
        </p:txBody>
      </p:sp>
      <p:pic>
        <p:nvPicPr>
          <p:cNvPr id="14340" name="Picture 10" descr="binary cod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404383">
            <a:off x="7380288" y="2708275"/>
            <a:ext cx="935037" cy="255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ransition advTm="48609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84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84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84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84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84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Text Box 2"/>
          <p:cNvSpPr txBox="1">
            <a:spLocks noChangeArrowheads="1"/>
          </p:cNvSpPr>
          <p:nvPr/>
        </p:nvSpPr>
        <p:spPr bwMode="invGray">
          <a:xfrm>
            <a:off x="900113" y="2667000"/>
            <a:ext cx="7243762" cy="18891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000000"/>
              </a:gs>
            </a:gsLst>
            <a:lin ang="5400000" scaled="1"/>
          </a:gradFill>
          <a:ln w="12700" algn="ctr">
            <a:solidFill>
              <a:schemeClr val="folHlink"/>
            </a:solidFill>
            <a:miter lim="800000"/>
            <a:headEnd/>
            <a:tailEnd/>
          </a:ln>
        </p:spPr>
        <p:txBody>
          <a:bodyPr wrap="none" lIns="18288" tIns="18288" rIns="18288" bIns="18288"/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2400" dirty="0">
                <a:solidFill>
                  <a:srgbClr val="FFD14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Arial" pitchFamily="34" charset="0"/>
              </a:rPr>
              <a:t>	</a:t>
            </a:r>
          </a:p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2400" dirty="0">
                <a:solidFill>
                  <a:srgbClr val="FFD14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Arial" pitchFamily="34" charset="0"/>
              </a:rPr>
              <a:t>	</a:t>
            </a:r>
            <a:r>
              <a:rPr lang="en-US" sz="2400" dirty="0">
                <a:solidFill>
                  <a:srgbClr val="FFECB5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Arial" pitchFamily="34" charset="0"/>
              </a:rPr>
              <a:t>from</a:t>
            </a:r>
            <a:r>
              <a:rPr lang="en-US" sz="2400" dirty="0">
                <a:solidFill>
                  <a:srgbClr val="FFD14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Arial" pitchFamily="34" charset="0"/>
              </a:rPr>
              <a:t> c </a:t>
            </a:r>
            <a:r>
              <a:rPr lang="en-US" sz="2400" dirty="0">
                <a:solidFill>
                  <a:srgbClr val="FFECB5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Arial" pitchFamily="34" charset="0"/>
              </a:rPr>
              <a:t>in</a:t>
            </a:r>
            <a:r>
              <a:rPr lang="en-US" sz="2400" dirty="0">
                <a:solidFill>
                  <a:srgbClr val="FFD14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Arial" pitchFamily="34" charset="0"/>
              </a:rPr>
              <a:t> Customers</a:t>
            </a:r>
          </a:p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2400" dirty="0">
                <a:solidFill>
                  <a:srgbClr val="FFD14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Arial" pitchFamily="34" charset="0"/>
              </a:rPr>
              <a:t>	</a:t>
            </a:r>
            <a:r>
              <a:rPr lang="en-US" sz="2400" dirty="0">
                <a:solidFill>
                  <a:srgbClr val="FFECB5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Arial" pitchFamily="34" charset="0"/>
              </a:rPr>
              <a:t>where</a:t>
            </a:r>
            <a:r>
              <a:rPr lang="en-US" sz="2400" dirty="0">
                <a:solidFill>
                  <a:srgbClr val="FFD14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FFD14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Arial" pitchFamily="34" charset="0"/>
              </a:rPr>
              <a:t>c.City</a:t>
            </a:r>
            <a:r>
              <a:rPr lang="en-US" sz="2400" dirty="0">
                <a:solidFill>
                  <a:srgbClr val="FFD14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Arial" pitchFamily="34" charset="0"/>
              </a:rPr>
              <a:t> == "Hove"</a:t>
            </a:r>
          </a:p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2400" dirty="0">
                <a:solidFill>
                  <a:srgbClr val="FFD14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Arial" pitchFamily="34" charset="0"/>
              </a:rPr>
              <a:t>	</a:t>
            </a:r>
            <a:r>
              <a:rPr lang="en-US" sz="2400" dirty="0">
                <a:solidFill>
                  <a:srgbClr val="FFECB5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Arial" pitchFamily="34" charset="0"/>
              </a:rPr>
              <a:t>select </a:t>
            </a:r>
            <a:r>
              <a:rPr lang="en-US" sz="2400" dirty="0">
                <a:solidFill>
                  <a:srgbClr val="FFD14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Arial" pitchFamily="34" charset="0"/>
              </a:rPr>
              <a:t>new { </a:t>
            </a:r>
            <a:r>
              <a:rPr lang="en-US" sz="2400" dirty="0" err="1">
                <a:solidFill>
                  <a:srgbClr val="FFD14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Arial" pitchFamily="34" charset="0"/>
              </a:rPr>
              <a:t>c.Name</a:t>
            </a:r>
            <a:r>
              <a:rPr lang="en-US" sz="2400" dirty="0">
                <a:solidFill>
                  <a:srgbClr val="FFD14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Arial" pitchFamily="34" charset="0"/>
              </a:rPr>
              <a:t>, </a:t>
            </a:r>
            <a:r>
              <a:rPr lang="en-US" sz="2400" dirty="0" err="1">
                <a:solidFill>
                  <a:srgbClr val="FFD14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Arial" pitchFamily="34" charset="0"/>
              </a:rPr>
              <a:t>c.Address</a:t>
            </a:r>
            <a:r>
              <a:rPr lang="en-US" sz="2400" dirty="0">
                <a:solidFill>
                  <a:srgbClr val="FFD14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Arial" pitchFamily="34" charset="0"/>
              </a:rPr>
              <a:t> };</a:t>
            </a:r>
          </a:p>
        </p:txBody>
      </p:sp>
    </p:spTree>
  </p:cSld>
  <p:clrMapOvr>
    <a:masterClrMapping/>
  </p:clrMapOvr>
  <p:transition advTm="39328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Syntax</a:t>
            </a:r>
          </a:p>
        </p:txBody>
      </p:sp>
      <p:sp>
        <p:nvSpPr>
          <p:cNvPr id="414724" name="Text Box 4"/>
          <p:cNvSpPr txBox="1">
            <a:spLocks noChangeArrowheads="1"/>
          </p:cNvSpPr>
          <p:nvPr/>
        </p:nvSpPr>
        <p:spPr bwMode="auto">
          <a:xfrm>
            <a:off x="609600" y="2387600"/>
            <a:ext cx="7010400" cy="3124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</a:pPr>
            <a:r>
              <a:rPr lang="en-US" sz="240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  from</a:t>
            </a:r>
            <a:r>
              <a:rPr lang="en-US" sz="2400" b="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 </a:t>
            </a:r>
            <a:r>
              <a:rPr lang="en-US" sz="2400" b="0" i="1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id</a:t>
            </a:r>
            <a:r>
              <a:rPr lang="en-US" sz="2400" b="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 </a:t>
            </a:r>
            <a:r>
              <a:rPr lang="en-US" sz="240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in</a:t>
            </a:r>
            <a:r>
              <a:rPr lang="en-US" sz="2400" b="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 </a:t>
            </a:r>
            <a:r>
              <a:rPr lang="en-US" sz="2400" b="0" i="1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source</a:t>
            </a:r>
            <a:endParaRPr lang="en-US" sz="2400" b="0" smtClean="0">
              <a:solidFill>
                <a:srgbClr val="FFFFFF"/>
              </a:solidFill>
              <a:latin typeface="Calibri" pitchFamily="34" charset="0"/>
              <a:cs typeface="Arial" pitchFamily="34" charset="0"/>
            </a:endParaRPr>
          </a:p>
          <a:p>
            <a:pPr algn="l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</a:pPr>
            <a:r>
              <a:rPr lang="en-US" sz="2400" b="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{ </a:t>
            </a:r>
            <a:r>
              <a:rPr lang="en-US" sz="240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from</a:t>
            </a:r>
            <a:r>
              <a:rPr lang="en-US" sz="2400" b="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 </a:t>
            </a:r>
            <a:r>
              <a:rPr lang="en-US" sz="2400" b="0" i="1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id</a:t>
            </a:r>
            <a:r>
              <a:rPr lang="en-US" sz="2400" b="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 </a:t>
            </a:r>
            <a:r>
              <a:rPr lang="en-US" sz="240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in</a:t>
            </a:r>
            <a:r>
              <a:rPr lang="en-US" sz="2400" b="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 </a:t>
            </a:r>
            <a:r>
              <a:rPr lang="en-US" sz="2400" b="0" i="1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source |</a:t>
            </a:r>
            <a:endParaRPr lang="en-US" sz="2400" b="0" smtClean="0">
              <a:solidFill>
                <a:srgbClr val="FFFFFF"/>
              </a:solidFill>
              <a:latin typeface="Calibri" pitchFamily="34" charset="0"/>
              <a:cs typeface="Arial" pitchFamily="34" charset="0"/>
            </a:endParaRPr>
          </a:p>
          <a:p>
            <a:pPr algn="l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</a:pPr>
            <a:r>
              <a:rPr lang="en-US" sz="2400" b="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  </a:t>
            </a:r>
            <a:r>
              <a:rPr lang="en-US" sz="240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join</a:t>
            </a:r>
            <a:r>
              <a:rPr lang="en-US" sz="2400" b="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 </a:t>
            </a:r>
            <a:r>
              <a:rPr lang="en-US" sz="2400" b="0" i="1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id</a:t>
            </a:r>
            <a:r>
              <a:rPr lang="en-US" sz="2400" b="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 </a:t>
            </a:r>
            <a:r>
              <a:rPr lang="en-US" sz="240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in</a:t>
            </a:r>
            <a:r>
              <a:rPr lang="en-US" sz="2400" b="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 </a:t>
            </a:r>
            <a:r>
              <a:rPr lang="en-US" sz="2400" b="0" i="1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source</a:t>
            </a:r>
            <a:r>
              <a:rPr lang="en-US" sz="2400" b="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 </a:t>
            </a:r>
            <a:r>
              <a:rPr lang="en-US" sz="240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on</a:t>
            </a:r>
            <a:r>
              <a:rPr lang="en-US" sz="2400" b="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 </a:t>
            </a:r>
            <a:r>
              <a:rPr lang="en-US" sz="2400" b="0" i="1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expr</a:t>
            </a:r>
            <a:r>
              <a:rPr lang="en-US" sz="2400" b="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 </a:t>
            </a:r>
            <a:r>
              <a:rPr lang="en-US" sz="240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equals</a:t>
            </a:r>
            <a:r>
              <a:rPr lang="en-US" sz="2400" b="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 </a:t>
            </a:r>
            <a:r>
              <a:rPr lang="en-US" sz="2400" b="0" i="1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expr</a:t>
            </a:r>
            <a:r>
              <a:rPr lang="en-US" sz="2400" b="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 [ </a:t>
            </a:r>
            <a:r>
              <a:rPr lang="en-US" sz="240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into</a:t>
            </a:r>
            <a:r>
              <a:rPr lang="en-US" sz="2400" b="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 </a:t>
            </a:r>
            <a:r>
              <a:rPr lang="en-US" sz="2400" b="0" i="1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id</a:t>
            </a:r>
            <a:r>
              <a:rPr lang="en-US" sz="2400" b="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 ] |</a:t>
            </a:r>
            <a:endParaRPr lang="en-US" sz="2400" b="0" i="1" smtClean="0">
              <a:solidFill>
                <a:srgbClr val="FFFFFF"/>
              </a:solidFill>
              <a:latin typeface="Calibri" pitchFamily="34" charset="0"/>
              <a:cs typeface="Arial" pitchFamily="34" charset="0"/>
            </a:endParaRPr>
          </a:p>
          <a:p>
            <a:pPr algn="l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</a:pPr>
            <a:r>
              <a:rPr lang="en-US" sz="2400" b="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  </a:t>
            </a:r>
            <a:r>
              <a:rPr lang="en-US" sz="240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let</a:t>
            </a:r>
            <a:r>
              <a:rPr lang="en-US" sz="2400" b="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 </a:t>
            </a:r>
            <a:r>
              <a:rPr lang="en-US" sz="2400" b="0" i="1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id</a:t>
            </a:r>
            <a:r>
              <a:rPr lang="en-US" sz="2400" b="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 = </a:t>
            </a:r>
            <a:r>
              <a:rPr lang="en-US" sz="2400" b="0" i="1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expr</a:t>
            </a:r>
            <a:r>
              <a:rPr lang="en-US" sz="2400" b="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 |</a:t>
            </a:r>
          </a:p>
          <a:p>
            <a:pPr algn="l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</a:pPr>
            <a:r>
              <a:rPr lang="en-US" sz="2400" b="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  </a:t>
            </a:r>
            <a:r>
              <a:rPr lang="en-US" sz="240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where</a:t>
            </a:r>
            <a:r>
              <a:rPr lang="en-US" sz="2400" b="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 </a:t>
            </a:r>
            <a:r>
              <a:rPr lang="en-US" sz="2400" b="0" i="1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condition </a:t>
            </a:r>
            <a:r>
              <a:rPr lang="en-US" sz="2400" b="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|</a:t>
            </a:r>
          </a:p>
          <a:p>
            <a:pPr algn="l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</a:pPr>
            <a:r>
              <a:rPr lang="en-US" sz="2400" b="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  </a:t>
            </a:r>
            <a:r>
              <a:rPr lang="en-US" sz="240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orderby</a:t>
            </a:r>
            <a:r>
              <a:rPr lang="en-US" sz="2400" b="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 </a:t>
            </a:r>
            <a:r>
              <a:rPr lang="en-US" sz="2400" b="0" i="1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ordering</a:t>
            </a:r>
            <a:r>
              <a:rPr lang="en-US" sz="2400" b="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, </a:t>
            </a:r>
            <a:r>
              <a:rPr lang="en-US" sz="2400" b="0" i="1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ordering</a:t>
            </a:r>
            <a:r>
              <a:rPr lang="en-US" sz="2400" b="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, … }</a:t>
            </a:r>
          </a:p>
          <a:p>
            <a:pPr algn="l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</a:pPr>
            <a:r>
              <a:rPr lang="en-US" sz="240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  select</a:t>
            </a:r>
            <a:r>
              <a:rPr lang="en-US" sz="2400" b="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 </a:t>
            </a:r>
            <a:r>
              <a:rPr lang="en-US" sz="2400" b="0" i="1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expr</a:t>
            </a:r>
            <a:r>
              <a:rPr lang="en-US" sz="2400" b="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 | </a:t>
            </a:r>
            <a:r>
              <a:rPr lang="en-US" sz="240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group</a:t>
            </a:r>
            <a:r>
              <a:rPr lang="en-US" sz="2400" b="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 </a:t>
            </a:r>
            <a:r>
              <a:rPr lang="en-US" sz="2400" b="0" i="1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expr</a:t>
            </a:r>
            <a:r>
              <a:rPr lang="en-US" sz="2400" b="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 </a:t>
            </a:r>
            <a:r>
              <a:rPr lang="en-US" sz="240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by</a:t>
            </a:r>
            <a:r>
              <a:rPr lang="en-US" sz="2400" b="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 </a:t>
            </a:r>
            <a:r>
              <a:rPr lang="en-US" sz="2400" b="0" i="1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key</a:t>
            </a:r>
            <a:endParaRPr lang="en-US" sz="2400" b="0" smtClean="0">
              <a:solidFill>
                <a:srgbClr val="FFFFFF"/>
              </a:solidFill>
              <a:latin typeface="Calibri" pitchFamily="34" charset="0"/>
              <a:cs typeface="Arial" pitchFamily="34" charset="0"/>
            </a:endParaRPr>
          </a:p>
          <a:p>
            <a:pPr algn="l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</a:pPr>
            <a:r>
              <a:rPr lang="en-US" sz="2400" b="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[ </a:t>
            </a:r>
            <a:r>
              <a:rPr lang="en-US" sz="240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into</a:t>
            </a:r>
            <a:r>
              <a:rPr lang="en-US" sz="2400" b="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 </a:t>
            </a:r>
            <a:r>
              <a:rPr lang="en-US" sz="2400" b="0" i="1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id</a:t>
            </a:r>
            <a:r>
              <a:rPr lang="en-US" sz="2400" b="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 </a:t>
            </a:r>
            <a:r>
              <a:rPr lang="en-US" sz="2400" b="0" i="1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query</a:t>
            </a:r>
            <a:r>
              <a:rPr lang="en-US" sz="2400" b="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 ]</a:t>
            </a:r>
          </a:p>
        </p:txBody>
      </p:sp>
      <p:sp>
        <p:nvSpPr>
          <p:cNvPr id="414725" name="AutoShape 5"/>
          <p:cNvSpPr>
            <a:spLocks noChangeArrowheads="1"/>
          </p:cNvSpPr>
          <p:nvPr/>
        </p:nvSpPr>
        <p:spPr bwMode="auto">
          <a:xfrm>
            <a:off x="2339975" y="1341438"/>
            <a:ext cx="1828800" cy="762000"/>
          </a:xfrm>
          <a:prstGeom prst="wedgeRoundRectCallout">
            <a:avLst>
              <a:gd name="adj1" fmla="val -92190"/>
              <a:gd name="adj2" fmla="val 79583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b="0" dirty="0">
                <a:solidFill>
                  <a:srgbClr val="FFD147"/>
                </a:solidFill>
              </a:rPr>
              <a:t>Starts with </a:t>
            </a:r>
            <a:r>
              <a:rPr lang="en-US" b="0" i="1" dirty="0">
                <a:solidFill>
                  <a:srgbClr val="FFD147"/>
                </a:solidFill>
              </a:rPr>
              <a:t>from</a:t>
            </a:r>
          </a:p>
        </p:txBody>
      </p:sp>
      <p:sp>
        <p:nvSpPr>
          <p:cNvPr id="414726" name="AutoShape 6"/>
          <p:cNvSpPr>
            <a:spLocks noChangeArrowheads="1"/>
          </p:cNvSpPr>
          <p:nvPr/>
        </p:nvSpPr>
        <p:spPr bwMode="auto">
          <a:xfrm>
            <a:off x="4716463" y="1844675"/>
            <a:ext cx="2376487" cy="1008063"/>
          </a:xfrm>
          <a:prstGeom prst="wedgeRoundRectCallout">
            <a:avLst>
              <a:gd name="adj1" fmla="val -89745"/>
              <a:gd name="adj2" fmla="val 62597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l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b="0" dirty="0">
                <a:solidFill>
                  <a:srgbClr val="FFD147"/>
                </a:solidFill>
              </a:rPr>
              <a:t>Zero or more </a:t>
            </a:r>
            <a:r>
              <a:rPr lang="en-US" b="0" i="1" dirty="0">
                <a:solidFill>
                  <a:srgbClr val="FFD147"/>
                </a:solidFill>
              </a:rPr>
              <a:t>from</a:t>
            </a:r>
            <a:r>
              <a:rPr lang="en-US" b="0" dirty="0">
                <a:solidFill>
                  <a:srgbClr val="FFD147"/>
                </a:solidFill>
              </a:rPr>
              <a:t>, </a:t>
            </a:r>
            <a:r>
              <a:rPr lang="en-US" b="0" i="1" dirty="0">
                <a:solidFill>
                  <a:srgbClr val="FFD147"/>
                </a:solidFill>
              </a:rPr>
              <a:t>join</a:t>
            </a:r>
            <a:r>
              <a:rPr lang="en-US" b="0" dirty="0">
                <a:solidFill>
                  <a:srgbClr val="FFD147"/>
                </a:solidFill>
              </a:rPr>
              <a:t>, </a:t>
            </a:r>
            <a:r>
              <a:rPr lang="en-US" b="0" i="1" dirty="0">
                <a:solidFill>
                  <a:srgbClr val="FFD147"/>
                </a:solidFill>
              </a:rPr>
              <a:t>let</a:t>
            </a:r>
            <a:r>
              <a:rPr lang="en-US" b="0" dirty="0">
                <a:solidFill>
                  <a:srgbClr val="FFD147"/>
                </a:solidFill>
              </a:rPr>
              <a:t>, </a:t>
            </a:r>
            <a:r>
              <a:rPr lang="en-US" b="0" i="1" dirty="0">
                <a:solidFill>
                  <a:srgbClr val="FFD147"/>
                </a:solidFill>
              </a:rPr>
              <a:t>where</a:t>
            </a:r>
            <a:r>
              <a:rPr lang="en-US" b="0" dirty="0">
                <a:solidFill>
                  <a:srgbClr val="FFD147"/>
                </a:solidFill>
              </a:rPr>
              <a:t>, or </a:t>
            </a:r>
            <a:r>
              <a:rPr lang="en-US" b="0" i="1" dirty="0" err="1">
                <a:solidFill>
                  <a:srgbClr val="FFD147"/>
                </a:solidFill>
              </a:rPr>
              <a:t>orderby</a:t>
            </a:r>
            <a:endParaRPr lang="en-US" b="0" i="1" dirty="0">
              <a:solidFill>
                <a:srgbClr val="FFD147"/>
              </a:solidFill>
            </a:endParaRPr>
          </a:p>
        </p:txBody>
      </p:sp>
      <p:sp>
        <p:nvSpPr>
          <p:cNvPr id="414728" name="AutoShape 8"/>
          <p:cNvSpPr>
            <a:spLocks noChangeArrowheads="1"/>
          </p:cNvSpPr>
          <p:nvPr/>
        </p:nvSpPr>
        <p:spPr bwMode="auto">
          <a:xfrm>
            <a:off x="5508625" y="3789363"/>
            <a:ext cx="2133600" cy="762000"/>
          </a:xfrm>
          <a:prstGeom prst="wedgeRoundRectCallout">
            <a:avLst>
              <a:gd name="adj1" fmla="val -57815"/>
              <a:gd name="adj2" fmla="val 91042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b="0" dirty="0">
                <a:solidFill>
                  <a:srgbClr val="FFD147"/>
                </a:solidFill>
              </a:rPr>
              <a:t>Ends with </a:t>
            </a: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b="0" i="1" dirty="0">
                <a:solidFill>
                  <a:srgbClr val="FFD147"/>
                </a:solidFill>
              </a:rPr>
              <a:t>select</a:t>
            </a:r>
            <a:r>
              <a:rPr lang="en-US" b="0" dirty="0">
                <a:solidFill>
                  <a:srgbClr val="FFD147"/>
                </a:solidFill>
              </a:rPr>
              <a:t> or </a:t>
            </a:r>
            <a:r>
              <a:rPr lang="en-US" b="0" i="1" dirty="0">
                <a:solidFill>
                  <a:srgbClr val="FFD147"/>
                </a:solidFill>
              </a:rPr>
              <a:t>group by</a:t>
            </a:r>
          </a:p>
        </p:txBody>
      </p:sp>
      <p:sp>
        <p:nvSpPr>
          <p:cNvPr id="414729" name="AutoShape 9"/>
          <p:cNvSpPr>
            <a:spLocks noChangeArrowheads="1"/>
          </p:cNvSpPr>
          <p:nvPr/>
        </p:nvSpPr>
        <p:spPr bwMode="auto">
          <a:xfrm>
            <a:off x="3635375" y="5300663"/>
            <a:ext cx="1981200" cy="762000"/>
          </a:xfrm>
          <a:prstGeom prst="wedgeRoundRectCallout">
            <a:avLst>
              <a:gd name="adj1" fmla="val -86620"/>
              <a:gd name="adj2" fmla="val -48125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b="0" dirty="0">
                <a:solidFill>
                  <a:srgbClr val="FFD147"/>
                </a:solidFill>
              </a:rPr>
              <a:t>Optional </a:t>
            </a:r>
            <a:r>
              <a:rPr lang="en-US" b="0" i="1" dirty="0">
                <a:solidFill>
                  <a:srgbClr val="FFD147"/>
                </a:solidFill>
              </a:rPr>
              <a:t>into</a:t>
            </a:r>
            <a:r>
              <a:rPr lang="en-US" b="0" dirty="0">
                <a:solidFill>
                  <a:srgbClr val="FFD147"/>
                </a:solidFill>
              </a:rPr>
              <a:t> continuation</a:t>
            </a:r>
          </a:p>
        </p:txBody>
      </p:sp>
    </p:spTree>
    <p:custDataLst>
      <p:tags r:id="rId1"/>
    </p:custDataLst>
  </p:cSld>
  <p:clrMapOvr>
    <a:masterClrMapping/>
  </p:clrMapOvr>
  <p:transition advTm="33267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4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4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4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4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4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4" grpId="0"/>
      <p:bldP spid="414725" grpId="0" animBg="1"/>
      <p:bldP spid="414726" grpId="0" animBg="1"/>
      <p:bldP spid="414728" grpId="0" animBg="1"/>
      <p:bldP spid="41472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Language INtegrated Query (LINQ)</a:t>
            </a:r>
          </a:p>
        </p:txBody>
      </p:sp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479425" y="2603500"/>
            <a:ext cx="8131175" cy="2357438"/>
            <a:chOff x="302" y="1430"/>
            <a:chExt cx="5122" cy="1485"/>
          </a:xfrm>
        </p:grpSpPr>
        <p:sp>
          <p:nvSpPr>
            <p:cNvPr id="20495" name="Rounded Rectangle 17451"/>
            <p:cNvSpPr>
              <a:spLocks noChangeArrowheads="1"/>
            </p:cNvSpPr>
            <p:nvPr/>
          </p:nvSpPr>
          <p:spPr bwMode="auto">
            <a:xfrm>
              <a:off x="304" y="1468"/>
              <a:ext cx="5120" cy="1447"/>
            </a:xfrm>
            <a:prstGeom prst="roundRect">
              <a:avLst>
                <a:gd name="adj" fmla="val 9375"/>
              </a:avLst>
            </a:prstGeom>
            <a:solidFill>
              <a:srgbClr val="808080">
                <a:alpha val="25098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defRPr/>
              </a:pPr>
              <a:endParaRPr lang="en-US" sz="3200" b="0">
                <a:solidFill>
                  <a:srgbClr val="FFD147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Segoe"/>
                <a:cs typeface="Arial" pitchFamily="34" charset="0"/>
              </a:endParaRPr>
            </a:p>
          </p:txBody>
        </p:sp>
        <p:sp>
          <p:nvSpPr>
            <p:cNvPr id="40" name="TextBox 39"/>
            <p:cNvSpPr txBox="1">
              <a:spLocks noChangeArrowheads="1"/>
            </p:cNvSpPr>
            <p:nvPr/>
          </p:nvSpPr>
          <p:spPr bwMode="auto">
            <a:xfrm>
              <a:off x="302" y="1430"/>
              <a:ext cx="5040" cy="349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lIns="182880" tIns="137160" rIns="182880" bIns="13716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defRPr/>
              </a:pPr>
              <a:r>
                <a:rPr lang="en-US" b="0" dirty="0">
                  <a:solidFill>
                    <a:srgbClr val="FFD147"/>
                  </a:solidFill>
                  <a:effectLst>
                    <a:outerShdw sx="1000" sy="1000" algn="tl">
                      <a:srgbClr val="C0C0C0"/>
                    </a:outerShdw>
                  </a:effectLst>
                  <a:latin typeface="Segoe"/>
                  <a:cs typeface="Arial" pitchFamily="34" charset="0"/>
                </a:rPr>
                <a:t>LINQ enabled data sources</a:t>
              </a:r>
            </a:p>
          </p:txBody>
        </p:sp>
      </p:grpSp>
      <p:grpSp>
        <p:nvGrpSpPr>
          <p:cNvPr id="3" name="Group 57"/>
          <p:cNvGrpSpPr>
            <a:grpSpLocks/>
          </p:cNvGrpSpPr>
          <p:nvPr/>
        </p:nvGrpSpPr>
        <p:grpSpPr bwMode="auto">
          <a:xfrm>
            <a:off x="533400" y="3487738"/>
            <a:ext cx="1539875" cy="2901950"/>
            <a:chOff x="336" y="1987"/>
            <a:chExt cx="970" cy="1828"/>
          </a:xfrm>
        </p:grpSpPr>
        <p:grpSp>
          <p:nvGrpSpPr>
            <p:cNvPr id="4" name="Group 42"/>
            <p:cNvGrpSpPr>
              <a:grpSpLocks/>
            </p:cNvGrpSpPr>
            <p:nvPr/>
          </p:nvGrpSpPr>
          <p:grpSpPr bwMode="auto">
            <a:xfrm>
              <a:off x="402" y="1987"/>
              <a:ext cx="894" cy="745"/>
              <a:chOff x="638178" y="3496454"/>
              <a:chExt cx="1419223" cy="1343834"/>
            </a:xfrm>
          </p:grpSpPr>
          <p:pic>
            <p:nvPicPr>
              <p:cNvPr id="19509" name="Rectangle 17439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38178" y="3496454"/>
                <a:ext cx="1419223" cy="13438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9510" name="TextBox 17440"/>
              <p:cNvSpPr txBox="1">
                <a:spLocks noChangeArrowheads="1"/>
              </p:cNvSpPr>
              <p:nvPr/>
            </p:nvSpPr>
            <p:spPr bwMode="auto">
              <a:xfrm>
                <a:off x="711203" y="3851803"/>
                <a:ext cx="1289048" cy="7287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100000"/>
                  </a:lnSpc>
                  <a:spcAft>
                    <a:spcPct val="0"/>
                  </a:spcAft>
                  <a:buClrTx/>
                </a:pPr>
                <a:r>
                  <a:rPr lang="en-US" b="0" smtClean="0">
                    <a:solidFill>
                      <a:srgbClr val="FFD147"/>
                    </a:solidFill>
                    <a:latin typeface="Segoe Semibold"/>
                    <a:cs typeface="Arial" pitchFamily="34" charset="0"/>
                  </a:rPr>
                  <a:t>LINQ</a:t>
                </a:r>
              </a:p>
              <a:p>
                <a:pPr eaLnBrk="1" hangingPunct="1">
                  <a:lnSpc>
                    <a:spcPct val="100000"/>
                  </a:lnSpc>
                  <a:spcAft>
                    <a:spcPct val="0"/>
                  </a:spcAft>
                  <a:buClrTx/>
                </a:pPr>
                <a:r>
                  <a:rPr lang="en-US" b="0" smtClean="0">
                    <a:solidFill>
                      <a:srgbClr val="FFD147"/>
                    </a:solidFill>
                    <a:latin typeface="Segoe Semibold"/>
                    <a:cs typeface="Arial" pitchFamily="34" charset="0"/>
                  </a:rPr>
                  <a:t>To Objects</a:t>
                </a:r>
              </a:p>
            </p:txBody>
          </p:sp>
        </p:grpSp>
        <p:grpSp>
          <p:nvGrpSpPr>
            <p:cNvPr id="5" name="Group 37"/>
            <p:cNvGrpSpPr>
              <a:grpSpLocks/>
            </p:cNvGrpSpPr>
            <p:nvPr/>
          </p:nvGrpSpPr>
          <p:grpSpPr bwMode="auto">
            <a:xfrm>
              <a:off x="336" y="3042"/>
              <a:ext cx="970" cy="773"/>
              <a:chOff x="520619" y="5407734"/>
              <a:chExt cx="1539558" cy="1394114"/>
            </a:xfrm>
          </p:grpSpPr>
          <p:grpSp>
            <p:nvGrpSpPr>
              <p:cNvPr id="6" name="Group 36"/>
              <p:cNvGrpSpPr>
                <a:grpSpLocks/>
              </p:cNvGrpSpPr>
              <p:nvPr/>
            </p:nvGrpSpPr>
            <p:grpSpPr bwMode="auto">
              <a:xfrm>
                <a:off x="865265" y="5407734"/>
                <a:ext cx="842011" cy="612066"/>
                <a:chOff x="865265" y="5216540"/>
                <a:chExt cx="842011" cy="612066"/>
              </a:xfrm>
            </p:grpSpPr>
            <p:sp>
              <p:nvSpPr>
                <p:cNvPr id="615430" name="Oval 615429"/>
                <p:cNvSpPr>
                  <a:spLocks noChangeArrowheads="1"/>
                </p:cNvSpPr>
                <p:nvPr/>
              </p:nvSpPr>
              <p:spPr bwMode="auto">
                <a:xfrm>
                  <a:off x="1161837" y="5216539"/>
                  <a:ext cx="249187" cy="238063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l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defRPr/>
                  </a:pPr>
                  <a:endParaRPr lang="en-US" b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15431" name="Oval 615430"/>
                <p:cNvSpPr>
                  <a:spLocks noChangeArrowheads="1"/>
                </p:cNvSpPr>
                <p:nvPr/>
              </p:nvSpPr>
              <p:spPr bwMode="auto">
                <a:xfrm>
                  <a:off x="865036" y="5591669"/>
                  <a:ext cx="247599" cy="236260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l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defRPr/>
                  </a:pPr>
                  <a:endParaRPr lang="en-US" b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15432" name="Oval 615431"/>
                <p:cNvSpPr>
                  <a:spLocks noChangeArrowheads="1"/>
                </p:cNvSpPr>
                <p:nvPr/>
              </p:nvSpPr>
              <p:spPr bwMode="auto">
                <a:xfrm>
                  <a:off x="1460226" y="5591669"/>
                  <a:ext cx="247599" cy="236260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l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defRPr/>
                  </a:pPr>
                  <a:endParaRPr lang="en-US" b="0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14386" name="Straight Arrow Connector 17437"/>
                <p:cNvCxnSpPr>
                  <a:cxnSpLocks noChangeShapeType="1"/>
                </p:cNvCxnSpPr>
                <p:nvPr/>
              </p:nvCxnSpPr>
              <p:spPr bwMode="auto">
                <a:xfrm flipV="1">
                  <a:off x="1076130" y="5427550"/>
                  <a:ext cx="122213" cy="189368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</p:cxnSp>
            <p:cxnSp>
              <p:nvCxnSpPr>
                <p:cNvPr id="14387" name="Straight Arrow Connector 1743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1374518" y="5427550"/>
                  <a:ext cx="122213" cy="189368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615435" name="TextBox 615434"/>
              <p:cNvSpPr txBox="1">
                <a:spLocks noChangeArrowheads="1"/>
              </p:cNvSpPr>
              <p:nvPr/>
            </p:nvSpPr>
            <p:spPr bwMode="auto">
              <a:xfrm>
                <a:off x="520619" y="6172421"/>
                <a:ext cx="1539558" cy="629426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82880" tIns="137160" rIns="182880" bIns="137160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defRPr/>
                </a:pPr>
                <a:r>
                  <a:rPr lang="en-US" dirty="0">
                    <a:solidFill>
                      <a:srgbClr val="FFD147"/>
                    </a:solidFill>
                    <a:effectLst>
                      <a:outerShdw blurRad="38100" dist="38100" dir="2700000" sx="1000" sy="1000" algn="tl">
                        <a:srgbClr val="C0C0C0"/>
                      </a:outerShdw>
                    </a:effectLst>
                    <a:latin typeface="Segoe"/>
                    <a:cs typeface="Arial" pitchFamily="34" charset="0"/>
                  </a:rPr>
                  <a:t>Objects</a:t>
                </a:r>
              </a:p>
            </p:txBody>
          </p:sp>
        </p:grpSp>
      </p:grpSp>
      <p:grpSp>
        <p:nvGrpSpPr>
          <p:cNvPr id="7" name="Group 59"/>
          <p:cNvGrpSpPr>
            <a:grpSpLocks/>
          </p:cNvGrpSpPr>
          <p:nvPr/>
        </p:nvGrpSpPr>
        <p:grpSpPr bwMode="auto">
          <a:xfrm>
            <a:off x="7061200" y="3487738"/>
            <a:ext cx="1419225" cy="2938462"/>
            <a:chOff x="4448" y="1987"/>
            <a:chExt cx="894" cy="1851"/>
          </a:xfrm>
        </p:grpSpPr>
        <p:grpSp>
          <p:nvGrpSpPr>
            <p:cNvPr id="8" name="Group 61"/>
            <p:cNvGrpSpPr>
              <a:grpSpLocks/>
            </p:cNvGrpSpPr>
            <p:nvPr/>
          </p:nvGrpSpPr>
          <p:grpSpPr bwMode="auto">
            <a:xfrm>
              <a:off x="4448" y="1987"/>
              <a:ext cx="894" cy="745"/>
              <a:chOff x="638178" y="3496454"/>
              <a:chExt cx="1419223" cy="1343834"/>
            </a:xfrm>
          </p:grpSpPr>
          <p:pic>
            <p:nvPicPr>
              <p:cNvPr id="19498" name="Rectangle 17441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38178" y="3496454"/>
                <a:ext cx="1419223" cy="13438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9499" name="TextBox 17442"/>
              <p:cNvSpPr txBox="1">
                <a:spLocks noChangeArrowheads="1"/>
              </p:cNvSpPr>
              <p:nvPr/>
            </p:nvSpPr>
            <p:spPr bwMode="auto">
              <a:xfrm>
                <a:off x="863603" y="3837373"/>
                <a:ext cx="984248" cy="7287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100000"/>
                  </a:lnSpc>
                  <a:spcAft>
                    <a:spcPct val="0"/>
                  </a:spcAft>
                  <a:buClrTx/>
                </a:pPr>
                <a:r>
                  <a:rPr lang="en-US" b="0" smtClean="0">
                    <a:solidFill>
                      <a:srgbClr val="FFD147"/>
                    </a:solidFill>
                    <a:latin typeface="Segoe Semibold"/>
                    <a:cs typeface="Arial" pitchFamily="34" charset="0"/>
                  </a:rPr>
                  <a:t>LINQ</a:t>
                </a:r>
              </a:p>
              <a:p>
                <a:pPr eaLnBrk="1" hangingPunct="1">
                  <a:lnSpc>
                    <a:spcPct val="100000"/>
                  </a:lnSpc>
                  <a:spcAft>
                    <a:spcPct val="0"/>
                  </a:spcAft>
                  <a:buClrTx/>
                </a:pPr>
                <a:r>
                  <a:rPr lang="en-US" b="0" smtClean="0">
                    <a:solidFill>
                      <a:srgbClr val="FFD147"/>
                    </a:solidFill>
                    <a:latin typeface="Segoe Semibold"/>
                    <a:cs typeface="Arial" pitchFamily="34" charset="0"/>
                  </a:rPr>
                  <a:t>To XML</a:t>
                </a:r>
              </a:p>
            </p:txBody>
          </p:sp>
        </p:grpSp>
        <p:grpSp>
          <p:nvGrpSpPr>
            <p:cNvPr id="9" name="Group 42"/>
            <p:cNvGrpSpPr>
              <a:grpSpLocks/>
            </p:cNvGrpSpPr>
            <p:nvPr/>
          </p:nvGrpSpPr>
          <p:grpSpPr bwMode="auto">
            <a:xfrm>
              <a:off x="4608" y="3036"/>
              <a:ext cx="612" cy="802"/>
              <a:chOff x="7315200" y="5478310"/>
              <a:chExt cx="971576" cy="1446718"/>
            </a:xfrm>
          </p:grpSpPr>
          <p:sp>
            <p:nvSpPr>
              <p:cNvPr id="615439" name="Folded Corner 615438"/>
              <p:cNvSpPr>
                <a:spLocks noChangeArrowheads="1"/>
              </p:cNvSpPr>
              <p:nvPr/>
            </p:nvSpPr>
            <p:spPr bwMode="auto">
              <a:xfrm>
                <a:off x="7315200" y="5478310"/>
                <a:ext cx="971576" cy="963276"/>
              </a:xfrm>
              <a:prstGeom prst="foldedCorner">
                <a:avLst>
                  <a:gd name="adj" fmla="val 12500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l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defRPr/>
                </a:pPr>
                <a:endParaRPr lang="en-US" sz="600" b="0" dirty="0">
                  <a:solidFill>
                    <a:srgbClr val="FFD147"/>
                  </a:solidFill>
                  <a:latin typeface="Segoe"/>
                </a:endParaRPr>
              </a:p>
              <a:p>
                <a:pPr algn="l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defRPr/>
                </a:pPr>
                <a:r>
                  <a:rPr lang="en-US" sz="1000" b="0" dirty="0">
                    <a:solidFill>
                      <a:srgbClr val="FFD147"/>
                    </a:solidFill>
                    <a:latin typeface="Segoe"/>
                  </a:rPr>
                  <a:t>&lt;book&gt;</a:t>
                </a:r>
                <a:endParaRPr lang="en-US" b="0" dirty="0">
                  <a:solidFill>
                    <a:srgbClr val="FFD147"/>
                  </a:solidFill>
                </a:endParaRPr>
              </a:p>
              <a:p>
                <a:pPr algn="l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defRPr/>
                </a:pPr>
                <a:r>
                  <a:rPr lang="en-US" sz="1000" b="0" dirty="0">
                    <a:solidFill>
                      <a:srgbClr val="FFD147"/>
                    </a:solidFill>
                    <a:latin typeface="Segoe"/>
                  </a:rPr>
                  <a:t>    &lt;title/&gt;</a:t>
                </a:r>
              </a:p>
              <a:p>
                <a:pPr algn="l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defRPr/>
                </a:pPr>
                <a:r>
                  <a:rPr lang="en-US" sz="1000" b="0" dirty="0">
                    <a:solidFill>
                      <a:srgbClr val="FFD147"/>
                    </a:solidFill>
                    <a:latin typeface="Segoe"/>
                  </a:rPr>
                  <a:t>    &lt;author/&gt;</a:t>
                </a:r>
              </a:p>
              <a:p>
                <a:pPr algn="l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defRPr/>
                </a:pPr>
                <a:r>
                  <a:rPr lang="en-US" sz="1000" b="0" dirty="0">
                    <a:solidFill>
                      <a:srgbClr val="FFD147"/>
                    </a:solidFill>
                    <a:latin typeface="Segoe"/>
                  </a:rPr>
                  <a:t>    &lt;price/&gt;</a:t>
                </a:r>
              </a:p>
              <a:p>
                <a:pPr algn="l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defRPr/>
                </a:pPr>
                <a:r>
                  <a:rPr lang="en-US" sz="1000" b="0" dirty="0">
                    <a:solidFill>
                      <a:srgbClr val="FFD147"/>
                    </a:solidFill>
                    <a:latin typeface="Segoe"/>
                  </a:rPr>
                  <a:t>&lt;/book&gt;</a:t>
                </a:r>
              </a:p>
            </p:txBody>
          </p:sp>
          <p:sp>
            <p:nvSpPr>
              <p:cNvPr id="615440" name="TextBox 615439"/>
              <p:cNvSpPr txBox="1">
                <a:spLocks noChangeArrowheads="1"/>
              </p:cNvSpPr>
              <p:nvPr/>
            </p:nvSpPr>
            <p:spPr bwMode="auto">
              <a:xfrm>
                <a:off x="7315200" y="6261197"/>
                <a:ext cx="914424" cy="663831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82880" tIns="137160" rIns="182880" bIns="137160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defRPr/>
                </a:pPr>
                <a:r>
                  <a:rPr lang="en-US" sz="2000" dirty="0">
                    <a:solidFill>
                      <a:srgbClr val="FFD147"/>
                    </a:solidFill>
                    <a:effectLst>
                      <a:outerShdw blurRad="38100" dist="38100" dir="2700000" sx="1000" sy="1000" algn="tl">
                        <a:srgbClr val="C0C0C0"/>
                      </a:outerShdw>
                    </a:effectLst>
                    <a:latin typeface="Segoe"/>
                    <a:cs typeface="Arial" pitchFamily="34" charset="0"/>
                  </a:rPr>
                  <a:t>XML</a:t>
                </a:r>
              </a:p>
            </p:txBody>
          </p:sp>
        </p:grpSp>
      </p:grpSp>
      <p:grpSp>
        <p:nvGrpSpPr>
          <p:cNvPr id="10" name="Group 58"/>
          <p:cNvGrpSpPr>
            <a:grpSpLocks/>
          </p:cNvGrpSpPr>
          <p:nvPr/>
        </p:nvGrpSpPr>
        <p:grpSpPr bwMode="auto">
          <a:xfrm>
            <a:off x="2154238" y="3065463"/>
            <a:ext cx="4829175" cy="3357562"/>
            <a:chOff x="1357" y="1721"/>
            <a:chExt cx="3042" cy="2115"/>
          </a:xfrm>
        </p:grpSpPr>
        <p:grpSp>
          <p:nvGrpSpPr>
            <p:cNvPr id="11" name="Group 51"/>
            <p:cNvGrpSpPr>
              <a:grpSpLocks/>
            </p:cNvGrpSpPr>
            <p:nvPr/>
          </p:nvGrpSpPr>
          <p:grpSpPr bwMode="auto">
            <a:xfrm>
              <a:off x="1357" y="1721"/>
              <a:ext cx="3042" cy="1138"/>
              <a:chOff x="2151783" y="3001374"/>
              <a:chExt cx="4779142" cy="2168890"/>
            </a:xfrm>
          </p:grpSpPr>
          <p:sp>
            <p:nvSpPr>
              <p:cNvPr id="51" name="Rounded Rectangle 50"/>
              <p:cNvSpPr>
                <a:spLocks noChangeArrowheads="1"/>
              </p:cNvSpPr>
              <p:nvPr/>
            </p:nvSpPr>
            <p:spPr bwMode="auto">
              <a:xfrm>
                <a:off x="2151783" y="3085233"/>
                <a:ext cx="4779142" cy="2085031"/>
              </a:xfrm>
              <a:prstGeom prst="roundRect">
                <a:avLst>
                  <a:gd name="adj" fmla="val 9375"/>
                </a:avLst>
              </a:prstGeom>
              <a:solidFill>
                <a:schemeClr val="accent2">
                  <a:shade val="50000"/>
                  <a:alpha val="25098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defRPr/>
                </a:pPr>
                <a:endParaRPr lang="en-US" sz="3200" b="0">
                  <a:solidFill>
                    <a:srgbClr val="FFD147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Segoe"/>
                  <a:cs typeface="Arial" pitchFamily="34" charset="0"/>
                </a:endParaRPr>
              </a:p>
            </p:txBody>
          </p:sp>
          <p:sp>
            <p:nvSpPr>
              <p:cNvPr id="19493" name="TextBox 54"/>
              <p:cNvSpPr txBox="1">
                <a:spLocks noChangeArrowheads="1"/>
              </p:cNvSpPr>
              <p:nvPr/>
            </p:nvSpPr>
            <p:spPr bwMode="auto">
              <a:xfrm>
                <a:off x="2151783" y="3001374"/>
                <a:ext cx="4779142" cy="70136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lIns="182880" tIns="137160" rIns="182880" bIns="137160">
                <a:spAutoFit/>
              </a:bodyPr>
              <a:lstStyle/>
              <a:p>
                <a:pPr eaLnBrk="1" hangingPunct="1">
                  <a:lnSpc>
                    <a:spcPct val="100000"/>
                  </a:lnSpc>
                  <a:spcAft>
                    <a:spcPct val="0"/>
                  </a:spcAft>
                  <a:buClrTx/>
                </a:pPr>
                <a:r>
                  <a:rPr lang="en-US" sz="2000" b="0" smtClean="0">
                    <a:solidFill>
                      <a:srgbClr val="FFD147"/>
                    </a:solidFill>
                    <a:latin typeface="Segoe"/>
                    <a:cs typeface="Arial" pitchFamily="34" charset="0"/>
                  </a:rPr>
                  <a:t>LINQ enabled ADO.NET</a:t>
                </a:r>
              </a:p>
            </p:txBody>
          </p:sp>
        </p:grpSp>
        <p:grpSp>
          <p:nvGrpSpPr>
            <p:cNvPr id="12" name="Group 44"/>
            <p:cNvGrpSpPr>
              <a:grpSpLocks/>
            </p:cNvGrpSpPr>
            <p:nvPr/>
          </p:nvGrpSpPr>
          <p:grpSpPr bwMode="auto">
            <a:xfrm>
              <a:off x="1461" y="2045"/>
              <a:ext cx="908" cy="745"/>
              <a:chOff x="633416" y="3496454"/>
              <a:chExt cx="1441482" cy="1343834"/>
            </a:xfrm>
          </p:grpSpPr>
          <p:pic>
            <p:nvPicPr>
              <p:cNvPr id="19490" name="Rectangle 17447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38178" y="3496454"/>
                <a:ext cx="1419223" cy="13438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9491" name="TextBox 17448"/>
              <p:cNvSpPr txBox="1">
                <a:spLocks noChangeArrowheads="1"/>
              </p:cNvSpPr>
              <p:nvPr/>
            </p:nvSpPr>
            <p:spPr bwMode="auto">
              <a:xfrm>
                <a:off x="633416" y="3851803"/>
                <a:ext cx="1441482" cy="7343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100000"/>
                  </a:lnSpc>
                  <a:spcAft>
                    <a:spcPct val="0"/>
                  </a:spcAft>
                  <a:buClrTx/>
                </a:pPr>
                <a:r>
                  <a:rPr lang="en-US" b="0" smtClean="0">
                    <a:solidFill>
                      <a:srgbClr val="FFD147"/>
                    </a:solidFill>
                    <a:latin typeface="Segoe Semibold"/>
                    <a:cs typeface="Arial" pitchFamily="34" charset="0"/>
                  </a:rPr>
                  <a:t>LINQ</a:t>
                </a:r>
              </a:p>
              <a:p>
                <a:pPr eaLnBrk="1" hangingPunct="1">
                  <a:lnSpc>
                    <a:spcPct val="100000"/>
                  </a:lnSpc>
                  <a:spcAft>
                    <a:spcPct val="0"/>
                  </a:spcAft>
                  <a:buClrTx/>
                </a:pPr>
                <a:r>
                  <a:rPr lang="en-US" b="0" smtClean="0">
                    <a:solidFill>
                      <a:srgbClr val="FFD147"/>
                    </a:solidFill>
                    <a:latin typeface="Segoe Semibold"/>
                    <a:cs typeface="Arial" pitchFamily="34" charset="0"/>
                  </a:rPr>
                  <a:t>To DataSets</a:t>
                </a:r>
              </a:p>
            </p:txBody>
          </p:sp>
        </p:grpSp>
        <p:grpSp>
          <p:nvGrpSpPr>
            <p:cNvPr id="13" name="Group 53"/>
            <p:cNvGrpSpPr>
              <a:grpSpLocks/>
            </p:cNvGrpSpPr>
            <p:nvPr/>
          </p:nvGrpSpPr>
          <p:grpSpPr bwMode="auto">
            <a:xfrm>
              <a:off x="2445" y="2045"/>
              <a:ext cx="894" cy="745"/>
              <a:chOff x="638178" y="3496454"/>
              <a:chExt cx="1419223" cy="1343834"/>
            </a:xfrm>
          </p:grpSpPr>
          <p:pic>
            <p:nvPicPr>
              <p:cNvPr id="19488" name="Rectangle 17445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38178" y="3496454"/>
                <a:ext cx="1419223" cy="13438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9489" name="TextBox 17446"/>
              <p:cNvSpPr txBox="1">
                <a:spLocks noChangeArrowheads="1"/>
              </p:cNvSpPr>
              <p:nvPr/>
            </p:nvSpPr>
            <p:spPr bwMode="auto">
              <a:xfrm>
                <a:off x="868365" y="3851803"/>
                <a:ext cx="971549" cy="7287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100000"/>
                  </a:lnSpc>
                  <a:spcAft>
                    <a:spcPct val="0"/>
                  </a:spcAft>
                  <a:buClrTx/>
                </a:pPr>
                <a:r>
                  <a:rPr lang="en-US" b="0" smtClean="0">
                    <a:solidFill>
                      <a:srgbClr val="FFD147"/>
                    </a:solidFill>
                    <a:latin typeface="Segoe Semibold"/>
                    <a:cs typeface="Arial" pitchFamily="34" charset="0"/>
                  </a:rPr>
                  <a:t>LINQ</a:t>
                </a:r>
              </a:p>
              <a:p>
                <a:pPr eaLnBrk="1" hangingPunct="1">
                  <a:lnSpc>
                    <a:spcPct val="100000"/>
                  </a:lnSpc>
                  <a:spcAft>
                    <a:spcPct val="0"/>
                  </a:spcAft>
                  <a:buClrTx/>
                </a:pPr>
                <a:r>
                  <a:rPr lang="en-US" b="0" smtClean="0">
                    <a:solidFill>
                      <a:srgbClr val="FFD147"/>
                    </a:solidFill>
                    <a:latin typeface="Segoe Semibold"/>
                    <a:cs typeface="Arial" pitchFamily="34" charset="0"/>
                  </a:rPr>
                  <a:t>To SQL</a:t>
                </a:r>
              </a:p>
            </p:txBody>
          </p:sp>
        </p:grpSp>
        <p:grpSp>
          <p:nvGrpSpPr>
            <p:cNvPr id="14" name="Group 58"/>
            <p:cNvGrpSpPr>
              <a:grpSpLocks/>
            </p:cNvGrpSpPr>
            <p:nvPr/>
          </p:nvGrpSpPr>
          <p:grpSpPr bwMode="auto">
            <a:xfrm>
              <a:off x="3426" y="2045"/>
              <a:ext cx="894" cy="745"/>
              <a:chOff x="638178" y="3496454"/>
              <a:chExt cx="1419223" cy="1343834"/>
            </a:xfrm>
          </p:grpSpPr>
          <p:pic>
            <p:nvPicPr>
              <p:cNvPr id="19486" name="Rectangle 1744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38178" y="3496454"/>
                <a:ext cx="1419223" cy="13438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9487" name="TextBox 17444"/>
              <p:cNvSpPr txBox="1">
                <a:spLocks noChangeArrowheads="1"/>
              </p:cNvSpPr>
              <p:nvPr/>
            </p:nvSpPr>
            <p:spPr bwMode="auto">
              <a:xfrm>
                <a:off x="706440" y="3851803"/>
                <a:ext cx="1263649" cy="7287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100000"/>
                  </a:lnSpc>
                  <a:spcAft>
                    <a:spcPct val="0"/>
                  </a:spcAft>
                  <a:buClrTx/>
                </a:pPr>
                <a:r>
                  <a:rPr lang="en-US" b="0" smtClean="0">
                    <a:solidFill>
                      <a:srgbClr val="FFD147"/>
                    </a:solidFill>
                    <a:latin typeface="Segoe Semibold"/>
                    <a:cs typeface="Arial" pitchFamily="34" charset="0"/>
                  </a:rPr>
                  <a:t>LINQ</a:t>
                </a:r>
              </a:p>
              <a:p>
                <a:pPr eaLnBrk="1" hangingPunct="1">
                  <a:lnSpc>
                    <a:spcPct val="100000"/>
                  </a:lnSpc>
                  <a:spcAft>
                    <a:spcPct val="0"/>
                  </a:spcAft>
                  <a:buClrTx/>
                </a:pPr>
                <a:r>
                  <a:rPr lang="en-US" b="0" smtClean="0">
                    <a:solidFill>
                      <a:srgbClr val="FFD147"/>
                    </a:solidFill>
                    <a:latin typeface="Segoe Semibold"/>
                    <a:cs typeface="Arial" pitchFamily="34" charset="0"/>
                  </a:rPr>
                  <a:t>To Entities</a:t>
                </a:r>
              </a:p>
            </p:txBody>
          </p:sp>
        </p:grpSp>
        <p:grpSp>
          <p:nvGrpSpPr>
            <p:cNvPr id="15" name="Group 44"/>
            <p:cNvGrpSpPr>
              <a:grpSpLocks/>
            </p:cNvGrpSpPr>
            <p:nvPr/>
          </p:nvGrpSpPr>
          <p:grpSpPr bwMode="auto">
            <a:xfrm>
              <a:off x="2358" y="3041"/>
              <a:ext cx="1050" cy="795"/>
              <a:chOff x="3794673" y="5334000"/>
              <a:chExt cx="1666327" cy="1435168"/>
            </a:xfrm>
          </p:grpSpPr>
          <p:sp>
            <p:nvSpPr>
              <p:cNvPr id="615448" name="TextBox 615447"/>
              <p:cNvSpPr txBox="1">
                <a:spLocks noChangeArrowheads="1"/>
              </p:cNvSpPr>
              <p:nvPr/>
            </p:nvSpPr>
            <p:spPr bwMode="auto">
              <a:xfrm>
                <a:off x="3794672" y="6104838"/>
                <a:ext cx="1666327" cy="66433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82880" tIns="137160" rIns="182880" bIns="137160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defRPr/>
                </a:pPr>
                <a:r>
                  <a:rPr lang="en-US" sz="2000" dirty="0">
                    <a:solidFill>
                      <a:srgbClr val="FFD147"/>
                    </a:solidFill>
                    <a:effectLst>
                      <a:outerShdw dist="50800" sx="1000" sy="1000" algn="ctr" rotWithShape="0">
                        <a:srgbClr val="000000"/>
                      </a:outerShdw>
                    </a:effectLst>
                    <a:latin typeface="Segoe"/>
                    <a:cs typeface="Arial" pitchFamily="34" charset="0"/>
                  </a:rPr>
                  <a:t>Relational</a:t>
                </a:r>
                <a:endParaRPr lang="en-US" dirty="0">
                  <a:solidFill>
                    <a:srgbClr val="FFD147"/>
                  </a:solidFill>
                  <a:effectLst>
                    <a:outerShdw dist="50800" sx="1000" sy="1000" algn="ctr" rotWithShape="0">
                      <a:srgbClr val="000000"/>
                    </a:outerShdw>
                  </a:effectLst>
                  <a:latin typeface="Calibri"/>
                  <a:cs typeface="Arial" pitchFamily="34" charset="0"/>
                </a:endParaRPr>
              </a:p>
            </p:txBody>
          </p:sp>
          <p:grpSp>
            <p:nvGrpSpPr>
              <p:cNvPr id="16" name="Group 40"/>
              <p:cNvGrpSpPr>
                <a:grpSpLocks/>
              </p:cNvGrpSpPr>
              <p:nvPr/>
            </p:nvGrpSpPr>
            <p:grpSpPr bwMode="auto">
              <a:xfrm>
                <a:off x="4019770" y="5334000"/>
                <a:ext cx="1219200" cy="688414"/>
                <a:chOff x="4019770" y="5227423"/>
                <a:chExt cx="1219200" cy="688414"/>
              </a:xfrm>
            </p:grpSpPr>
            <p:sp>
              <p:nvSpPr>
                <p:cNvPr id="615446" name="Flowchart: Magnetic Disk 615445"/>
                <p:cNvSpPr>
                  <a:spLocks noChangeArrowheads="1"/>
                </p:cNvSpPr>
                <p:nvPr/>
              </p:nvSpPr>
              <p:spPr bwMode="auto">
                <a:xfrm>
                  <a:off x="4356462" y="5227423"/>
                  <a:ext cx="545920" cy="505469"/>
                </a:xfrm>
                <a:prstGeom prst="flowChartMagneticDisk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defRPr/>
                  </a:pPr>
                  <a:endParaRPr lang="en-US" sz="2000" b="0">
                    <a:solidFill>
                      <a:srgbClr val="FFD147"/>
                    </a:solidFill>
                    <a:latin typeface="Segoe"/>
                  </a:endParaRPr>
                </a:p>
              </p:txBody>
            </p:sp>
            <p:sp>
              <p:nvSpPr>
                <p:cNvPr id="615447" name="Flowchart: Magnetic Disk 615446"/>
                <p:cNvSpPr>
                  <a:spLocks noChangeArrowheads="1"/>
                </p:cNvSpPr>
                <p:nvPr/>
              </p:nvSpPr>
              <p:spPr bwMode="auto">
                <a:xfrm>
                  <a:off x="4020023" y="5411558"/>
                  <a:ext cx="545920" cy="503663"/>
                </a:xfrm>
                <a:prstGeom prst="flowChartMagneticDisk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defRPr/>
                  </a:pPr>
                  <a:endParaRPr lang="en-US" sz="2000" b="0">
                    <a:solidFill>
                      <a:srgbClr val="FFD147"/>
                    </a:solidFill>
                    <a:latin typeface="Segoe"/>
                  </a:endParaRPr>
                </a:p>
              </p:txBody>
            </p:sp>
            <p:sp>
              <p:nvSpPr>
                <p:cNvPr id="615449" name="Flowchart: Magnetic Disk 615448"/>
                <p:cNvSpPr>
                  <a:spLocks noChangeArrowheads="1"/>
                </p:cNvSpPr>
                <p:nvPr/>
              </p:nvSpPr>
              <p:spPr bwMode="auto">
                <a:xfrm>
                  <a:off x="4692902" y="5411558"/>
                  <a:ext cx="545920" cy="503663"/>
                </a:xfrm>
                <a:prstGeom prst="flowChartMagneticDisk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defRPr/>
                  </a:pPr>
                  <a:endParaRPr lang="en-US" sz="2000" b="0">
                    <a:solidFill>
                      <a:srgbClr val="FFD147"/>
                    </a:solidFill>
                    <a:latin typeface="Segoe"/>
                  </a:endParaRPr>
                </a:p>
              </p:txBody>
            </p:sp>
          </p:grpSp>
        </p:grpSp>
      </p:grpSp>
      <p:grpSp>
        <p:nvGrpSpPr>
          <p:cNvPr id="17" name="Group 66"/>
          <p:cNvGrpSpPr>
            <a:grpSpLocks/>
          </p:cNvGrpSpPr>
          <p:nvPr/>
        </p:nvGrpSpPr>
        <p:grpSpPr bwMode="auto">
          <a:xfrm>
            <a:off x="6500813" y="1368425"/>
            <a:ext cx="2017712" cy="539750"/>
            <a:chOff x="788654" y="989622"/>
            <a:chExt cx="2018468" cy="612648"/>
          </a:xfrm>
        </p:grpSpPr>
        <p:pic>
          <p:nvPicPr>
            <p:cNvPr id="19474" name="Rectangle 1745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88654" y="989622"/>
              <a:ext cx="2018468" cy="6126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475" name="TextBox 17458"/>
            <p:cNvSpPr txBox="1">
              <a:spLocks noChangeArrowheads="1"/>
            </p:cNvSpPr>
            <p:nvPr/>
          </p:nvSpPr>
          <p:spPr bwMode="auto">
            <a:xfrm>
              <a:off x="788654" y="1142491"/>
              <a:ext cx="1989882" cy="4237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</a:pPr>
              <a:r>
                <a:rPr lang="en-US" b="0" smtClean="0">
                  <a:solidFill>
                    <a:srgbClr val="FFD147"/>
                  </a:solidFill>
                  <a:latin typeface="Segoe Semibold"/>
                  <a:cs typeface="Arial" pitchFamily="34" charset="0"/>
                </a:rPr>
                <a:t>Others…</a:t>
              </a:r>
            </a:p>
          </p:txBody>
        </p:sp>
      </p:grpSp>
      <p:grpSp>
        <p:nvGrpSpPr>
          <p:cNvPr id="18" name="Group 49"/>
          <p:cNvGrpSpPr>
            <a:grpSpLocks/>
          </p:cNvGrpSpPr>
          <p:nvPr/>
        </p:nvGrpSpPr>
        <p:grpSpPr bwMode="auto">
          <a:xfrm>
            <a:off x="419100" y="1357313"/>
            <a:ext cx="2330450" cy="539750"/>
            <a:chOff x="788654" y="989622"/>
            <a:chExt cx="2329807" cy="707146"/>
          </a:xfrm>
        </p:grpSpPr>
        <p:pic>
          <p:nvPicPr>
            <p:cNvPr id="19472" name="Rectangle 1745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88654" y="989622"/>
              <a:ext cx="2329807" cy="707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473" name="TextBox 17456"/>
            <p:cNvSpPr txBox="1">
              <a:spLocks noChangeArrowheads="1"/>
            </p:cNvSpPr>
            <p:nvPr/>
          </p:nvSpPr>
          <p:spPr bwMode="auto">
            <a:xfrm>
              <a:off x="788654" y="1178888"/>
              <a:ext cx="2329807" cy="480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</a:pPr>
              <a:r>
                <a:rPr lang="en-US" b="0" smtClean="0">
                  <a:solidFill>
                    <a:srgbClr val="FFD147"/>
                  </a:solidFill>
                  <a:latin typeface="Segoe Semibold"/>
                  <a:cs typeface="Arial" pitchFamily="34" charset="0"/>
                </a:rPr>
                <a:t>VB</a:t>
              </a:r>
            </a:p>
          </p:txBody>
        </p:sp>
      </p:grpSp>
      <p:grpSp>
        <p:nvGrpSpPr>
          <p:cNvPr id="19" name="Group 47"/>
          <p:cNvGrpSpPr>
            <a:grpSpLocks/>
          </p:cNvGrpSpPr>
          <p:nvPr/>
        </p:nvGrpSpPr>
        <p:grpSpPr bwMode="auto">
          <a:xfrm>
            <a:off x="3332163" y="1368425"/>
            <a:ext cx="2330450" cy="539750"/>
            <a:chOff x="788654" y="989622"/>
            <a:chExt cx="2329808" cy="707146"/>
          </a:xfrm>
        </p:grpSpPr>
        <p:pic>
          <p:nvPicPr>
            <p:cNvPr id="19470" name="Rectangle 1745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88654" y="989622"/>
              <a:ext cx="2329807" cy="707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471" name="TextBox 17454"/>
            <p:cNvSpPr txBox="1">
              <a:spLocks noChangeArrowheads="1"/>
            </p:cNvSpPr>
            <p:nvPr/>
          </p:nvSpPr>
          <p:spPr bwMode="auto">
            <a:xfrm>
              <a:off x="839440" y="1174728"/>
              <a:ext cx="2279022" cy="480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</a:pPr>
              <a:r>
                <a:rPr lang="en-US" b="0" smtClean="0">
                  <a:solidFill>
                    <a:srgbClr val="FFD147"/>
                  </a:solidFill>
                  <a:latin typeface="Segoe Semibold"/>
                  <a:cs typeface="Arial" pitchFamily="34" charset="0"/>
                </a:rPr>
                <a:t>C#</a:t>
              </a:r>
            </a:p>
          </p:txBody>
        </p:sp>
      </p:grpSp>
      <p:grpSp>
        <p:nvGrpSpPr>
          <p:cNvPr id="20" name="Group 52"/>
          <p:cNvGrpSpPr>
            <a:grpSpLocks/>
          </p:cNvGrpSpPr>
          <p:nvPr/>
        </p:nvGrpSpPr>
        <p:grpSpPr bwMode="auto">
          <a:xfrm>
            <a:off x="341313" y="1993900"/>
            <a:ext cx="8302625" cy="536575"/>
            <a:chOff x="384818" y="1821675"/>
            <a:chExt cx="8301982" cy="609600"/>
          </a:xfrm>
        </p:grpSpPr>
        <p:pic>
          <p:nvPicPr>
            <p:cNvPr id="19468" name="Rectangle 17423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84818" y="1821675"/>
              <a:ext cx="8301982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469" name="TextBox 17424"/>
            <p:cNvSpPr txBox="1">
              <a:spLocks noChangeArrowheads="1"/>
            </p:cNvSpPr>
            <p:nvPr/>
          </p:nvSpPr>
          <p:spPr bwMode="auto">
            <a:xfrm>
              <a:off x="534031" y="1976780"/>
              <a:ext cx="8027366" cy="4166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</a:pPr>
              <a:r>
                <a:rPr lang="en-US" b="0" smtClean="0">
                  <a:solidFill>
                    <a:srgbClr val="FFD147"/>
                  </a:solidFill>
                  <a:latin typeface="Segoe Semibold"/>
                  <a:cs typeface="Arial" pitchFamily="34" charset="0"/>
                </a:rPr>
                <a:t>.NET Language-Integrated Query</a:t>
              </a:r>
            </a:p>
          </p:txBody>
        </p:sp>
      </p:grpSp>
      <p:sp>
        <p:nvSpPr>
          <p:cNvPr id="57" name="Oval 56"/>
          <p:cNvSpPr/>
          <p:nvPr/>
        </p:nvSpPr>
        <p:spPr>
          <a:xfrm>
            <a:off x="500063" y="3357563"/>
            <a:ext cx="1714500" cy="1500187"/>
          </a:xfrm>
          <a:prstGeom prst="ellipse">
            <a:avLst/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endParaRPr lang="en-GB" b="0">
              <a:solidFill>
                <a:srgbClr val="FFD147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advTm="44812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5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GB" dirty="0" smtClean="0"/>
              <a:t>The rest of this mini-Lesson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500063" y="1428750"/>
            <a:ext cx="8143875" cy="4500563"/>
          </a:xfrm>
        </p:spPr>
        <p:txBody>
          <a:bodyPr/>
          <a:lstStyle/>
          <a:p>
            <a:r>
              <a:rPr lang="en-GB" dirty="0" smtClean="0"/>
              <a:t>Language Enhancements</a:t>
            </a:r>
          </a:p>
          <a:p>
            <a:pPr lvl="1">
              <a:buFontTx/>
              <a:buNone/>
            </a:pPr>
            <a:r>
              <a:rPr lang="en-GB" dirty="0" smtClean="0"/>
              <a:t>Local Variable Type Inference</a:t>
            </a:r>
          </a:p>
          <a:p>
            <a:pPr lvl="1">
              <a:buFontTx/>
              <a:buNone/>
            </a:pPr>
            <a:r>
              <a:rPr lang="en-GB" dirty="0" smtClean="0"/>
              <a:t>Object </a:t>
            </a:r>
            <a:r>
              <a:rPr lang="en-GB" dirty="0" err="1" smtClean="0"/>
              <a:t>Initializers</a:t>
            </a:r>
            <a:endParaRPr lang="en-GB" dirty="0" smtClean="0"/>
          </a:p>
          <a:p>
            <a:pPr lvl="1">
              <a:buFontTx/>
              <a:buNone/>
            </a:pPr>
            <a:r>
              <a:rPr lang="en-GB" dirty="0" smtClean="0"/>
              <a:t>Anonymous Types</a:t>
            </a:r>
          </a:p>
          <a:p>
            <a:pPr lvl="1">
              <a:buFontTx/>
              <a:buNone/>
            </a:pPr>
            <a:r>
              <a:rPr lang="en-GB" dirty="0" smtClean="0"/>
              <a:t>Lambda Expressions</a:t>
            </a:r>
          </a:p>
          <a:p>
            <a:pPr lvl="1">
              <a:buFontTx/>
              <a:buNone/>
            </a:pPr>
            <a:r>
              <a:rPr lang="en-GB" dirty="0" smtClean="0"/>
              <a:t>Extension Methods</a:t>
            </a:r>
          </a:p>
          <a:p>
            <a:pPr>
              <a:buFontTx/>
              <a:buNone/>
            </a:pPr>
            <a:r>
              <a:rPr lang="en-GB" dirty="0" smtClean="0"/>
              <a:t>+ Query Expressions</a:t>
            </a:r>
          </a:p>
          <a:p>
            <a:pPr>
              <a:buFontTx/>
              <a:buNone/>
            </a:pPr>
            <a:r>
              <a:rPr lang="en-GB" dirty="0" smtClean="0"/>
              <a:t>                                                = LINQ </a:t>
            </a:r>
            <a:r>
              <a:rPr lang="en-GB" dirty="0" smtClean="0">
                <a:sym typeface="Wingdings" pitchFamily="2" charset="2"/>
              </a:rPr>
              <a:t></a:t>
            </a:r>
            <a:endParaRPr lang="en-GB" dirty="0" smtClean="0"/>
          </a:p>
        </p:txBody>
      </p:sp>
    </p:spTree>
    <p:custDataLst>
      <p:tags r:id="rId1"/>
    </p:custDataLst>
  </p:cSld>
  <p:clrMapOvr>
    <a:masterClrMapping/>
  </p:clrMapOvr>
  <p:transition advTm="4006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Variable Type Inference</a:t>
            </a:r>
          </a:p>
        </p:txBody>
      </p:sp>
      <p:sp>
        <p:nvSpPr>
          <p:cNvPr id="385027" name="Text Box 3"/>
          <p:cNvSpPr txBox="1">
            <a:spLocks noChangeArrowheads="1"/>
          </p:cNvSpPr>
          <p:nvPr/>
        </p:nvSpPr>
        <p:spPr bwMode="auto">
          <a:xfrm>
            <a:off x="1295400" y="1600200"/>
            <a:ext cx="6477000" cy="15240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182880" tIns="137160" rIns="182880" bIns="137160">
            <a:spAutoFit/>
          </a:bodyPr>
          <a:lstStyle/>
          <a:p>
            <a:pPr algn="l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b="0" dirty="0" err="1">
                <a:solidFill>
                  <a:srgbClr val="FFFFFF"/>
                </a:solidFill>
              </a:rPr>
              <a:t>int</a:t>
            </a:r>
            <a:r>
              <a:rPr lang="en-US" b="0" dirty="0">
                <a:solidFill>
                  <a:srgbClr val="FFFFFF"/>
                </a:solidFill>
              </a:rPr>
              <a:t> </a:t>
            </a:r>
            <a:r>
              <a:rPr lang="en-US" b="0" dirty="0" err="1">
                <a:solidFill>
                  <a:srgbClr val="FFFFFF"/>
                </a:solidFill>
              </a:rPr>
              <a:t>i</a:t>
            </a:r>
            <a:r>
              <a:rPr lang="en-US" b="0" dirty="0">
                <a:solidFill>
                  <a:srgbClr val="FFFFFF"/>
                </a:solidFill>
              </a:rPr>
              <a:t> = 666;</a:t>
            </a:r>
          </a:p>
          <a:p>
            <a:pPr algn="l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b="0" dirty="0">
                <a:solidFill>
                  <a:srgbClr val="FFFFFF"/>
                </a:solidFill>
              </a:rPr>
              <a:t>string s = "Goodbye";</a:t>
            </a:r>
          </a:p>
          <a:p>
            <a:pPr algn="l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b="0" dirty="0">
                <a:solidFill>
                  <a:srgbClr val="FFFFFF"/>
                </a:solidFill>
              </a:rPr>
              <a:t>double d = 3.14;</a:t>
            </a:r>
          </a:p>
          <a:p>
            <a:pPr algn="l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b="0" dirty="0" err="1">
                <a:solidFill>
                  <a:srgbClr val="FFFFFF"/>
                </a:solidFill>
              </a:rPr>
              <a:t>int</a:t>
            </a:r>
            <a:r>
              <a:rPr lang="en-US" b="0" dirty="0">
                <a:solidFill>
                  <a:srgbClr val="FFFFFF"/>
                </a:solidFill>
              </a:rPr>
              <a:t>[] numbers = new </a:t>
            </a:r>
            <a:r>
              <a:rPr lang="en-US" b="0" dirty="0" err="1">
                <a:solidFill>
                  <a:srgbClr val="FFFFFF"/>
                </a:solidFill>
              </a:rPr>
              <a:t>int</a:t>
            </a:r>
            <a:r>
              <a:rPr lang="en-US" b="0" dirty="0">
                <a:solidFill>
                  <a:srgbClr val="FFFFFF"/>
                </a:solidFill>
              </a:rPr>
              <a:t>[] {1, 2, 3};</a:t>
            </a:r>
          </a:p>
          <a:p>
            <a:pPr algn="l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b="0" dirty="0">
                <a:solidFill>
                  <a:srgbClr val="FFFFFF"/>
                </a:solidFill>
              </a:rPr>
              <a:t>Dictionary&lt;</a:t>
            </a:r>
            <a:r>
              <a:rPr lang="en-US" b="0" dirty="0" err="1">
                <a:solidFill>
                  <a:srgbClr val="FFFFFF"/>
                </a:solidFill>
              </a:rPr>
              <a:t>int,Order</a:t>
            </a:r>
            <a:r>
              <a:rPr lang="en-US" b="0" dirty="0">
                <a:solidFill>
                  <a:srgbClr val="FFFFFF"/>
                </a:solidFill>
              </a:rPr>
              <a:t>&gt; orders = new Dictionary&lt;</a:t>
            </a:r>
            <a:r>
              <a:rPr lang="en-US" b="0" dirty="0" err="1">
                <a:solidFill>
                  <a:srgbClr val="FFFFFF"/>
                </a:solidFill>
              </a:rPr>
              <a:t>int,Order</a:t>
            </a:r>
            <a:r>
              <a:rPr lang="en-US" b="0" dirty="0">
                <a:solidFill>
                  <a:srgbClr val="FFFFFF"/>
                </a:solidFill>
              </a:rPr>
              <a:t>&gt;();</a:t>
            </a:r>
          </a:p>
        </p:txBody>
      </p:sp>
      <p:sp>
        <p:nvSpPr>
          <p:cNvPr id="385028" name="Text Box 4"/>
          <p:cNvSpPr txBox="1">
            <a:spLocks noChangeArrowheads="1"/>
          </p:cNvSpPr>
          <p:nvPr/>
        </p:nvSpPr>
        <p:spPr bwMode="auto">
          <a:xfrm>
            <a:off x="1295400" y="3352800"/>
            <a:ext cx="6477000" cy="15240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182880" tIns="137160" rIns="182880" bIns="137160">
            <a:spAutoFit/>
          </a:bodyPr>
          <a:lstStyle/>
          <a:p>
            <a:pPr algn="l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b="0" dirty="0" err="1">
                <a:solidFill>
                  <a:srgbClr val="FFFFFF"/>
                </a:solidFill>
              </a:rPr>
              <a:t>var</a:t>
            </a:r>
            <a:r>
              <a:rPr lang="en-US" b="0" dirty="0">
                <a:solidFill>
                  <a:srgbClr val="FFFFFF"/>
                </a:solidFill>
              </a:rPr>
              <a:t> </a:t>
            </a:r>
            <a:r>
              <a:rPr lang="en-US" b="0" dirty="0" err="1">
                <a:solidFill>
                  <a:srgbClr val="FFFFFF"/>
                </a:solidFill>
              </a:rPr>
              <a:t>i</a:t>
            </a:r>
            <a:r>
              <a:rPr lang="en-US" b="0" dirty="0">
                <a:solidFill>
                  <a:srgbClr val="FFFFFF"/>
                </a:solidFill>
              </a:rPr>
              <a:t> = 666;</a:t>
            </a:r>
          </a:p>
          <a:p>
            <a:pPr algn="l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b="0" dirty="0" err="1">
                <a:solidFill>
                  <a:srgbClr val="FFFFFF"/>
                </a:solidFill>
              </a:rPr>
              <a:t>var</a:t>
            </a:r>
            <a:r>
              <a:rPr lang="en-US" b="0" dirty="0">
                <a:solidFill>
                  <a:srgbClr val="FFFFFF"/>
                </a:solidFill>
              </a:rPr>
              <a:t> s = "Goodbye";</a:t>
            </a:r>
          </a:p>
          <a:p>
            <a:pPr algn="l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b="0" dirty="0" err="1">
                <a:solidFill>
                  <a:srgbClr val="FFFFFF"/>
                </a:solidFill>
              </a:rPr>
              <a:t>var</a:t>
            </a:r>
            <a:r>
              <a:rPr lang="en-US" b="0" dirty="0">
                <a:solidFill>
                  <a:srgbClr val="FFFFFF"/>
                </a:solidFill>
              </a:rPr>
              <a:t> d = 3.14;</a:t>
            </a:r>
          </a:p>
          <a:p>
            <a:pPr algn="l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b="0" dirty="0" err="1">
                <a:solidFill>
                  <a:srgbClr val="FFFFFF"/>
                </a:solidFill>
              </a:rPr>
              <a:t>var</a:t>
            </a:r>
            <a:r>
              <a:rPr lang="en-US" b="0" dirty="0">
                <a:solidFill>
                  <a:srgbClr val="FFFFFF"/>
                </a:solidFill>
              </a:rPr>
              <a:t> numbers = new </a:t>
            </a:r>
            <a:r>
              <a:rPr lang="en-US" b="0" dirty="0" err="1">
                <a:solidFill>
                  <a:srgbClr val="FFFFFF"/>
                </a:solidFill>
              </a:rPr>
              <a:t>int</a:t>
            </a:r>
            <a:r>
              <a:rPr lang="en-US" b="0" dirty="0">
                <a:solidFill>
                  <a:srgbClr val="FFFFFF"/>
                </a:solidFill>
              </a:rPr>
              <a:t>[] {1, 2, 3};</a:t>
            </a:r>
          </a:p>
          <a:p>
            <a:pPr algn="l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b="0" dirty="0" err="1">
                <a:solidFill>
                  <a:srgbClr val="FFFFFF"/>
                </a:solidFill>
              </a:rPr>
              <a:t>var</a:t>
            </a:r>
            <a:r>
              <a:rPr lang="en-US" b="0" dirty="0">
                <a:solidFill>
                  <a:srgbClr val="FFFFFF"/>
                </a:solidFill>
              </a:rPr>
              <a:t> orders = new Dictionary&lt;</a:t>
            </a:r>
            <a:r>
              <a:rPr lang="en-US" b="0" dirty="0" err="1">
                <a:solidFill>
                  <a:srgbClr val="FFFFFF"/>
                </a:solidFill>
              </a:rPr>
              <a:t>int,Order</a:t>
            </a:r>
            <a:r>
              <a:rPr lang="en-US" b="0" dirty="0">
                <a:solidFill>
                  <a:srgbClr val="FFFFFF"/>
                </a:solidFill>
              </a:rPr>
              <a:t>&gt;();</a:t>
            </a:r>
          </a:p>
        </p:txBody>
      </p:sp>
      <p:sp>
        <p:nvSpPr>
          <p:cNvPr id="385029" name="AutoShape 5"/>
          <p:cNvSpPr>
            <a:spLocks noChangeArrowheads="1"/>
          </p:cNvSpPr>
          <p:nvPr/>
        </p:nvSpPr>
        <p:spPr bwMode="auto">
          <a:xfrm>
            <a:off x="457200" y="2362200"/>
            <a:ext cx="685800" cy="1752600"/>
          </a:xfrm>
          <a:prstGeom prst="curvedRightArrow">
            <a:avLst>
              <a:gd name="adj1" fmla="val 51111"/>
              <a:gd name="adj2" fmla="val 102222"/>
              <a:gd name="adj3" fmla="val 33333"/>
            </a:avLst>
          </a:prstGeom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l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endParaRPr lang="en-GB" b="0">
              <a:solidFill>
                <a:srgbClr val="FFD147"/>
              </a:solidFill>
            </a:endParaRPr>
          </a:p>
        </p:txBody>
      </p:sp>
      <p:sp>
        <p:nvSpPr>
          <p:cNvPr id="385030" name="AutoShape 6"/>
          <p:cNvSpPr>
            <a:spLocks noChangeArrowheads="1"/>
          </p:cNvSpPr>
          <p:nvPr/>
        </p:nvSpPr>
        <p:spPr bwMode="auto">
          <a:xfrm flipH="1" flipV="1">
            <a:off x="7924800" y="2362200"/>
            <a:ext cx="685800" cy="1752600"/>
          </a:xfrm>
          <a:prstGeom prst="curvedRightArrow">
            <a:avLst>
              <a:gd name="adj1" fmla="val 51111"/>
              <a:gd name="adj2" fmla="val 102222"/>
              <a:gd name="adj3" fmla="val 33333"/>
            </a:avLst>
          </a:prstGeom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l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endParaRPr lang="en-GB" b="0">
              <a:solidFill>
                <a:srgbClr val="FFD147"/>
              </a:solidFill>
            </a:endParaRPr>
          </a:p>
        </p:txBody>
      </p:sp>
      <p:sp>
        <p:nvSpPr>
          <p:cNvPr id="385031" name="AutoShape 7"/>
          <p:cNvSpPr>
            <a:spLocks noChangeArrowheads="1"/>
          </p:cNvSpPr>
          <p:nvPr/>
        </p:nvSpPr>
        <p:spPr bwMode="auto">
          <a:xfrm>
            <a:off x="1676400" y="5181600"/>
            <a:ext cx="2390775" cy="839788"/>
          </a:xfrm>
          <a:prstGeom prst="wedgeRoundRectCallout">
            <a:avLst>
              <a:gd name="adj1" fmla="val -49269"/>
              <a:gd name="adj2" fmla="val -97824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b="0" dirty="0">
                <a:solidFill>
                  <a:srgbClr val="FFD147"/>
                </a:solidFill>
              </a:rPr>
              <a:t>“The type on the right hand side”</a:t>
            </a:r>
          </a:p>
        </p:txBody>
      </p:sp>
    </p:spTree>
    <p:custDataLst>
      <p:tags r:id="rId1"/>
    </p:custDataLst>
  </p:cSld>
  <p:clrMapOvr>
    <a:masterClrMapping/>
  </p:clrMapOvr>
  <p:transition advTm="32062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5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5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5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5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5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3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</a:t>
            </a:r>
            <a:r>
              <a:rPr lang="en-US" dirty="0" err="1" smtClean="0"/>
              <a:t>Initializers</a:t>
            </a:r>
            <a:endParaRPr lang="en-US" dirty="0" smtClean="0"/>
          </a:p>
        </p:txBody>
      </p:sp>
      <p:sp>
        <p:nvSpPr>
          <p:cNvPr id="412675" name="Text Box 3"/>
          <p:cNvSpPr txBox="1">
            <a:spLocks noChangeArrowheads="1"/>
          </p:cNvSpPr>
          <p:nvPr/>
        </p:nvSpPr>
        <p:spPr bwMode="auto">
          <a:xfrm>
            <a:off x="611188" y="1341438"/>
            <a:ext cx="5334000" cy="202209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182880" tIns="137160" rIns="182880" bIns="137160">
            <a:spAutoFit/>
          </a:bodyPr>
          <a:lstStyle/>
          <a:p>
            <a:pPr algn="l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b="0" dirty="0">
                <a:solidFill>
                  <a:srgbClr val="FFFFFF"/>
                </a:solidFill>
              </a:rPr>
              <a:t>public class Point</a:t>
            </a:r>
          </a:p>
          <a:p>
            <a:pPr algn="l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b="0" dirty="0">
                <a:solidFill>
                  <a:srgbClr val="FFFFFF"/>
                </a:solidFill>
              </a:rPr>
              <a:t>{</a:t>
            </a:r>
          </a:p>
          <a:p>
            <a:pPr algn="l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b="0" dirty="0">
                <a:solidFill>
                  <a:srgbClr val="FFFFFF"/>
                </a:solidFill>
              </a:rPr>
              <a:t>    private </a:t>
            </a:r>
            <a:r>
              <a:rPr lang="en-US" b="0" dirty="0" err="1">
                <a:solidFill>
                  <a:srgbClr val="FFFFFF"/>
                </a:solidFill>
              </a:rPr>
              <a:t>int</a:t>
            </a:r>
            <a:r>
              <a:rPr lang="en-US" b="0" dirty="0">
                <a:solidFill>
                  <a:srgbClr val="FFFFFF"/>
                </a:solidFill>
              </a:rPr>
              <a:t> x, y;</a:t>
            </a:r>
          </a:p>
          <a:p>
            <a:pPr algn="l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endParaRPr lang="en-US" b="0" dirty="0">
              <a:solidFill>
                <a:srgbClr val="FFFFFF"/>
              </a:solidFill>
            </a:endParaRPr>
          </a:p>
          <a:p>
            <a:pPr algn="l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b="0" dirty="0">
                <a:solidFill>
                  <a:srgbClr val="FFFFFF"/>
                </a:solidFill>
              </a:rPr>
              <a:t>    public </a:t>
            </a:r>
            <a:r>
              <a:rPr lang="en-US" b="0" dirty="0" err="1">
                <a:solidFill>
                  <a:srgbClr val="FFFFFF"/>
                </a:solidFill>
              </a:rPr>
              <a:t>int</a:t>
            </a:r>
            <a:r>
              <a:rPr lang="en-US" b="0" dirty="0">
                <a:solidFill>
                  <a:srgbClr val="FFFFFF"/>
                </a:solidFill>
              </a:rPr>
              <a:t> X { get { return x; } set { x = value; } }</a:t>
            </a:r>
          </a:p>
          <a:p>
            <a:pPr algn="l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b="0" dirty="0">
                <a:solidFill>
                  <a:srgbClr val="FFFFFF"/>
                </a:solidFill>
              </a:rPr>
              <a:t>    public </a:t>
            </a:r>
            <a:r>
              <a:rPr lang="en-US" b="0" dirty="0" err="1">
                <a:solidFill>
                  <a:srgbClr val="FFFFFF"/>
                </a:solidFill>
              </a:rPr>
              <a:t>int</a:t>
            </a:r>
            <a:r>
              <a:rPr lang="en-US" b="0" dirty="0">
                <a:solidFill>
                  <a:srgbClr val="FFFFFF"/>
                </a:solidFill>
              </a:rPr>
              <a:t> Y { get { return y; } set { y = value; } }</a:t>
            </a:r>
          </a:p>
          <a:p>
            <a:pPr algn="l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b="0" dirty="0">
                <a:solidFill>
                  <a:srgbClr val="FFFFFF"/>
                </a:solidFill>
              </a:rPr>
              <a:t>}</a:t>
            </a:r>
          </a:p>
        </p:txBody>
      </p:sp>
      <p:sp>
        <p:nvSpPr>
          <p:cNvPr id="412676" name="Text Box 4"/>
          <p:cNvSpPr txBox="1">
            <a:spLocks noChangeArrowheads="1"/>
          </p:cNvSpPr>
          <p:nvPr/>
        </p:nvSpPr>
        <p:spPr bwMode="auto">
          <a:xfrm>
            <a:off x="1692275" y="3789363"/>
            <a:ext cx="4183063" cy="52629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182880" tIns="137160" rIns="182880" bIns="137160">
            <a:spAutoFit/>
          </a:bodyPr>
          <a:lstStyle/>
          <a:p>
            <a:pPr algn="l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b="0" dirty="0">
                <a:solidFill>
                  <a:srgbClr val="FFFFFF"/>
                </a:solidFill>
              </a:rPr>
              <a:t>Point a = new Point { X = 0, Y = 1 };</a:t>
            </a:r>
          </a:p>
        </p:txBody>
      </p:sp>
      <p:sp>
        <p:nvSpPr>
          <p:cNvPr id="412677" name="Text Box 5"/>
          <p:cNvSpPr txBox="1">
            <a:spLocks noChangeArrowheads="1"/>
          </p:cNvSpPr>
          <p:nvPr/>
        </p:nvSpPr>
        <p:spPr bwMode="auto">
          <a:xfrm>
            <a:off x="1763713" y="4724400"/>
            <a:ext cx="3962400" cy="102489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182880" tIns="137160" rIns="182880" bIns="137160">
            <a:spAutoFit/>
          </a:bodyPr>
          <a:lstStyle/>
          <a:p>
            <a:pPr algn="l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b="0" dirty="0">
                <a:solidFill>
                  <a:srgbClr val="FFFFFF"/>
                </a:solidFill>
              </a:rPr>
              <a:t>Point a = new Point();</a:t>
            </a:r>
          </a:p>
          <a:p>
            <a:pPr algn="l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b="0" dirty="0" err="1">
                <a:solidFill>
                  <a:srgbClr val="FFFFFF"/>
                </a:solidFill>
              </a:rPr>
              <a:t>a.X</a:t>
            </a:r>
            <a:r>
              <a:rPr lang="en-US" b="0" dirty="0">
                <a:solidFill>
                  <a:srgbClr val="FFFFFF"/>
                </a:solidFill>
              </a:rPr>
              <a:t> = 0;</a:t>
            </a:r>
          </a:p>
          <a:p>
            <a:pPr algn="l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b="0" dirty="0" err="1">
                <a:solidFill>
                  <a:srgbClr val="FFFFFF"/>
                </a:solidFill>
              </a:rPr>
              <a:t>a.Y</a:t>
            </a:r>
            <a:r>
              <a:rPr lang="en-US" b="0" dirty="0">
                <a:solidFill>
                  <a:srgbClr val="FFFFFF"/>
                </a:solidFill>
              </a:rPr>
              <a:t> = 1;</a:t>
            </a:r>
          </a:p>
        </p:txBody>
      </p:sp>
      <p:sp>
        <p:nvSpPr>
          <p:cNvPr id="412678" name="AutoShape 6"/>
          <p:cNvSpPr>
            <a:spLocks noChangeArrowheads="1"/>
          </p:cNvSpPr>
          <p:nvPr/>
        </p:nvSpPr>
        <p:spPr bwMode="auto">
          <a:xfrm>
            <a:off x="755650" y="3933825"/>
            <a:ext cx="838200" cy="1752600"/>
          </a:xfrm>
          <a:prstGeom prst="curvedRightArrow">
            <a:avLst>
              <a:gd name="adj1" fmla="val 41818"/>
              <a:gd name="adj2" fmla="val 83636"/>
              <a:gd name="adj3" fmla="val 33333"/>
            </a:avLst>
          </a:prstGeom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l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endParaRPr lang="en-GB" b="0">
              <a:solidFill>
                <a:srgbClr val="FFD147"/>
              </a:solidFill>
            </a:endParaRPr>
          </a:p>
        </p:txBody>
      </p:sp>
      <p:sp>
        <p:nvSpPr>
          <p:cNvPr id="412679" name="Freeform 7"/>
          <p:cNvSpPr>
            <a:spLocks/>
          </p:cNvSpPr>
          <p:nvPr/>
        </p:nvSpPr>
        <p:spPr bwMode="auto">
          <a:xfrm>
            <a:off x="3732213" y="4164013"/>
            <a:ext cx="531812" cy="26987"/>
          </a:xfrm>
          <a:custGeom>
            <a:avLst/>
            <a:gdLst/>
            <a:ahLst/>
            <a:cxnLst>
              <a:cxn ang="0">
                <a:pos x="0" y="17"/>
              </a:cxn>
              <a:cxn ang="0">
                <a:pos x="335" y="17"/>
              </a:cxn>
            </a:cxnLst>
            <a:rect l="0" t="0" r="r" b="b"/>
            <a:pathLst>
              <a:path w="335" h="17">
                <a:moveTo>
                  <a:pt x="0" y="17"/>
                </a:moveTo>
                <a:cubicBezTo>
                  <a:pt x="109" y="0"/>
                  <a:pt x="225" y="17"/>
                  <a:pt x="335" y="17"/>
                </a:cubicBezTo>
              </a:path>
            </a:pathLst>
          </a:cu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endParaRPr lang="en-GB" b="0">
              <a:solidFill>
                <a:srgbClr val="FFD147"/>
              </a:solidFill>
            </a:endParaRPr>
          </a:p>
        </p:txBody>
      </p:sp>
      <p:sp>
        <p:nvSpPr>
          <p:cNvPr id="412680" name="Freeform 8"/>
          <p:cNvSpPr>
            <a:spLocks/>
          </p:cNvSpPr>
          <p:nvPr/>
        </p:nvSpPr>
        <p:spPr bwMode="auto">
          <a:xfrm>
            <a:off x="4430713" y="4183063"/>
            <a:ext cx="498475" cy="111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4" y="7"/>
              </a:cxn>
            </a:cxnLst>
            <a:rect l="0" t="0" r="r" b="b"/>
            <a:pathLst>
              <a:path w="314" h="7">
                <a:moveTo>
                  <a:pt x="0" y="0"/>
                </a:moveTo>
                <a:cubicBezTo>
                  <a:pt x="280" y="7"/>
                  <a:pt x="175" y="7"/>
                  <a:pt x="314" y="7"/>
                </a:cubicBezTo>
              </a:path>
            </a:pathLst>
          </a:cu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endParaRPr lang="en-GB" b="0">
              <a:solidFill>
                <a:srgbClr val="FFD147"/>
              </a:solidFill>
            </a:endParaRPr>
          </a:p>
        </p:txBody>
      </p:sp>
      <p:sp>
        <p:nvSpPr>
          <p:cNvPr id="412681" name="AutoShape 9"/>
          <p:cNvSpPr>
            <a:spLocks noChangeArrowheads="1"/>
          </p:cNvSpPr>
          <p:nvPr/>
        </p:nvSpPr>
        <p:spPr bwMode="auto">
          <a:xfrm>
            <a:off x="6084888" y="2565400"/>
            <a:ext cx="2362200" cy="914400"/>
          </a:xfrm>
          <a:prstGeom prst="wedgeRoundRectCallout">
            <a:avLst>
              <a:gd name="adj1" fmla="val -64986"/>
              <a:gd name="adj2" fmla="val 111287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b="0">
                <a:solidFill>
                  <a:srgbClr val="FFD147"/>
                </a:solidFill>
              </a:rPr>
              <a:t>Field or property assignments</a:t>
            </a:r>
          </a:p>
        </p:txBody>
      </p:sp>
    </p:spTree>
    <p:custDataLst>
      <p:tags r:id="rId1"/>
    </p:custDataLst>
  </p:cSld>
  <p:clrMapOvr>
    <a:masterClrMapping/>
  </p:clrMapOvr>
  <p:transition advTm="15595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2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2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2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2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2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2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2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79" grpId="0" animBg="1"/>
      <p:bldP spid="412680" grpId="0" animBg="1"/>
      <p:bldP spid="41268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Anonymous Types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611320" y="3946572"/>
            <a:ext cx="5675324" cy="52629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182880" tIns="137160" rIns="182880" bIns="137160">
            <a:spAutoFit/>
          </a:bodyPr>
          <a:lstStyle/>
          <a:p>
            <a:pPr algn="l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b="0" dirty="0" err="1">
                <a:solidFill>
                  <a:srgbClr val="FFFFFF"/>
                </a:solidFill>
              </a:rPr>
              <a:t>var</a:t>
            </a:r>
            <a:r>
              <a:rPr lang="en-US" b="0" dirty="0">
                <a:solidFill>
                  <a:srgbClr val="FFFFFF"/>
                </a:solidFill>
              </a:rPr>
              <a:t> o = new { Name = “Jenny”, Age = 31 };</a:t>
            </a:r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3000375" y="1757363"/>
            <a:ext cx="2736850" cy="1600200"/>
          </a:xfrm>
          <a:prstGeom prst="wedgeRoundRectCallout">
            <a:avLst>
              <a:gd name="adj1" fmla="val -53769"/>
              <a:gd name="adj2" fmla="val 99306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l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b="0" dirty="0">
                <a:solidFill>
                  <a:srgbClr val="FFD147"/>
                </a:solidFill>
              </a:rPr>
              <a:t>class XXX</a:t>
            </a:r>
          </a:p>
          <a:p>
            <a:pPr algn="l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b="0" dirty="0">
                <a:solidFill>
                  <a:srgbClr val="FFD147"/>
                </a:solidFill>
              </a:rPr>
              <a:t>{</a:t>
            </a:r>
          </a:p>
          <a:p>
            <a:pPr algn="l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b="0" dirty="0">
                <a:solidFill>
                  <a:srgbClr val="FFD147"/>
                </a:solidFill>
              </a:rPr>
              <a:t>    public string Name;</a:t>
            </a:r>
          </a:p>
          <a:p>
            <a:pPr algn="l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b="0" dirty="0">
                <a:solidFill>
                  <a:srgbClr val="FFD147"/>
                </a:solidFill>
              </a:rPr>
              <a:t>    public </a:t>
            </a:r>
            <a:r>
              <a:rPr lang="en-US" b="0" dirty="0" err="1">
                <a:solidFill>
                  <a:srgbClr val="FFD147"/>
                </a:solidFill>
              </a:rPr>
              <a:t>int</a:t>
            </a:r>
            <a:r>
              <a:rPr lang="en-US" b="0" dirty="0">
                <a:solidFill>
                  <a:srgbClr val="FFD147"/>
                </a:solidFill>
              </a:rPr>
              <a:t> Age;</a:t>
            </a:r>
          </a:p>
          <a:p>
            <a:pPr algn="l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b="0" dirty="0">
                <a:solidFill>
                  <a:srgbClr val="FFD147"/>
                </a:solidFill>
              </a:rPr>
              <a:t>}</a:t>
            </a:r>
          </a:p>
        </p:txBody>
      </p:sp>
      <p:sp>
        <p:nvSpPr>
          <p:cNvPr id="8" name="AutoShape 13"/>
          <p:cNvSpPr>
            <a:spLocks noChangeArrowheads="1"/>
          </p:cNvSpPr>
          <p:nvPr/>
        </p:nvSpPr>
        <p:spPr bwMode="auto">
          <a:xfrm>
            <a:off x="571500" y="3017838"/>
            <a:ext cx="1371600" cy="609600"/>
          </a:xfrm>
          <a:prstGeom prst="wedgeRoundRectCallout">
            <a:avLst>
              <a:gd name="adj1" fmla="val 46644"/>
              <a:gd name="adj2" fmla="val 109375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b="0">
                <a:solidFill>
                  <a:srgbClr val="FFD147"/>
                </a:solidFill>
              </a:rPr>
              <a:t>XXX</a:t>
            </a:r>
          </a:p>
        </p:txBody>
      </p:sp>
    </p:spTree>
    <p:custDataLst>
      <p:tags r:id="rId1"/>
    </p:custDataLst>
  </p:cSld>
  <p:clrMapOvr>
    <a:masterClrMapping/>
  </p:clrMapOvr>
  <p:transition advTm="1742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Delegates</a:t>
            </a:r>
          </a:p>
        </p:txBody>
      </p:sp>
      <p:sp>
        <p:nvSpPr>
          <p:cNvPr id="395267" name="Text Box 3"/>
          <p:cNvSpPr txBox="1">
            <a:spLocks noChangeArrowheads="1"/>
          </p:cNvSpPr>
          <p:nvPr/>
        </p:nvSpPr>
        <p:spPr bwMode="auto">
          <a:xfrm>
            <a:off x="998538" y="1600200"/>
            <a:ext cx="6697662" cy="376718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182880" tIns="137160" rIns="182880" bIns="137160">
            <a:spAutoFit/>
          </a:bodyPr>
          <a:lstStyle/>
          <a:p>
            <a:pPr algn="l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b="0" dirty="0">
                <a:solidFill>
                  <a:srgbClr val="FFFFFF"/>
                </a:solidFill>
              </a:rPr>
              <a:t>public class </a:t>
            </a:r>
            <a:r>
              <a:rPr lang="en-US" b="0" dirty="0" err="1">
                <a:solidFill>
                  <a:srgbClr val="FFFFFF"/>
                </a:solidFill>
              </a:rPr>
              <a:t>MyClass</a:t>
            </a:r>
            <a:endParaRPr lang="en-US" b="0" dirty="0">
              <a:solidFill>
                <a:srgbClr val="FFFFFF"/>
              </a:solidFill>
            </a:endParaRPr>
          </a:p>
          <a:p>
            <a:pPr algn="l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b="0" dirty="0">
                <a:solidFill>
                  <a:srgbClr val="FFFFFF"/>
                </a:solidFill>
              </a:rPr>
              <a:t>{</a:t>
            </a:r>
          </a:p>
          <a:p>
            <a:pPr algn="l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b="0" dirty="0">
                <a:solidFill>
                  <a:srgbClr val="FFFFFF"/>
                </a:solidFill>
              </a:rPr>
              <a:t>    public static void Main() {</a:t>
            </a:r>
          </a:p>
          <a:p>
            <a:pPr algn="l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b="0" dirty="0">
                <a:solidFill>
                  <a:srgbClr val="FFFFFF"/>
                </a:solidFill>
              </a:rPr>
              <a:t>        List&lt;Customer&gt; customers = </a:t>
            </a:r>
            <a:r>
              <a:rPr lang="en-US" b="0" dirty="0" err="1">
                <a:solidFill>
                  <a:srgbClr val="FFFFFF"/>
                </a:solidFill>
              </a:rPr>
              <a:t>GetCustomerList</a:t>
            </a:r>
            <a:r>
              <a:rPr lang="en-US" b="0" dirty="0">
                <a:solidFill>
                  <a:srgbClr val="FFFFFF"/>
                </a:solidFill>
              </a:rPr>
              <a:t>();</a:t>
            </a:r>
          </a:p>
          <a:p>
            <a:pPr algn="l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b="0" dirty="0">
                <a:solidFill>
                  <a:srgbClr val="FFFFFF"/>
                </a:solidFill>
              </a:rPr>
              <a:t>        List&lt;Customer&gt; locals =</a:t>
            </a:r>
          </a:p>
          <a:p>
            <a:pPr algn="l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b="0" dirty="0">
                <a:solidFill>
                  <a:srgbClr val="FFFFFF"/>
                </a:solidFill>
              </a:rPr>
              <a:t>            </a:t>
            </a:r>
            <a:r>
              <a:rPr lang="en-US" b="0" dirty="0" err="1">
                <a:solidFill>
                  <a:srgbClr val="FFFFFF"/>
                </a:solidFill>
              </a:rPr>
              <a:t>customers.FindAll</a:t>
            </a:r>
            <a:r>
              <a:rPr lang="en-US" b="0" dirty="0">
                <a:solidFill>
                  <a:srgbClr val="FFFFFF"/>
                </a:solidFill>
              </a:rPr>
              <a:t>(</a:t>
            </a:r>
          </a:p>
          <a:p>
            <a:pPr algn="l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b="0" dirty="0">
                <a:solidFill>
                  <a:srgbClr val="FFFFFF"/>
                </a:solidFill>
              </a:rPr>
              <a:t>                new Predicate&lt;Customer&gt;(</a:t>
            </a:r>
            <a:r>
              <a:rPr lang="en-US" b="0" dirty="0" err="1">
                <a:solidFill>
                  <a:srgbClr val="FFFFFF"/>
                </a:solidFill>
              </a:rPr>
              <a:t>CityEqualsHove</a:t>
            </a:r>
            <a:r>
              <a:rPr lang="en-US" b="0" dirty="0">
                <a:solidFill>
                  <a:srgbClr val="FFFFFF"/>
                </a:solidFill>
              </a:rPr>
              <a:t>)</a:t>
            </a:r>
          </a:p>
          <a:p>
            <a:pPr algn="l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b="0" dirty="0">
                <a:solidFill>
                  <a:srgbClr val="FFFFFF"/>
                </a:solidFill>
              </a:rPr>
              <a:t>            );</a:t>
            </a:r>
          </a:p>
          <a:p>
            <a:pPr algn="l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b="0" dirty="0">
                <a:solidFill>
                  <a:srgbClr val="FFFFFF"/>
                </a:solidFill>
              </a:rPr>
              <a:t>    }</a:t>
            </a:r>
          </a:p>
          <a:p>
            <a:pPr algn="l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endParaRPr lang="en-US" b="0" dirty="0">
              <a:solidFill>
                <a:srgbClr val="FFFFFF"/>
              </a:solidFill>
            </a:endParaRPr>
          </a:p>
          <a:p>
            <a:pPr algn="l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b="0" dirty="0">
                <a:solidFill>
                  <a:srgbClr val="FFFFFF"/>
                </a:solidFill>
              </a:rPr>
              <a:t>    static </a:t>
            </a:r>
            <a:r>
              <a:rPr lang="en-US" b="0" dirty="0" err="1">
                <a:solidFill>
                  <a:srgbClr val="FFFFFF"/>
                </a:solidFill>
              </a:rPr>
              <a:t>bool</a:t>
            </a:r>
            <a:r>
              <a:rPr lang="en-US" b="0" dirty="0">
                <a:solidFill>
                  <a:srgbClr val="FFFFFF"/>
                </a:solidFill>
              </a:rPr>
              <a:t> </a:t>
            </a:r>
            <a:r>
              <a:rPr lang="en-US" b="0" dirty="0" err="1">
                <a:solidFill>
                  <a:srgbClr val="FFFFFF"/>
                </a:solidFill>
              </a:rPr>
              <a:t>CityEqualsHove</a:t>
            </a:r>
            <a:r>
              <a:rPr lang="en-US" b="0" dirty="0">
                <a:solidFill>
                  <a:srgbClr val="FFFFFF"/>
                </a:solidFill>
              </a:rPr>
              <a:t>(Customer c) {</a:t>
            </a:r>
          </a:p>
          <a:p>
            <a:pPr algn="l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b="0" dirty="0">
                <a:solidFill>
                  <a:srgbClr val="FFFFFF"/>
                </a:solidFill>
              </a:rPr>
              <a:t>        return </a:t>
            </a:r>
            <a:r>
              <a:rPr lang="en-US" b="0" dirty="0" err="1">
                <a:solidFill>
                  <a:srgbClr val="FFFFFF"/>
                </a:solidFill>
              </a:rPr>
              <a:t>c.City</a:t>
            </a:r>
            <a:r>
              <a:rPr lang="en-US" b="0" dirty="0">
                <a:solidFill>
                  <a:srgbClr val="FFFFFF"/>
                </a:solidFill>
              </a:rPr>
              <a:t> == "Hove";</a:t>
            </a:r>
          </a:p>
          <a:p>
            <a:pPr algn="l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b="0" dirty="0">
                <a:solidFill>
                  <a:srgbClr val="FFFFFF"/>
                </a:solidFill>
              </a:rPr>
              <a:t>    }</a:t>
            </a:r>
          </a:p>
          <a:p>
            <a:pPr algn="l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b="0" dirty="0">
                <a:solidFill>
                  <a:srgbClr val="FFFFFF"/>
                </a:solidFill>
              </a:rPr>
              <a:t>}</a:t>
            </a:r>
          </a:p>
        </p:txBody>
      </p:sp>
    </p:spTree>
  </p:cSld>
  <p:clrMapOvr>
    <a:masterClrMapping/>
  </p:clrMapOvr>
  <p:transition advTm="1745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5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Anonymous Delegates: Good</a:t>
            </a:r>
            <a:endParaRPr lang="en-US" sz="2400" dirty="0" smtClean="0">
              <a:solidFill>
                <a:schemeClr val="accent1"/>
              </a:solidFill>
            </a:endParaRPr>
          </a:p>
        </p:txBody>
      </p:sp>
      <p:sp>
        <p:nvSpPr>
          <p:cNvPr id="396291" name="Text Box 3"/>
          <p:cNvSpPr txBox="1">
            <a:spLocks noChangeArrowheads="1"/>
          </p:cNvSpPr>
          <p:nvPr/>
        </p:nvSpPr>
        <p:spPr bwMode="auto">
          <a:xfrm>
            <a:off x="998538" y="1878211"/>
            <a:ext cx="6697662" cy="2769989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182880" tIns="137160" rIns="182880" bIns="137160">
            <a:spAutoFit/>
          </a:bodyPr>
          <a:lstStyle/>
          <a:p>
            <a:pPr algn="l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b="0" dirty="0">
                <a:solidFill>
                  <a:srgbClr val="FFFFFF"/>
                </a:solidFill>
              </a:rPr>
              <a:t>public class </a:t>
            </a:r>
            <a:r>
              <a:rPr lang="en-US" b="0" dirty="0" err="1">
                <a:solidFill>
                  <a:srgbClr val="FFFFFF"/>
                </a:solidFill>
              </a:rPr>
              <a:t>MyClass</a:t>
            </a:r>
            <a:endParaRPr lang="en-US" b="0" dirty="0">
              <a:solidFill>
                <a:srgbClr val="FFFFFF"/>
              </a:solidFill>
            </a:endParaRPr>
          </a:p>
          <a:p>
            <a:pPr algn="l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b="0" dirty="0">
                <a:solidFill>
                  <a:srgbClr val="FFFFFF"/>
                </a:solidFill>
              </a:rPr>
              <a:t>{</a:t>
            </a:r>
          </a:p>
          <a:p>
            <a:pPr algn="l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b="0" dirty="0">
                <a:solidFill>
                  <a:srgbClr val="FFFFFF"/>
                </a:solidFill>
              </a:rPr>
              <a:t>    public static void Main() {</a:t>
            </a:r>
          </a:p>
          <a:p>
            <a:pPr algn="l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b="0" dirty="0">
                <a:solidFill>
                  <a:srgbClr val="FFFFFF"/>
                </a:solidFill>
              </a:rPr>
              <a:t>        List&lt;Customer&gt; customers = </a:t>
            </a:r>
            <a:r>
              <a:rPr lang="en-US" b="0" dirty="0" err="1">
                <a:solidFill>
                  <a:srgbClr val="FFFFFF"/>
                </a:solidFill>
              </a:rPr>
              <a:t>GetCustomerList</a:t>
            </a:r>
            <a:r>
              <a:rPr lang="en-US" b="0" dirty="0">
                <a:solidFill>
                  <a:srgbClr val="FFFFFF"/>
                </a:solidFill>
              </a:rPr>
              <a:t>();</a:t>
            </a:r>
          </a:p>
          <a:p>
            <a:pPr algn="l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b="0" dirty="0">
                <a:solidFill>
                  <a:srgbClr val="FFFFFF"/>
                </a:solidFill>
              </a:rPr>
              <a:t>        List&lt;Customer&gt; locals =</a:t>
            </a:r>
          </a:p>
          <a:p>
            <a:pPr algn="l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b="0" dirty="0">
                <a:solidFill>
                  <a:srgbClr val="FFFFFF"/>
                </a:solidFill>
              </a:rPr>
              <a:t>            </a:t>
            </a:r>
            <a:r>
              <a:rPr lang="en-US" b="0" dirty="0" err="1">
                <a:solidFill>
                  <a:srgbClr val="FFFFFF"/>
                </a:solidFill>
              </a:rPr>
              <a:t>customers.FindAll</a:t>
            </a:r>
            <a:r>
              <a:rPr lang="en-US" b="0" dirty="0">
                <a:solidFill>
                  <a:srgbClr val="FFFFFF"/>
                </a:solidFill>
              </a:rPr>
              <a:t>(</a:t>
            </a:r>
          </a:p>
          <a:p>
            <a:pPr algn="l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b="0" dirty="0">
                <a:solidFill>
                  <a:srgbClr val="FFFFFF"/>
                </a:solidFill>
              </a:rPr>
              <a:t>                delegate(Customer c) { return </a:t>
            </a:r>
            <a:r>
              <a:rPr lang="en-US" b="0" dirty="0" err="1">
                <a:solidFill>
                  <a:srgbClr val="FFFFFF"/>
                </a:solidFill>
              </a:rPr>
              <a:t>c.City</a:t>
            </a:r>
            <a:r>
              <a:rPr lang="en-US" b="0" dirty="0">
                <a:solidFill>
                  <a:srgbClr val="FFFFFF"/>
                </a:solidFill>
              </a:rPr>
              <a:t> == "Hove"; }</a:t>
            </a:r>
          </a:p>
          <a:p>
            <a:pPr algn="l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b="0" dirty="0">
                <a:solidFill>
                  <a:srgbClr val="FFFFFF"/>
                </a:solidFill>
              </a:rPr>
              <a:t>            );</a:t>
            </a:r>
          </a:p>
          <a:p>
            <a:pPr algn="l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b="0" dirty="0">
                <a:solidFill>
                  <a:srgbClr val="FFFFFF"/>
                </a:solidFill>
              </a:rPr>
              <a:t>    }</a:t>
            </a:r>
          </a:p>
          <a:p>
            <a:pPr algn="l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b="0" dirty="0">
                <a:solidFill>
                  <a:srgbClr val="FFFFFF"/>
                </a:solidFill>
              </a:rPr>
              <a:t>}</a:t>
            </a:r>
          </a:p>
        </p:txBody>
      </p:sp>
    </p:spTree>
  </p:cSld>
  <p:clrMapOvr>
    <a:masterClrMapping/>
  </p:clrMapOvr>
  <p:transition advTm="4844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Using client-side Templates instead of server-side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400" y="1066800"/>
            <a:ext cx="7696200" cy="914400"/>
          </a:xfrm>
        </p:spPr>
        <p:txBody>
          <a:bodyPr/>
          <a:lstStyle/>
          <a:p>
            <a:r>
              <a:rPr lang="en-US" dirty="0" smtClean="0"/>
              <a:t>Demo</a:t>
            </a:r>
          </a:p>
          <a:p>
            <a:r>
              <a:rPr lang="en-US" dirty="0" smtClean="0"/>
              <a:t>Class Exercise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9A6A2-8041-4699-9C5A-94DC5D34A06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Expressions: Better!</a:t>
            </a:r>
            <a:endParaRPr lang="en-US" sz="2400" dirty="0" smtClean="0">
              <a:solidFill>
                <a:schemeClr val="accent1"/>
              </a:solidFill>
            </a:endParaRPr>
          </a:p>
        </p:txBody>
      </p:sp>
      <p:sp>
        <p:nvSpPr>
          <p:cNvPr id="397315" name="Text Box 3"/>
          <p:cNvSpPr txBox="1">
            <a:spLocks noChangeArrowheads="1"/>
          </p:cNvSpPr>
          <p:nvPr/>
        </p:nvSpPr>
        <p:spPr bwMode="auto">
          <a:xfrm>
            <a:off x="846138" y="1981200"/>
            <a:ext cx="6697662" cy="2769989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182880" tIns="137160" rIns="182880" bIns="137160">
            <a:spAutoFit/>
          </a:bodyPr>
          <a:lstStyle/>
          <a:p>
            <a:pPr algn="l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b="0" dirty="0">
                <a:solidFill>
                  <a:srgbClr val="FFFFFF"/>
                </a:solidFill>
              </a:rPr>
              <a:t>public class </a:t>
            </a:r>
            <a:r>
              <a:rPr lang="en-US" b="0" dirty="0" err="1">
                <a:solidFill>
                  <a:srgbClr val="FFFFFF"/>
                </a:solidFill>
              </a:rPr>
              <a:t>MyClass</a:t>
            </a:r>
            <a:endParaRPr lang="en-US" b="0" dirty="0">
              <a:solidFill>
                <a:srgbClr val="FFFFFF"/>
              </a:solidFill>
            </a:endParaRPr>
          </a:p>
          <a:p>
            <a:pPr algn="l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b="0" dirty="0">
                <a:solidFill>
                  <a:srgbClr val="FFFFFF"/>
                </a:solidFill>
              </a:rPr>
              <a:t>{</a:t>
            </a:r>
          </a:p>
          <a:p>
            <a:pPr algn="l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b="0" dirty="0">
                <a:solidFill>
                  <a:srgbClr val="FFFFFF"/>
                </a:solidFill>
              </a:rPr>
              <a:t>    public static void Main() {</a:t>
            </a:r>
          </a:p>
          <a:p>
            <a:pPr algn="l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b="0" dirty="0">
                <a:solidFill>
                  <a:srgbClr val="FFFFFF"/>
                </a:solidFill>
              </a:rPr>
              <a:t>        List&lt;Customer&gt; customers = </a:t>
            </a:r>
            <a:r>
              <a:rPr lang="en-US" b="0" dirty="0" err="1">
                <a:solidFill>
                  <a:srgbClr val="FFFFFF"/>
                </a:solidFill>
              </a:rPr>
              <a:t>GetCustomerList</a:t>
            </a:r>
            <a:r>
              <a:rPr lang="en-US" b="0" dirty="0">
                <a:solidFill>
                  <a:srgbClr val="FFFFFF"/>
                </a:solidFill>
              </a:rPr>
              <a:t>();</a:t>
            </a:r>
          </a:p>
          <a:p>
            <a:pPr algn="l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b="0" dirty="0">
                <a:solidFill>
                  <a:srgbClr val="FFFFFF"/>
                </a:solidFill>
              </a:rPr>
              <a:t>        List&lt;Customer&gt; locals =</a:t>
            </a:r>
          </a:p>
          <a:p>
            <a:pPr algn="l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b="0" dirty="0">
                <a:solidFill>
                  <a:srgbClr val="FFFFFF"/>
                </a:solidFill>
              </a:rPr>
              <a:t>            </a:t>
            </a:r>
            <a:r>
              <a:rPr lang="en-US" b="0" dirty="0" err="1">
                <a:solidFill>
                  <a:srgbClr val="FFFFFF"/>
                </a:solidFill>
              </a:rPr>
              <a:t>customers.FindAll</a:t>
            </a:r>
            <a:r>
              <a:rPr lang="en-US" b="0" dirty="0">
                <a:solidFill>
                  <a:srgbClr val="FFFFFF"/>
                </a:solidFill>
              </a:rPr>
              <a:t>(</a:t>
            </a:r>
          </a:p>
          <a:p>
            <a:pPr algn="l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b="0" dirty="0">
                <a:solidFill>
                  <a:srgbClr val="FFFFFF"/>
                </a:solidFill>
              </a:rPr>
              <a:t>                (Customer c) =&gt; {return </a:t>
            </a:r>
            <a:r>
              <a:rPr lang="en-US" b="0" dirty="0" err="1">
                <a:solidFill>
                  <a:srgbClr val="FFFFFF"/>
                </a:solidFill>
              </a:rPr>
              <a:t>c.City</a:t>
            </a:r>
            <a:r>
              <a:rPr lang="en-US" b="0" dirty="0">
                <a:solidFill>
                  <a:srgbClr val="FFFFFF"/>
                </a:solidFill>
              </a:rPr>
              <a:t> == "Hove";}</a:t>
            </a:r>
          </a:p>
          <a:p>
            <a:pPr algn="l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b="0" dirty="0">
                <a:solidFill>
                  <a:srgbClr val="FFFFFF"/>
                </a:solidFill>
              </a:rPr>
              <a:t>            );</a:t>
            </a:r>
          </a:p>
          <a:p>
            <a:pPr algn="l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b="0" dirty="0">
                <a:solidFill>
                  <a:srgbClr val="FFFFFF"/>
                </a:solidFill>
              </a:rPr>
              <a:t>    }</a:t>
            </a:r>
          </a:p>
          <a:p>
            <a:pPr algn="l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b="0" dirty="0">
                <a:solidFill>
                  <a:srgbClr val="FFFFFF"/>
                </a:solidFill>
              </a:rPr>
              <a:t>}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806575" y="3854450"/>
            <a:ext cx="3714750" cy="1563687"/>
            <a:chOff x="1571604" y="3214686"/>
            <a:chExt cx="3714776" cy="1563693"/>
          </a:xfrm>
        </p:grpSpPr>
        <p:sp>
          <p:nvSpPr>
            <p:cNvPr id="397319" name="Freeform 7"/>
            <p:cNvSpPr>
              <a:spLocks/>
            </p:cNvSpPr>
            <p:nvPr/>
          </p:nvSpPr>
          <p:spPr bwMode="auto">
            <a:xfrm>
              <a:off x="1571604" y="3214686"/>
              <a:ext cx="3714776" cy="46037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1354" y="4"/>
                </a:cxn>
              </a:cxnLst>
              <a:rect l="0" t="0" r="r" b="b"/>
              <a:pathLst>
                <a:path w="1354" h="10">
                  <a:moveTo>
                    <a:pt x="0" y="10"/>
                  </a:moveTo>
                  <a:cubicBezTo>
                    <a:pt x="763" y="0"/>
                    <a:pt x="311" y="4"/>
                    <a:pt x="1354" y="4"/>
                  </a:cubicBez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defRPr/>
              </a:pPr>
              <a:endParaRPr lang="en-GB" b="0">
                <a:solidFill>
                  <a:srgbClr val="FFD147"/>
                </a:solidFill>
              </a:endParaRPr>
            </a:p>
          </p:txBody>
        </p:sp>
        <p:sp>
          <p:nvSpPr>
            <p:cNvPr id="397322" name="AutoShape 10"/>
            <p:cNvSpPr>
              <a:spLocks noChangeArrowheads="1"/>
            </p:cNvSpPr>
            <p:nvPr/>
          </p:nvSpPr>
          <p:spPr bwMode="auto">
            <a:xfrm>
              <a:off x="2928927" y="4016376"/>
              <a:ext cx="1895488" cy="762003"/>
            </a:xfrm>
            <a:prstGeom prst="wedgeRoundRectCallout">
              <a:avLst>
                <a:gd name="adj1" fmla="val -53519"/>
                <a:gd name="adj2" fmla="val -143958"/>
                <a:gd name="adj3" fmla="val 16667"/>
              </a:avLst>
            </a:prstGeom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defRPr/>
              </a:pPr>
              <a:r>
                <a:rPr lang="en-US" b="0">
                  <a:solidFill>
                    <a:srgbClr val="FFD147"/>
                  </a:solidFill>
                </a:rPr>
                <a:t>Lambda expression</a:t>
              </a:r>
            </a:p>
          </p:txBody>
        </p:sp>
      </p:grpSp>
    </p:spTree>
    <p:custDataLst>
      <p:tags r:id="rId1"/>
    </p:custDataLst>
  </p:cSld>
  <p:clrMapOvr>
    <a:masterClrMapping/>
  </p:clrMapOvr>
  <p:transition advTm="834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Lambda Expressions: Type inferred!</a:t>
            </a:r>
            <a:endParaRPr lang="en-US" sz="1800" dirty="0" smtClean="0">
              <a:solidFill>
                <a:schemeClr val="accent1"/>
              </a:solidFill>
            </a:endParaRPr>
          </a:p>
        </p:txBody>
      </p:sp>
      <p:sp>
        <p:nvSpPr>
          <p:cNvPr id="397315" name="Text Box 3"/>
          <p:cNvSpPr txBox="1">
            <a:spLocks noChangeArrowheads="1"/>
          </p:cNvSpPr>
          <p:nvPr/>
        </p:nvSpPr>
        <p:spPr bwMode="auto">
          <a:xfrm>
            <a:off x="846138" y="1820863"/>
            <a:ext cx="6697662" cy="2769989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182880" tIns="137160" rIns="182880" bIns="137160">
            <a:spAutoFit/>
          </a:bodyPr>
          <a:lstStyle/>
          <a:p>
            <a:pPr algn="l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b="0" dirty="0">
                <a:solidFill>
                  <a:srgbClr val="FFFFFF"/>
                </a:solidFill>
              </a:rPr>
              <a:t>public class </a:t>
            </a:r>
            <a:r>
              <a:rPr lang="en-US" b="0" dirty="0" err="1">
                <a:solidFill>
                  <a:srgbClr val="FFFFFF"/>
                </a:solidFill>
              </a:rPr>
              <a:t>MyClass</a:t>
            </a:r>
            <a:endParaRPr lang="en-US" b="0" dirty="0">
              <a:solidFill>
                <a:srgbClr val="FFFFFF"/>
              </a:solidFill>
            </a:endParaRPr>
          </a:p>
          <a:p>
            <a:pPr algn="l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b="0" dirty="0">
                <a:solidFill>
                  <a:srgbClr val="FFFFFF"/>
                </a:solidFill>
              </a:rPr>
              <a:t>{</a:t>
            </a:r>
          </a:p>
          <a:p>
            <a:pPr algn="l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b="0" dirty="0">
                <a:solidFill>
                  <a:srgbClr val="FFFFFF"/>
                </a:solidFill>
              </a:rPr>
              <a:t>    public static void Main() {</a:t>
            </a:r>
          </a:p>
          <a:p>
            <a:pPr algn="l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b="0" dirty="0">
                <a:solidFill>
                  <a:srgbClr val="FFFFFF"/>
                </a:solidFill>
              </a:rPr>
              <a:t>        List&lt;Customer&gt; customers = </a:t>
            </a:r>
            <a:r>
              <a:rPr lang="en-US" b="0" dirty="0" err="1">
                <a:solidFill>
                  <a:srgbClr val="FFFFFF"/>
                </a:solidFill>
              </a:rPr>
              <a:t>GetCustomerList</a:t>
            </a:r>
            <a:r>
              <a:rPr lang="en-US" b="0" dirty="0">
                <a:solidFill>
                  <a:srgbClr val="FFFFFF"/>
                </a:solidFill>
              </a:rPr>
              <a:t>();</a:t>
            </a:r>
          </a:p>
          <a:p>
            <a:pPr algn="l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b="0" dirty="0">
                <a:solidFill>
                  <a:srgbClr val="FFFFFF"/>
                </a:solidFill>
              </a:rPr>
              <a:t>        List&lt;Customer&gt; locals =</a:t>
            </a:r>
          </a:p>
          <a:p>
            <a:pPr algn="l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b="0" dirty="0">
                <a:solidFill>
                  <a:srgbClr val="FFFFFF"/>
                </a:solidFill>
              </a:rPr>
              <a:t>            </a:t>
            </a:r>
            <a:r>
              <a:rPr lang="en-US" b="0" dirty="0" err="1">
                <a:solidFill>
                  <a:srgbClr val="FFFFFF"/>
                </a:solidFill>
              </a:rPr>
              <a:t>customers.FindAll</a:t>
            </a:r>
            <a:r>
              <a:rPr lang="en-US" b="0" dirty="0">
                <a:solidFill>
                  <a:srgbClr val="FFFFFF"/>
                </a:solidFill>
              </a:rPr>
              <a:t>(</a:t>
            </a:r>
          </a:p>
          <a:p>
            <a:pPr algn="l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b="0" dirty="0">
                <a:solidFill>
                  <a:srgbClr val="FFFFFF"/>
                </a:solidFill>
              </a:rPr>
              <a:t>                c =&gt; </a:t>
            </a:r>
            <a:r>
              <a:rPr lang="en-US" b="0" dirty="0" err="1">
                <a:solidFill>
                  <a:srgbClr val="FFFFFF"/>
                </a:solidFill>
              </a:rPr>
              <a:t>c.City</a:t>
            </a:r>
            <a:r>
              <a:rPr lang="en-US" b="0" dirty="0">
                <a:solidFill>
                  <a:srgbClr val="FFFFFF"/>
                </a:solidFill>
              </a:rPr>
              <a:t> == "Hove"</a:t>
            </a:r>
          </a:p>
          <a:p>
            <a:pPr algn="l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b="0" dirty="0">
                <a:solidFill>
                  <a:srgbClr val="FFFFFF"/>
                </a:solidFill>
              </a:rPr>
              <a:t>            );</a:t>
            </a:r>
          </a:p>
          <a:p>
            <a:pPr algn="l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b="0" dirty="0">
                <a:solidFill>
                  <a:srgbClr val="FFFFFF"/>
                </a:solidFill>
              </a:rPr>
              <a:t>    }</a:t>
            </a:r>
          </a:p>
          <a:p>
            <a:pPr algn="l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b="0" dirty="0">
                <a:solidFill>
                  <a:srgbClr val="FFFFFF"/>
                </a:solidFill>
              </a:rPr>
              <a:t>}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806575" y="3694113"/>
            <a:ext cx="3252788" cy="1563687"/>
            <a:chOff x="1785918" y="3341687"/>
            <a:chExt cx="3252797" cy="1563693"/>
          </a:xfrm>
        </p:grpSpPr>
        <p:sp>
          <p:nvSpPr>
            <p:cNvPr id="397319" name="Freeform 7"/>
            <p:cNvSpPr>
              <a:spLocks/>
            </p:cNvSpPr>
            <p:nvPr/>
          </p:nvSpPr>
          <p:spPr bwMode="auto">
            <a:xfrm>
              <a:off x="1785918" y="3341687"/>
              <a:ext cx="2149481" cy="1587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1354" y="4"/>
                </a:cxn>
              </a:cxnLst>
              <a:rect l="0" t="0" r="r" b="b"/>
              <a:pathLst>
                <a:path w="1354" h="10">
                  <a:moveTo>
                    <a:pt x="0" y="10"/>
                  </a:moveTo>
                  <a:cubicBezTo>
                    <a:pt x="763" y="0"/>
                    <a:pt x="311" y="4"/>
                    <a:pt x="1354" y="4"/>
                  </a:cubicBez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defRPr/>
              </a:pPr>
              <a:endParaRPr lang="en-GB" b="0">
                <a:solidFill>
                  <a:srgbClr val="FFD147"/>
                </a:solidFill>
              </a:endParaRPr>
            </a:p>
          </p:txBody>
        </p:sp>
        <p:sp>
          <p:nvSpPr>
            <p:cNvPr id="397322" name="AutoShape 10"/>
            <p:cNvSpPr>
              <a:spLocks noChangeArrowheads="1"/>
            </p:cNvSpPr>
            <p:nvPr/>
          </p:nvSpPr>
          <p:spPr bwMode="auto">
            <a:xfrm>
              <a:off x="3143235" y="4143377"/>
              <a:ext cx="1895480" cy="762003"/>
            </a:xfrm>
            <a:prstGeom prst="wedgeRoundRectCallout">
              <a:avLst>
                <a:gd name="adj1" fmla="val -53519"/>
                <a:gd name="adj2" fmla="val -143958"/>
                <a:gd name="adj3" fmla="val 16667"/>
              </a:avLst>
            </a:prstGeom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defRPr/>
              </a:pPr>
              <a:r>
                <a:rPr lang="en-US" b="0">
                  <a:solidFill>
                    <a:srgbClr val="FFD147"/>
                  </a:solidFill>
                </a:rPr>
                <a:t>Lambda expression</a:t>
              </a:r>
            </a:p>
          </p:txBody>
        </p:sp>
      </p:grpSp>
    </p:spTree>
  </p:cSld>
  <p:clrMapOvr>
    <a:masterClrMapping/>
  </p:clrMapOvr>
  <p:transition advTm="4985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Methods</a:t>
            </a:r>
            <a:endParaRPr lang="en-US" dirty="0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6927" y="1066800"/>
            <a:ext cx="4516073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514600"/>
            <a:ext cx="451034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6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08590" y="4038600"/>
            <a:ext cx="694481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410200" y="1143000"/>
            <a:ext cx="3352800" cy="412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400" dirty="0" smtClean="0"/>
              <a:t>Note how the static method  had a "this" keyword before the first parameter argument of type string.  </a:t>
            </a:r>
          </a:p>
          <a:p>
            <a:pPr lvl="1"/>
            <a:r>
              <a:rPr lang="en-US" sz="1800" dirty="0" smtClean="0"/>
              <a:t>This tells the compiler that this particular Extension Method should be added to objects of type "string".  </a:t>
            </a:r>
          </a:p>
          <a:p>
            <a:pPr lvl="1"/>
            <a:r>
              <a:rPr lang="en-US" sz="1800" dirty="0" smtClean="0"/>
              <a:t>Within the </a:t>
            </a:r>
            <a:r>
              <a:rPr lang="en-US" sz="1800" dirty="0" err="1" smtClean="0"/>
              <a:t>IsValidEmailAddress</a:t>
            </a:r>
            <a:r>
              <a:rPr lang="en-US" sz="1800" dirty="0" smtClean="0"/>
              <a:t>() method implementation I can then access all of the public properties/methods/events of the actual string instance that the method is being called on, and return true/false depending on whether it is a valid email or not.</a:t>
            </a:r>
          </a:p>
          <a:p>
            <a:r>
              <a:rPr lang="en-US" sz="2400" dirty="0" smtClean="0"/>
              <a:t>To add this specific Extension Method implementation to string instances within my code, I simply use a standard "using" statement to import the namespace containing the extension method implementation:</a:t>
            </a:r>
          </a:p>
          <a:p>
            <a:pPr lvl="1"/>
            <a:r>
              <a:rPr lang="en-US" sz="1800" dirty="0" smtClean="0"/>
              <a:t>using </a:t>
            </a:r>
            <a:r>
              <a:rPr lang="en-US" sz="1800" dirty="0" err="1" smtClean="0"/>
              <a:t>ScottGuExtensions</a:t>
            </a:r>
            <a:r>
              <a:rPr lang="en-US" sz="1800" dirty="0" smtClean="0"/>
              <a:t>;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pic>
        <p:nvPicPr>
          <p:cNvPr id="71682" name="Picture 2" descr="http://www.scottgu.com/blogposts/extensionmethods/step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1" y="1066800"/>
            <a:ext cx="5334000" cy="3015551"/>
          </a:xfrm>
          <a:prstGeom prst="rect">
            <a:avLst/>
          </a:prstGeom>
          <a:noFill/>
        </p:spPr>
      </p:pic>
      <p:pic>
        <p:nvPicPr>
          <p:cNvPr id="71684" name="Picture 4" descr="http://www.scottgu.com/blogposts/extensionmethods/step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2743200"/>
            <a:ext cx="6019800" cy="35337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Methods</a:t>
            </a:r>
          </a:p>
        </p:txBody>
      </p:sp>
      <p:sp>
        <p:nvSpPr>
          <p:cNvPr id="390150" name="Text Box 6"/>
          <p:cNvSpPr txBox="1">
            <a:spLocks noChangeArrowheads="1"/>
          </p:cNvSpPr>
          <p:nvPr/>
        </p:nvSpPr>
        <p:spPr bwMode="auto">
          <a:xfrm>
            <a:off x="611188" y="1571612"/>
            <a:ext cx="7777162" cy="22669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182880" tIns="137160" rIns="182880" bIns="137160">
            <a:spAutoFit/>
          </a:bodyPr>
          <a:lstStyle/>
          <a:p>
            <a:pPr algn="l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b="0" dirty="0">
                <a:solidFill>
                  <a:srgbClr val="FFFFFF"/>
                </a:solidFill>
              </a:rPr>
              <a:t>namespace </a:t>
            </a:r>
            <a:r>
              <a:rPr lang="en-US" b="0" dirty="0" err="1">
                <a:solidFill>
                  <a:srgbClr val="FFFFFF"/>
                </a:solidFill>
              </a:rPr>
              <a:t>MyStuff</a:t>
            </a:r>
            <a:endParaRPr lang="en-US" b="0" dirty="0">
              <a:solidFill>
                <a:srgbClr val="FFFFFF"/>
              </a:solidFill>
            </a:endParaRPr>
          </a:p>
          <a:p>
            <a:pPr algn="l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b="0" dirty="0">
                <a:solidFill>
                  <a:srgbClr val="FFFFFF"/>
                </a:solidFill>
              </a:rPr>
              <a:t>{</a:t>
            </a:r>
          </a:p>
          <a:p>
            <a:pPr algn="l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b="0" dirty="0">
                <a:solidFill>
                  <a:srgbClr val="FFFFFF"/>
                </a:solidFill>
              </a:rPr>
              <a:t>    public static class Extensions</a:t>
            </a:r>
          </a:p>
          <a:p>
            <a:pPr algn="l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b="0" dirty="0">
                <a:solidFill>
                  <a:srgbClr val="FFFFFF"/>
                </a:solidFill>
              </a:rPr>
              <a:t>    {</a:t>
            </a:r>
          </a:p>
          <a:p>
            <a:pPr algn="l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b="0" dirty="0">
                <a:solidFill>
                  <a:srgbClr val="FFFFFF"/>
                </a:solidFill>
              </a:rPr>
              <a:t>        public static string Concatenate(this </a:t>
            </a:r>
            <a:r>
              <a:rPr lang="en-US" b="0" dirty="0" err="1">
                <a:solidFill>
                  <a:srgbClr val="FFFFFF"/>
                </a:solidFill>
              </a:rPr>
              <a:t>IEnumerable</a:t>
            </a:r>
            <a:r>
              <a:rPr lang="en-US" b="0" dirty="0">
                <a:solidFill>
                  <a:srgbClr val="FFFFFF"/>
                </a:solidFill>
              </a:rPr>
              <a:t>&lt;string&gt; strings,</a:t>
            </a:r>
          </a:p>
          <a:p>
            <a:pPr algn="l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b="0" dirty="0">
                <a:solidFill>
                  <a:srgbClr val="FFFFFF"/>
                </a:solidFill>
              </a:rPr>
              <a:t>            string separator) {…}</a:t>
            </a:r>
          </a:p>
          <a:p>
            <a:pPr algn="l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b="0" dirty="0">
                <a:solidFill>
                  <a:srgbClr val="FFFFFF"/>
                </a:solidFill>
              </a:rPr>
              <a:t>    }</a:t>
            </a:r>
          </a:p>
          <a:p>
            <a:pPr algn="l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b="0" dirty="0">
                <a:solidFill>
                  <a:srgbClr val="FFFFFF"/>
                </a:solidFill>
              </a:rPr>
              <a:t>}</a:t>
            </a:r>
          </a:p>
        </p:txBody>
      </p:sp>
      <p:sp>
        <p:nvSpPr>
          <p:cNvPr id="390151" name="Text Box 7"/>
          <p:cNvSpPr txBox="1">
            <a:spLocks noChangeArrowheads="1"/>
          </p:cNvSpPr>
          <p:nvPr/>
        </p:nvSpPr>
        <p:spPr bwMode="auto">
          <a:xfrm>
            <a:off x="827088" y="4292600"/>
            <a:ext cx="3240087" cy="5334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182880" tIns="137160" rIns="182880" bIns="137160">
            <a:spAutoFit/>
          </a:bodyPr>
          <a:lstStyle/>
          <a:p>
            <a:pPr algn="l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b="0">
                <a:solidFill>
                  <a:srgbClr val="FFFFFF"/>
                </a:solidFill>
              </a:rPr>
              <a:t>using MyStuff;</a:t>
            </a:r>
          </a:p>
        </p:txBody>
      </p:sp>
      <p:sp>
        <p:nvSpPr>
          <p:cNvPr id="390152" name="Text Box 8"/>
          <p:cNvSpPr txBox="1">
            <a:spLocks noChangeArrowheads="1"/>
          </p:cNvSpPr>
          <p:nvPr/>
        </p:nvSpPr>
        <p:spPr bwMode="auto">
          <a:xfrm>
            <a:off x="611188" y="4941888"/>
            <a:ext cx="5832475" cy="781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182880" tIns="137160" rIns="182880" bIns="137160">
            <a:spAutoFit/>
          </a:bodyPr>
          <a:lstStyle/>
          <a:p>
            <a:pPr algn="l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b="0" dirty="0">
                <a:solidFill>
                  <a:srgbClr val="FFFFFF"/>
                </a:solidFill>
              </a:rPr>
              <a:t>string[] names = new string[] { "Jenny", "Daniel", "Rita" };</a:t>
            </a:r>
          </a:p>
          <a:p>
            <a:pPr algn="l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b="0" dirty="0">
                <a:solidFill>
                  <a:srgbClr val="FFFFFF"/>
                </a:solidFill>
              </a:rPr>
              <a:t>string s = </a:t>
            </a:r>
            <a:r>
              <a:rPr lang="en-US" b="0" dirty="0" err="1">
                <a:solidFill>
                  <a:srgbClr val="FFFFFF"/>
                </a:solidFill>
              </a:rPr>
              <a:t>names.Concatenate</a:t>
            </a:r>
            <a:r>
              <a:rPr lang="en-US" b="0" dirty="0">
                <a:solidFill>
                  <a:srgbClr val="FFFFFF"/>
                </a:solidFill>
              </a:rPr>
              <a:t>(", ");</a:t>
            </a:r>
          </a:p>
        </p:txBody>
      </p:sp>
      <p:sp>
        <p:nvSpPr>
          <p:cNvPr id="390153" name="Freeform 9"/>
          <p:cNvSpPr>
            <a:spLocks/>
          </p:cNvSpPr>
          <p:nvPr/>
        </p:nvSpPr>
        <p:spPr bwMode="auto">
          <a:xfrm>
            <a:off x="4214813" y="2928938"/>
            <a:ext cx="323850" cy="11112"/>
          </a:xfrm>
          <a:custGeom>
            <a:avLst/>
            <a:gdLst/>
            <a:ahLst/>
            <a:cxnLst>
              <a:cxn ang="0">
                <a:pos x="0" y="7"/>
              </a:cxn>
              <a:cxn ang="0">
                <a:pos x="167" y="0"/>
              </a:cxn>
              <a:cxn ang="0">
                <a:pos x="204" y="7"/>
              </a:cxn>
            </a:cxnLst>
            <a:rect l="0" t="0" r="r" b="b"/>
            <a:pathLst>
              <a:path w="204" h="7">
                <a:moveTo>
                  <a:pt x="0" y="7"/>
                </a:moveTo>
                <a:cubicBezTo>
                  <a:pt x="56" y="5"/>
                  <a:pt x="111" y="0"/>
                  <a:pt x="167" y="0"/>
                </a:cubicBezTo>
                <a:cubicBezTo>
                  <a:pt x="180" y="0"/>
                  <a:pt x="204" y="7"/>
                  <a:pt x="204" y="7"/>
                </a:cubicBezTo>
              </a:path>
            </a:pathLst>
          </a:cu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endParaRPr lang="en-GB" b="0">
              <a:solidFill>
                <a:srgbClr val="FFD147"/>
              </a:solidFill>
            </a:endParaRPr>
          </a:p>
        </p:txBody>
      </p:sp>
      <p:sp>
        <p:nvSpPr>
          <p:cNvPr id="390155" name="AutoShape 11"/>
          <p:cNvSpPr>
            <a:spLocks noChangeArrowheads="1"/>
          </p:cNvSpPr>
          <p:nvPr/>
        </p:nvSpPr>
        <p:spPr bwMode="auto">
          <a:xfrm>
            <a:off x="4787900" y="1052513"/>
            <a:ext cx="1998663" cy="762000"/>
          </a:xfrm>
          <a:prstGeom prst="wedgeRoundRectCallout">
            <a:avLst>
              <a:gd name="adj1" fmla="val -41120"/>
              <a:gd name="adj2" fmla="val 175417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l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b="0" dirty="0">
                <a:solidFill>
                  <a:srgbClr val="FFD147"/>
                </a:solidFill>
              </a:rPr>
              <a:t>Extension method</a:t>
            </a:r>
          </a:p>
        </p:txBody>
      </p:sp>
      <p:sp>
        <p:nvSpPr>
          <p:cNvPr id="390156" name="AutoShape 12"/>
          <p:cNvSpPr>
            <a:spLocks noChangeArrowheads="1"/>
          </p:cNvSpPr>
          <p:nvPr/>
        </p:nvSpPr>
        <p:spPr bwMode="auto">
          <a:xfrm>
            <a:off x="4211638" y="3933825"/>
            <a:ext cx="2932112" cy="762000"/>
          </a:xfrm>
          <a:prstGeom prst="wedgeRoundRectCallout">
            <a:avLst>
              <a:gd name="adj1" fmla="val -71102"/>
              <a:gd name="adj2" fmla="val 35000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l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b="0" dirty="0">
                <a:solidFill>
                  <a:srgbClr val="FFD147"/>
                </a:solidFill>
              </a:rPr>
              <a:t>Brings extensions into scope</a:t>
            </a:r>
          </a:p>
        </p:txBody>
      </p:sp>
      <p:sp>
        <p:nvSpPr>
          <p:cNvPr id="390157" name="AutoShape 13"/>
          <p:cNvSpPr>
            <a:spLocks noChangeArrowheads="1"/>
          </p:cNvSpPr>
          <p:nvPr/>
        </p:nvSpPr>
        <p:spPr bwMode="auto">
          <a:xfrm>
            <a:off x="6659563" y="4914900"/>
            <a:ext cx="2286000" cy="1371600"/>
          </a:xfrm>
          <a:prstGeom prst="wedgeRoundRectCallout">
            <a:avLst>
              <a:gd name="adj1" fmla="val -98411"/>
              <a:gd name="adj2" fmla="val -8213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b="0">
                <a:solidFill>
                  <a:srgbClr val="FFD147"/>
                </a:solidFill>
              </a:rPr>
              <a:t>obj.Foo(x, y)</a:t>
            </a: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b="0">
                <a:solidFill>
                  <a:srgbClr val="FFD147"/>
                </a:solidFill>
                <a:sym typeface="Wingdings" pitchFamily="2" charset="2"/>
              </a:rPr>
              <a:t></a:t>
            </a: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b="0">
                <a:solidFill>
                  <a:srgbClr val="FFD147"/>
                </a:solidFill>
              </a:rPr>
              <a:t>XXX.Foo(obj, x, y)</a:t>
            </a:r>
          </a:p>
        </p:txBody>
      </p:sp>
      <p:sp>
        <p:nvSpPr>
          <p:cNvPr id="390158" name="AutoShape 14"/>
          <p:cNvSpPr>
            <a:spLocks noChangeArrowheads="1"/>
          </p:cNvSpPr>
          <p:nvPr/>
        </p:nvSpPr>
        <p:spPr bwMode="auto">
          <a:xfrm>
            <a:off x="2555875" y="5876925"/>
            <a:ext cx="1828800" cy="609600"/>
          </a:xfrm>
          <a:prstGeom prst="wedgeRoundRectCallout">
            <a:avLst>
              <a:gd name="adj1" fmla="val -48352"/>
              <a:gd name="adj2" fmla="val -93750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b="0">
                <a:solidFill>
                  <a:srgbClr val="FFD147"/>
                </a:solidFill>
              </a:rPr>
              <a:t>IntelliSense!</a:t>
            </a:r>
          </a:p>
        </p:txBody>
      </p:sp>
    </p:spTree>
    <p:custDataLst>
      <p:tags r:id="rId1"/>
    </p:custDataLst>
  </p:cSld>
  <p:clrMapOvr>
    <a:masterClrMapping/>
  </p:clrMapOvr>
  <p:transition advTm="6265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0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0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0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0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0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0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0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0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53" grpId="0" animBg="1"/>
      <p:bldP spid="390155" grpId="0" animBg="1"/>
      <p:bldP spid="390156" grpId="0" animBg="1"/>
      <p:bldP spid="390157" grpId="0" animBg="1"/>
      <p:bldP spid="39015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3"/>
          <p:cNvSpPr>
            <a:spLocks noGrp="1"/>
          </p:cNvSpPr>
          <p:nvPr>
            <p:ph type="ctrTitle"/>
          </p:nvPr>
        </p:nvSpPr>
        <p:spPr>
          <a:xfrm>
            <a:off x="0" y="2857500"/>
            <a:ext cx="9286875" cy="1643063"/>
          </a:xfrm>
        </p:spPr>
        <p:txBody>
          <a:bodyPr/>
          <a:lstStyle/>
          <a:p>
            <a:r>
              <a:rPr lang="en-GB" smtClean="0"/>
              <a:t>Bringing it all together </a:t>
            </a:r>
            <a:r>
              <a:rPr lang="en-GB" i="1" smtClean="0"/>
              <a:t>and</a:t>
            </a: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>introducing the System.Linq namespace</a:t>
            </a:r>
          </a:p>
        </p:txBody>
      </p:sp>
    </p:spTree>
  </p:cSld>
  <p:clrMapOvr>
    <a:masterClrMapping/>
  </p:clrMapOvr>
  <p:transition advTm="672125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1600200" y="3043238"/>
            <a:ext cx="4102100" cy="1184275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</a:pPr>
            <a:r>
              <a:rPr lang="en-US" sz="2400" b="0" smtClean="0">
                <a:solidFill>
                  <a:srgbClr val="FFD147"/>
                </a:solidFill>
                <a:latin typeface="Calibri" pitchFamily="34" charset="0"/>
                <a:cs typeface="Arial" pitchFamily="34" charset="0"/>
              </a:rPr>
              <a:t>from c in customers</a:t>
            </a:r>
          </a:p>
          <a:p>
            <a:pPr algn="l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</a:pPr>
            <a:r>
              <a:rPr lang="en-US" sz="2400" b="0" smtClean="0">
                <a:solidFill>
                  <a:srgbClr val="FFD147"/>
                </a:solidFill>
                <a:latin typeface="Calibri" pitchFamily="34" charset="0"/>
                <a:cs typeface="Arial" pitchFamily="34" charset="0"/>
              </a:rPr>
              <a:t>where c.City == </a:t>
            </a:r>
            <a:r>
              <a:rPr lang="en-US" sz="2400" b="0" smtClean="0">
                <a:solidFill>
                  <a:srgbClr val="FFD147"/>
                </a:solidFill>
                <a:latin typeface="Segoe UI" pitchFamily="34" charset="0"/>
                <a:cs typeface="Segoe UI" pitchFamily="34" charset="0"/>
              </a:rPr>
              <a:t>"Hove"</a:t>
            </a:r>
            <a:endParaRPr lang="en-US" sz="2400" b="0" smtClean="0">
              <a:solidFill>
                <a:srgbClr val="FFD147"/>
              </a:solidFill>
              <a:latin typeface="Calibri" pitchFamily="34" charset="0"/>
              <a:cs typeface="Arial" pitchFamily="34" charset="0"/>
            </a:endParaRPr>
          </a:p>
          <a:p>
            <a:pPr algn="l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</a:pPr>
            <a:r>
              <a:rPr lang="en-US" sz="2400" b="0" smtClean="0">
                <a:solidFill>
                  <a:srgbClr val="FFD147"/>
                </a:solidFill>
                <a:latin typeface="Calibri" pitchFamily="34" charset="0"/>
                <a:cs typeface="Arial" pitchFamily="34" charset="0"/>
              </a:rPr>
              <a:t>select new { c.Name, c.Phone };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1600200" y="4872038"/>
            <a:ext cx="4892675" cy="1184275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</a:pPr>
            <a:r>
              <a:rPr lang="en-US" sz="2400" b="0" smtClean="0">
                <a:solidFill>
                  <a:srgbClr val="FFD147"/>
                </a:solidFill>
                <a:latin typeface="Calibri" pitchFamily="34" charset="0"/>
                <a:cs typeface="Arial" pitchFamily="34" charset="0"/>
              </a:rPr>
              <a:t>customers</a:t>
            </a:r>
          </a:p>
          <a:p>
            <a:pPr algn="l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</a:pPr>
            <a:r>
              <a:rPr lang="en-US" sz="2400" b="0" smtClean="0">
                <a:solidFill>
                  <a:srgbClr val="FFD147"/>
                </a:solidFill>
                <a:latin typeface="Calibri" pitchFamily="34" charset="0"/>
                <a:cs typeface="Arial" pitchFamily="34" charset="0"/>
              </a:rPr>
              <a:t>.Where(c =&gt; c.City == </a:t>
            </a:r>
            <a:r>
              <a:rPr lang="en-US" sz="2400" b="0" smtClean="0">
                <a:solidFill>
                  <a:srgbClr val="FFD147"/>
                </a:solidFill>
                <a:latin typeface="Segoe UI" pitchFamily="34" charset="0"/>
                <a:cs typeface="Segoe UI" pitchFamily="34" charset="0"/>
              </a:rPr>
              <a:t>"Hove"</a:t>
            </a:r>
            <a:r>
              <a:rPr lang="en-US" sz="2400" b="0" smtClean="0">
                <a:solidFill>
                  <a:srgbClr val="FFD147"/>
                </a:solidFill>
                <a:latin typeface="Calibri" pitchFamily="34" charset="0"/>
                <a:cs typeface="Arial" pitchFamily="34" charset="0"/>
              </a:rPr>
              <a:t>)</a:t>
            </a:r>
          </a:p>
          <a:p>
            <a:pPr algn="l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</a:pPr>
            <a:r>
              <a:rPr lang="en-US" sz="2400" b="0" smtClean="0">
                <a:solidFill>
                  <a:srgbClr val="FFD147"/>
                </a:solidFill>
                <a:latin typeface="Calibri" pitchFamily="34" charset="0"/>
                <a:cs typeface="Arial" pitchFamily="34" charset="0"/>
              </a:rPr>
              <a:t>.Select(c =&gt; new { c.Name, c.Phone });</a:t>
            </a:r>
          </a:p>
        </p:txBody>
      </p:sp>
      <p:sp>
        <p:nvSpPr>
          <p:cNvPr id="415748" name="Rectangle 4"/>
          <p:cNvSpPr>
            <a:spLocks noChangeArrowheads="1"/>
          </p:cNvSpPr>
          <p:nvPr/>
        </p:nvSpPr>
        <p:spPr bwMode="auto">
          <a:xfrm>
            <a:off x="2786063" y="3048000"/>
            <a:ext cx="1495425" cy="381000"/>
          </a:xfrm>
          <a:prstGeom prst="rect">
            <a:avLst/>
          </a:prstGeom>
          <a:solidFill>
            <a:srgbClr val="808080">
              <a:alpha val="34117"/>
            </a:srgbClr>
          </a:solidFill>
          <a:ln w="12700" algn="ctr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  <a:spcAft>
                <a:spcPct val="0"/>
              </a:spcAft>
              <a:buClrTx/>
            </a:pPr>
            <a:endParaRPr lang="en-GB" b="0" smtClean="0">
              <a:solidFill>
                <a:srgbClr val="FFD147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415749" name="Rectangle 5"/>
          <p:cNvSpPr>
            <a:spLocks noChangeArrowheads="1"/>
          </p:cNvSpPr>
          <p:nvPr/>
        </p:nvSpPr>
        <p:spPr bwMode="auto">
          <a:xfrm>
            <a:off x="1619250" y="4876800"/>
            <a:ext cx="1504950" cy="381000"/>
          </a:xfrm>
          <a:prstGeom prst="rect">
            <a:avLst/>
          </a:prstGeom>
          <a:solidFill>
            <a:srgbClr val="808080">
              <a:alpha val="34117"/>
            </a:srgbClr>
          </a:solidFill>
          <a:ln w="12700" algn="ctr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  <a:spcAft>
                <a:spcPct val="0"/>
              </a:spcAft>
              <a:buClrTx/>
            </a:pPr>
            <a:endParaRPr lang="en-GB" b="0" smtClean="0">
              <a:solidFill>
                <a:srgbClr val="FFD147"/>
              </a:solidFill>
              <a:latin typeface="Calibri" pitchFamily="34" charset="0"/>
              <a:cs typeface="Arial" pitchFamily="34" charset="0"/>
            </a:endParaRPr>
          </a:p>
        </p:txBody>
      </p:sp>
      <p:cxnSp>
        <p:nvCxnSpPr>
          <p:cNvPr id="415750" name="AutoShape 6"/>
          <p:cNvCxnSpPr>
            <a:cxnSpLocks noChangeShapeType="1"/>
            <a:stCxn id="415748" idx="2"/>
            <a:endCxn id="415749" idx="0"/>
          </p:cNvCxnSpPr>
          <p:nvPr/>
        </p:nvCxnSpPr>
        <p:spPr bwMode="auto">
          <a:xfrm rot="5400000">
            <a:off x="2228850" y="3571875"/>
            <a:ext cx="1447800" cy="1162050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</p:spPr>
      </p:cxnSp>
      <p:sp>
        <p:nvSpPr>
          <p:cNvPr id="4301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Expressions</a:t>
            </a:r>
          </a:p>
        </p:txBody>
      </p:sp>
      <p:sp>
        <p:nvSpPr>
          <p:cNvPr id="43016" name="Rectangle 28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25600"/>
            <a:ext cx="8229600" cy="1303338"/>
          </a:xfrm>
        </p:spPr>
        <p:txBody>
          <a:bodyPr/>
          <a:lstStyle/>
          <a:p>
            <a:r>
              <a:rPr lang="en-US" dirty="0" smtClean="0"/>
              <a:t>Queries translate to method invocations</a:t>
            </a:r>
          </a:p>
          <a:p>
            <a:pPr lvl="1"/>
            <a:r>
              <a:rPr lang="en-US" dirty="0" smtClean="0"/>
              <a:t>Where, Join, </a:t>
            </a:r>
            <a:r>
              <a:rPr lang="en-US" dirty="0" err="1" smtClean="0"/>
              <a:t>OrderBy</a:t>
            </a:r>
            <a:r>
              <a:rPr lang="en-US" dirty="0" smtClean="0"/>
              <a:t>, Select, </a:t>
            </a:r>
            <a:r>
              <a:rPr lang="en-US" dirty="0" err="1" smtClean="0"/>
              <a:t>GroupBy</a:t>
            </a:r>
            <a:r>
              <a:rPr lang="en-US" dirty="0" smtClean="0"/>
              <a:t>, …</a:t>
            </a:r>
          </a:p>
        </p:txBody>
      </p:sp>
      <p:sp>
        <p:nvSpPr>
          <p:cNvPr id="415753" name="Rectangle 9"/>
          <p:cNvSpPr>
            <a:spLocks noChangeArrowheads="1"/>
          </p:cNvSpPr>
          <p:nvPr/>
        </p:nvSpPr>
        <p:spPr bwMode="auto">
          <a:xfrm>
            <a:off x="2286000" y="3046413"/>
            <a:ext cx="263525" cy="381000"/>
          </a:xfrm>
          <a:prstGeom prst="rect">
            <a:avLst/>
          </a:prstGeom>
          <a:solidFill>
            <a:srgbClr val="808080">
              <a:alpha val="34117"/>
            </a:srgbClr>
          </a:solidFill>
          <a:ln w="12700" algn="ctr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  <a:spcAft>
                <a:spcPct val="0"/>
              </a:spcAft>
              <a:buClrTx/>
            </a:pPr>
            <a:endParaRPr lang="en-GB" b="0" smtClean="0">
              <a:solidFill>
                <a:srgbClr val="FFD147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415754" name="Rectangle 10"/>
          <p:cNvSpPr>
            <a:spLocks noChangeArrowheads="1"/>
          </p:cNvSpPr>
          <p:nvPr/>
        </p:nvSpPr>
        <p:spPr bwMode="auto">
          <a:xfrm>
            <a:off x="2643188" y="5257800"/>
            <a:ext cx="263525" cy="381000"/>
          </a:xfrm>
          <a:prstGeom prst="rect">
            <a:avLst/>
          </a:prstGeom>
          <a:solidFill>
            <a:srgbClr val="808080">
              <a:alpha val="34117"/>
            </a:srgbClr>
          </a:solidFill>
          <a:ln w="12700" algn="ctr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  <a:spcAft>
                <a:spcPct val="0"/>
              </a:spcAft>
              <a:buClrTx/>
            </a:pPr>
            <a:endParaRPr lang="en-GB" b="0" smtClean="0">
              <a:solidFill>
                <a:srgbClr val="FFD147"/>
              </a:solidFill>
              <a:latin typeface="Calibri" pitchFamily="34" charset="0"/>
              <a:cs typeface="Arial" pitchFamily="34" charset="0"/>
            </a:endParaRPr>
          </a:p>
        </p:txBody>
      </p:sp>
      <p:cxnSp>
        <p:nvCxnSpPr>
          <p:cNvPr id="415755" name="AutoShape 11"/>
          <p:cNvCxnSpPr>
            <a:cxnSpLocks noChangeShapeType="1"/>
            <a:stCxn id="415759" idx="2"/>
            <a:endCxn id="415754" idx="0"/>
          </p:cNvCxnSpPr>
          <p:nvPr/>
        </p:nvCxnSpPr>
        <p:spPr bwMode="auto">
          <a:xfrm rot="16200000" flipH="1">
            <a:off x="1680369" y="4163219"/>
            <a:ext cx="1831975" cy="357187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</p:spPr>
      </p:cxnSp>
      <p:sp>
        <p:nvSpPr>
          <p:cNvPr id="415756" name="Rectangle 12"/>
          <p:cNvSpPr>
            <a:spLocks noChangeArrowheads="1"/>
          </p:cNvSpPr>
          <p:nvPr/>
        </p:nvSpPr>
        <p:spPr bwMode="auto">
          <a:xfrm>
            <a:off x="2562225" y="3430588"/>
            <a:ext cx="2295525" cy="381000"/>
          </a:xfrm>
          <a:prstGeom prst="rect">
            <a:avLst/>
          </a:prstGeom>
          <a:solidFill>
            <a:srgbClr val="808080">
              <a:alpha val="34117"/>
            </a:srgbClr>
          </a:solidFill>
          <a:ln w="12700" algn="ctr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  <a:spcAft>
                <a:spcPct val="0"/>
              </a:spcAft>
              <a:buClrTx/>
            </a:pPr>
            <a:endParaRPr lang="en-GB" b="0" smtClean="0">
              <a:solidFill>
                <a:srgbClr val="FFD147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415757" name="Rectangle 13"/>
          <p:cNvSpPr>
            <a:spLocks noChangeArrowheads="1"/>
          </p:cNvSpPr>
          <p:nvPr/>
        </p:nvSpPr>
        <p:spPr bwMode="auto">
          <a:xfrm>
            <a:off x="3205163" y="5262563"/>
            <a:ext cx="2295525" cy="381000"/>
          </a:xfrm>
          <a:prstGeom prst="rect">
            <a:avLst/>
          </a:prstGeom>
          <a:solidFill>
            <a:srgbClr val="808080">
              <a:alpha val="34117"/>
            </a:srgbClr>
          </a:solidFill>
          <a:ln w="12700" algn="ctr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  <a:spcAft>
                <a:spcPct val="0"/>
              </a:spcAft>
              <a:buClrTx/>
            </a:pPr>
            <a:endParaRPr lang="en-GB" b="0" smtClean="0">
              <a:solidFill>
                <a:srgbClr val="FFD147"/>
              </a:solidFill>
              <a:latin typeface="Calibri" pitchFamily="34" charset="0"/>
              <a:cs typeface="Arial" pitchFamily="34" charset="0"/>
            </a:endParaRPr>
          </a:p>
        </p:txBody>
      </p:sp>
      <p:cxnSp>
        <p:nvCxnSpPr>
          <p:cNvPr id="415758" name="AutoShape 14"/>
          <p:cNvCxnSpPr>
            <a:cxnSpLocks noChangeShapeType="1"/>
            <a:stCxn id="415756" idx="2"/>
            <a:endCxn id="415757" idx="0"/>
          </p:cNvCxnSpPr>
          <p:nvPr/>
        </p:nvCxnSpPr>
        <p:spPr bwMode="auto">
          <a:xfrm rot="16200000" flipH="1">
            <a:off x="3305969" y="4215607"/>
            <a:ext cx="1450975" cy="642937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</p:spPr>
      </p:cxnSp>
      <p:sp>
        <p:nvSpPr>
          <p:cNvPr id="415759" name="Rectangle 15"/>
          <p:cNvSpPr>
            <a:spLocks noChangeArrowheads="1"/>
          </p:cNvSpPr>
          <p:nvPr/>
        </p:nvSpPr>
        <p:spPr bwMode="auto">
          <a:xfrm>
            <a:off x="2286000" y="3044825"/>
            <a:ext cx="263525" cy="381000"/>
          </a:xfrm>
          <a:prstGeom prst="rect">
            <a:avLst/>
          </a:prstGeom>
          <a:solidFill>
            <a:srgbClr val="808080">
              <a:alpha val="34117"/>
            </a:srgbClr>
          </a:solidFill>
          <a:ln w="12700" algn="ctr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  <a:spcAft>
                <a:spcPct val="0"/>
              </a:spcAft>
              <a:buClrTx/>
            </a:pPr>
            <a:endParaRPr lang="en-GB" b="0" smtClean="0">
              <a:solidFill>
                <a:srgbClr val="FFD147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415760" name="Rectangle 16"/>
          <p:cNvSpPr>
            <a:spLocks noChangeArrowheads="1"/>
          </p:cNvSpPr>
          <p:nvPr/>
        </p:nvSpPr>
        <p:spPr bwMode="auto">
          <a:xfrm>
            <a:off x="2571750" y="5640388"/>
            <a:ext cx="263525" cy="381000"/>
          </a:xfrm>
          <a:prstGeom prst="rect">
            <a:avLst/>
          </a:prstGeom>
          <a:solidFill>
            <a:srgbClr val="808080">
              <a:alpha val="34117"/>
            </a:srgbClr>
          </a:solidFill>
          <a:ln w="12700" algn="ctr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  <a:spcAft>
                <a:spcPct val="0"/>
              </a:spcAft>
              <a:buClrTx/>
            </a:pPr>
            <a:endParaRPr lang="en-GB" b="0" smtClean="0">
              <a:solidFill>
                <a:srgbClr val="FFD147"/>
              </a:solidFill>
              <a:latin typeface="Calibri" pitchFamily="34" charset="0"/>
              <a:cs typeface="Arial" pitchFamily="34" charset="0"/>
            </a:endParaRPr>
          </a:p>
        </p:txBody>
      </p:sp>
      <p:cxnSp>
        <p:nvCxnSpPr>
          <p:cNvPr id="415761" name="AutoShape 17"/>
          <p:cNvCxnSpPr>
            <a:cxnSpLocks noChangeShapeType="1"/>
            <a:stCxn id="415759" idx="2"/>
            <a:endCxn id="415760" idx="0"/>
          </p:cNvCxnSpPr>
          <p:nvPr/>
        </p:nvCxnSpPr>
        <p:spPr bwMode="auto">
          <a:xfrm rot="16200000" flipH="1">
            <a:off x="1453356" y="4390232"/>
            <a:ext cx="2214563" cy="285750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</p:spPr>
      </p:cxnSp>
      <p:sp>
        <p:nvSpPr>
          <p:cNvPr id="415762" name="Rectangle 18"/>
          <p:cNvSpPr>
            <a:spLocks noChangeArrowheads="1"/>
          </p:cNvSpPr>
          <p:nvPr/>
        </p:nvSpPr>
        <p:spPr bwMode="auto">
          <a:xfrm>
            <a:off x="2520950" y="3813175"/>
            <a:ext cx="3254375" cy="381000"/>
          </a:xfrm>
          <a:prstGeom prst="rect">
            <a:avLst/>
          </a:prstGeom>
          <a:solidFill>
            <a:srgbClr val="808080">
              <a:alpha val="34117"/>
            </a:srgbClr>
          </a:solidFill>
          <a:ln w="12700" algn="ctr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  <a:spcAft>
                <a:spcPct val="0"/>
              </a:spcAft>
              <a:buClrTx/>
            </a:pPr>
            <a:endParaRPr lang="en-GB" b="0" smtClean="0">
              <a:solidFill>
                <a:srgbClr val="FFD147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415763" name="Rectangle 19"/>
          <p:cNvSpPr>
            <a:spLocks noChangeArrowheads="1"/>
          </p:cNvSpPr>
          <p:nvPr/>
        </p:nvSpPr>
        <p:spPr bwMode="auto">
          <a:xfrm>
            <a:off x="3143250" y="5640388"/>
            <a:ext cx="3297238" cy="381000"/>
          </a:xfrm>
          <a:prstGeom prst="rect">
            <a:avLst/>
          </a:prstGeom>
          <a:solidFill>
            <a:srgbClr val="808080">
              <a:alpha val="34117"/>
            </a:srgbClr>
          </a:solidFill>
          <a:ln w="12700" algn="ctr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  <a:spcAft>
                <a:spcPct val="0"/>
              </a:spcAft>
              <a:buClrTx/>
            </a:pPr>
            <a:endParaRPr lang="en-GB" b="0" smtClean="0">
              <a:solidFill>
                <a:srgbClr val="FFD147"/>
              </a:solidFill>
              <a:latin typeface="Calibri" pitchFamily="34" charset="0"/>
              <a:cs typeface="Arial" pitchFamily="34" charset="0"/>
            </a:endParaRPr>
          </a:p>
        </p:txBody>
      </p:sp>
      <p:cxnSp>
        <p:nvCxnSpPr>
          <p:cNvPr id="415764" name="AutoShape 20"/>
          <p:cNvCxnSpPr>
            <a:cxnSpLocks noChangeShapeType="1"/>
            <a:stCxn id="415762" idx="2"/>
            <a:endCxn id="415757" idx="2"/>
          </p:cNvCxnSpPr>
          <p:nvPr/>
        </p:nvCxnSpPr>
        <p:spPr bwMode="auto">
          <a:xfrm rot="16200000" flipH="1">
            <a:off x="3525838" y="4816475"/>
            <a:ext cx="1449388" cy="204787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</p:spPr>
      </p:cxnSp>
      <p:sp>
        <p:nvSpPr>
          <p:cNvPr id="415765" name="AutoShape 21"/>
          <p:cNvSpPr>
            <a:spLocks noChangeArrowheads="1"/>
          </p:cNvSpPr>
          <p:nvPr/>
        </p:nvSpPr>
        <p:spPr bwMode="auto">
          <a:xfrm>
            <a:off x="457200" y="3352800"/>
            <a:ext cx="914400" cy="2590800"/>
          </a:xfrm>
          <a:prstGeom prst="curvedRightArrow">
            <a:avLst>
              <a:gd name="adj1" fmla="val 56667"/>
              <a:gd name="adj2" fmla="val 113333"/>
              <a:gd name="adj3" fmla="val 33333"/>
            </a:avLst>
          </a:prstGeom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l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endParaRPr lang="en-GB" b="0">
              <a:solidFill>
                <a:srgbClr val="FFD147"/>
              </a:solidFill>
            </a:endParaRPr>
          </a:p>
        </p:txBody>
      </p:sp>
      <p:sp>
        <p:nvSpPr>
          <p:cNvPr id="415766" name="Rectangle 22"/>
          <p:cNvSpPr>
            <a:spLocks noChangeArrowheads="1"/>
          </p:cNvSpPr>
          <p:nvPr/>
        </p:nvSpPr>
        <p:spPr bwMode="auto">
          <a:xfrm>
            <a:off x="1619250" y="3429000"/>
            <a:ext cx="935038" cy="381000"/>
          </a:xfrm>
          <a:prstGeom prst="rect">
            <a:avLst/>
          </a:prstGeom>
          <a:solidFill>
            <a:srgbClr val="808080">
              <a:alpha val="34117"/>
            </a:srgbClr>
          </a:solidFill>
          <a:ln w="12700" algn="ctr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  <a:spcAft>
                <a:spcPct val="0"/>
              </a:spcAft>
              <a:buClrTx/>
            </a:pPr>
            <a:endParaRPr lang="en-GB" b="0" smtClean="0">
              <a:solidFill>
                <a:srgbClr val="FFD147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415767" name="Rectangle 23"/>
          <p:cNvSpPr>
            <a:spLocks noChangeArrowheads="1"/>
          </p:cNvSpPr>
          <p:nvPr/>
        </p:nvSpPr>
        <p:spPr bwMode="auto">
          <a:xfrm>
            <a:off x="1617663" y="5256213"/>
            <a:ext cx="1025525" cy="381000"/>
          </a:xfrm>
          <a:prstGeom prst="rect">
            <a:avLst/>
          </a:prstGeom>
          <a:solidFill>
            <a:srgbClr val="808080">
              <a:alpha val="34117"/>
            </a:srgbClr>
          </a:solidFill>
          <a:ln w="12700" algn="ctr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  <a:spcAft>
                <a:spcPct val="0"/>
              </a:spcAft>
              <a:buClrTx/>
            </a:pPr>
            <a:endParaRPr lang="en-GB" b="0" smtClean="0">
              <a:solidFill>
                <a:srgbClr val="FFD147"/>
              </a:solidFill>
              <a:latin typeface="Calibri" pitchFamily="34" charset="0"/>
              <a:cs typeface="Arial" pitchFamily="34" charset="0"/>
            </a:endParaRPr>
          </a:p>
        </p:txBody>
      </p:sp>
      <p:cxnSp>
        <p:nvCxnSpPr>
          <p:cNvPr id="415768" name="AutoShape 24"/>
          <p:cNvCxnSpPr>
            <a:cxnSpLocks noChangeShapeType="1"/>
            <a:stCxn id="415766" idx="2"/>
            <a:endCxn id="415767" idx="0"/>
          </p:cNvCxnSpPr>
          <p:nvPr/>
        </p:nvCxnSpPr>
        <p:spPr bwMode="auto">
          <a:xfrm rot="16200000" flipH="1">
            <a:off x="1385887" y="4511676"/>
            <a:ext cx="1446213" cy="42862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</p:spPr>
      </p:cxnSp>
      <p:sp>
        <p:nvSpPr>
          <p:cNvPr id="415769" name="Rectangle 25"/>
          <p:cNvSpPr>
            <a:spLocks noChangeArrowheads="1"/>
          </p:cNvSpPr>
          <p:nvPr/>
        </p:nvSpPr>
        <p:spPr bwMode="auto">
          <a:xfrm>
            <a:off x="1617663" y="3802063"/>
            <a:ext cx="908050" cy="388937"/>
          </a:xfrm>
          <a:prstGeom prst="rect">
            <a:avLst/>
          </a:prstGeom>
          <a:solidFill>
            <a:srgbClr val="808080">
              <a:alpha val="34117"/>
            </a:srgbClr>
          </a:solidFill>
          <a:ln w="12700" algn="ctr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  <a:spcAft>
                <a:spcPct val="0"/>
              </a:spcAft>
              <a:buClrTx/>
            </a:pPr>
            <a:endParaRPr lang="en-GB" b="0" smtClean="0">
              <a:solidFill>
                <a:srgbClr val="FFD147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415770" name="Rectangle 26"/>
          <p:cNvSpPr>
            <a:spLocks noChangeArrowheads="1"/>
          </p:cNvSpPr>
          <p:nvPr/>
        </p:nvSpPr>
        <p:spPr bwMode="auto">
          <a:xfrm>
            <a:off x="1617663" y="5638800"/>
            <a:ext cx="954087" cy="379413"/>
          </a:xfrm>
          <a:prstGeom prst="rect">
            <a:avLst/>
          </a:prstGeom>
          <a:solidFill>
            <a:srgbClr val="808080">
              <a:alpha val="34117"/>
            </a:srgbClr>
          </a:solidFill>
          <a:ln w="12700" algn="ctr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  <a:spcAft>
                <a:spcPct val="0"/>
              </a:spcAft>
              <a:buClrTx/>
            </a:pPr>
            <a:endParaRPr lang="en-GB" b="0" smtClean="0">
              <a:solidFill>
                <a:srgbClr val="FFD147"/>
              </a:solidFill>
              <a:latin typeface="Calibri" pitchFamily="34" charset="0"/>
              <a:cs typeface="Arial" pitchFamily="34" charset="0"/>
            </a:endParaRPr>
          </a:p>
        </p:txBody>
      </p:sp>
      <p:cxnSp>
        <p:nvCxnSpPr>
          <p:cNvPr id="415771" name="AutoShape 27"/>
          <p:cNvCxnSpPr>
            <a:cxnSpLocks noChangeShapeType="1"/>
            <a:stCxn id="415769" idx="2"/>
            <a:endCxn id="415770" idx="0"/>
          </p:cNvCxnSpPr>
          <p:nvPr/>
        </p:nvCxnSpPr>
        <p:spPr bwMode="auto">
          <a:xfrm rot="16200000" flipH="1">
            <a:off x="1358901" y="4903787"/>
            <a:ext cx="1447800" cy="22225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</p:spPr>
      </p:cxnSp>
    </p:spTree>
    <p:custDataLst>
      <p:tags r:id="rId1"/>
    </p:custDataLst>
  </p:cSld>
  <p:clrMapOvr>
    <a:masterClrMapping/>
  </p:clrMapOvr>
  <p:transition advTm="37985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5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5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5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157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157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157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5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5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5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157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157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157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5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5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15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5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15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15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4157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4157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157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4157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157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4157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15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15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15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4157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4157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4157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15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15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15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15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15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15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48" grpId="0" animBg="1"/>
      <p:bldP spid="415748" grpId="1" animBg="1"/>
      <p:bldP spid="415749" grpId="0" animBg="1"/>
      <p:bldP spid="415749" grpId="1" animBg="1"/>
      <p:bldP spid="415753" grpId="0" animBg="1"/>
      <p:bldP spid="415753" grpId="1" animBg="1"/>
      <p:bldP spid="415754" grpId="0" animBg="1"/>
      <p:bldP spid="415754" grpId="1" animBg="1"/>
      <p:bldP spid="415756" grpId="0" animBg="1"/>
      <p:bldP spid="415756" grpId="1" animBg="1"/>
      <p:bldP spid="415757" grpId="0" animBg="1"/>
      <p:bldP spid="415757" grpId="1" animBg="1"/>
      <p:bldP spid="415759" grpId="0" animBg="1"/>
      <p:bldP spid="415760" grpId="0" animBg="1"/>
      <p:bldP spid="415762" grpId="0" animBg="1"/>
      <p:bldP spid="415763" grpId="0" animBg="1"/>
      <p:bldP spid="415766" grpId="0" animBg="1"/>
      <p:bldP spid="415766" grpId="1" animBg="1"/>
      <p:bldP spid="415767" grpId="0" animBg="1"/>
      <p:bldP spid="415767" grpId="1" animBg="1"/>
      <p:bldP spid="415769" grpId="0" animBg="1"/>
      <p:bldP spid="415769" grpId="1" animBg="1"/>
      <p:bldP spid="415770" grpId="0" animBg="1"/>
      <p:bldP spid="415770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Query Expressions</a:t>
            </a:r>
          </a:p>
        </p:txBody>
      </p:sp>
      <p:sp>
        <p:nvSpPr>
          <p:cNvPr id="414724" name="Text Box 4"/>
          <p:cNvSpPr txBox="1">
            <a:spLocks noChangeArrowheads="1"/>
          </p:cNvSpPr>
          <p:nvPr/>
        </p:nvSpPr>
        <p:spPr bwMode="auto">
          <a:xfrm>
            <a:off x="609600" y="2387600"/>
            <a:ext cx="7010400" cy="3124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</a:pPr>
            <a:r>
              <a:rPr lang="en-US" sz="240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  from</a:t>
            </a:r>
            <a:r>
              <a:rPr lang="en-US" sz="2400" b="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 </a:t>
            </a:r>
            <a:r>
              <a:rPr lang="en-US" sz="2400" b="0" i="1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id</a:t>
            </a:r>
            <a:r>
              <a:rPr lang="en-US" sz="2400" b="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 </a:t>
            </a:r>
            <a:r>
              <a:rPr lang="en-US" sz="240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in</a:t>
            </a:r>
            <a:r>
              <a:rPr lang="en-US" sz="2400" b="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 </a:t>
            </a:r>
            <a:r>
              <a:rPr lang="en-US" sz="2400" b="0" i="1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source</a:t>
            </a:r>
            <a:endParaRPr lang="en-US" sz="2400" b="0" smtClean="0">
              <a:solidFill>
                <a:srgbClr val="FFFFFF"/>
              </a:solidFill>
              <a:latin typeface="Calibri" pitchFamily="34" charset="0"/>
              <a:cs typeface="Arial" pitchFamily="34" charset="0"/>
            </a:endParaRPr>
          </a:p>
          <a:p>
            <a:pPr algn="l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</a:pPr>
            <a:r>
              <a:rPr lang="en-US" sz="2400" b="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{ </a:t>
            </a:r>
            <a:r>
              <a:rPr lang="en-US" sz="240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from</a:t>
            </a:r>
            <a:r>
              <a:rPr lang="en-US" sz="2400" b="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 </a:t>
            </a:r>
            <a:r>
              <a:rPr lang="en-US" sz="2400" b="0" i="1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id</a:t>
            </a:r>
            <a:r>
              <a:rPr lang="en-US" sz="2400" b="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 </a:t>
            </a:r>
            <a:r>
              <a:rPr lang="en-US" sz="240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in</a:t>
            </a:r>
            <a:r>
              <a:rPr lang="en-US" sz="2400" b="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 </a:t>
            </a:r>
            <a:r>
              <a:rPr lang="en-US" sz="2400" b="0" i="1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source |</a:t>
            </a:r>
            <a:endParaRPr lang="en-US" sz="2400" b="0" smtClean="0">
              <a:solidFill>
                <a:srgbClr val="FFFFFF"/>
              </a:solidFill>
              <a:latin typeface="Calibri" pitchFamily="34" charset="0"/>
              <a:cs typeface="Arial" pitchFamily="34" charset="0"/>
            </a:endParaRPr>
          </a:p>
          <a:p>
            <a:pPr algn="l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</a:pPr>
            <a:r>
              <a:rPr lang="en-US" sz="2400" b="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  </a:t>
            </a:r>
            <a:r>
              <a:rPr lang="en-US" sz="240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join</a:t>
            </a:r>
            <a:r>
              <a:rPr lang="en-US" sz="2400" b="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 </a:t>
            </a:r>
            <a:r>
              <a:rPr lang="en-US" sz="2400" b="0" i="1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id</a:t>
            </a:r>
            <a:r>
              <a:rPr lang="en-US" sz="2400" b="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 </a:t>
            </a:r>
            <a:r>
              <a:rPr lang="en-US" sz="240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in</a:t>
            </a:r>
            <a:r>
              <a:rPr lang="en-US" sz="2400" b="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 </a:t>
            </a:r>
            <a:r>
              <a:rPr lang="en-US" sz="2400" b="0" i="1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source</a:t>
            </a:r>
            <a:r>
              <a:rPr lang="en-US" sz="2400" b="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 </a:t>
            </a:r>
            <a:r>
              <a:rPr lang="en-US" sz="240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on</a:t>
            </a:r>
            <a:r>
              <a:rPr lang="en-US" sz="2400" b="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 </a:t>
            </a:r>
            <a:r>
              <a:rPr lang="en-US" sz="2400" b="0" i="1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expr</a:t>
            </a:r>
            <a:r>
              <a:rPr lang="en-US" sz="2400" b="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 </a:t>
            </a:r>
            <a:r>
              <a:rPr lang="en-US" sz="240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equals</a:t>
            </a:r>
            <a:r>
              <a:rPr lang="en-US" sz="2400" b="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 </a:t>
            </a:r>
            <a:r>
              <a:rPr lang="en-US" sz="2400" b="0" i="1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expr</a:t>
            </a:r>
            <a:r>
              <a:rPr lang="en-US" sz="2400" b="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 [ </a:t>
            </a:r>
            <a:r>
              <a:rPr lang="en-US" sz="240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into</a:t>
            </a:r>
            <a:r>
              <a:rPr lang="en-US" sz="2400" b="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 </a:t>
            </a:r>
            <a:r>
              <a:rPr lang="en-US" sz="2400" b="0" i="1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id</a:t>
            </a:r>
            <a:r>
              <a:rPr lang="en-US" sz="2400" b="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 ] |</a:t>
            </a:r>
            <a:endParaRPr lang="en-US" sz="2400" b="0" i="1" smtClean="0">
              <a:solidFill>
                <a:srgbClr val="FFFFFF"/>
              </a:solidFill>
              <a:latin typeface="Calibri" pitchFamily="34" charset="0"/>
              <a:cs typeface="Arial" pitchFamily="34" charset="0"/>
            </a:endParaRPr>
          </a:p>
          <a:p>
            <a:pPr algn="l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</a:pPr>
            <a:r>
              <a:rPr lang="en-US" sz="2400" b="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  </a:t>
            </a:r>
            <a:r>
              <a:rPr lang="en-US" sz="240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let</a:t>
            </a:r>
            <a:r>
              <a:rPr lang="en-US" sz="2400" b="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 </a:t>
            </a:r>
            <a:r>
              <a:rPr lang="en-US" sz="2400" b="0" i="1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id</a:t>
            </a:r>
            <a:r>
              <a:rPr lang="en-US" sz="2400" b="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 = </a:t>
            </a:r>
            <a:r>
              <a:rPr lang="en-US" sz="2400" b="0" i="1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expr</a:t>
            </a:r>
            <a:r>
              <a:rPr lang="en-US" sz="2400" b="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 |</a:t>
            </a:r>
          </a:p>
          <a:p>
            <a:pPr algn="l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</a:pPr>
            <a:r>
              <a:rPr lang="en-US" sz="2400" b="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  </a:t>
            </a:r>
            <a:r>
              <a:rPr lang="en-US" sz="240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where</a:t>
            </a:r>
            <a:r>
              <a:rPr lang="en-US" sz="2400" b="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 </a:t>
            </a:r>
            <a:r>
              <a:rPr lang="en-US" sz="2400" b="0" i="1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condition </a:t>
            </a:r>
            <a:r>
              <a:rPr lang="en-US" sz="2400" b="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|</a:t>
            </a:r>
          </a:p>
          <a:p>
            <a:pPr algn="l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</a:pPr>
            <a:r>
              <a:rPr lang="en-US" sz="2400" b="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  </a:t>
            </a:r>
            <a:r>
              <a:rPr lang="en-US" sz="240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orderby</a:t>
            </a:r>
            <a:r>
              <a:rPr lang="en-US" sz="2400" b="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 </a:t>
            </a:r>
            <a:r>
              <a:rPr lang="en-US" sz="2400" b="0" i="1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ordering</a:t>
            </a:r>
            <a:r>
              <a:rPr lang="en-US" sz="2400" b="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, </a:t>
            </a:r>
            <a:r>
              <a:rPr lang="en-US" sz="2400" b="0" i="1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ordering</a:t>
            </a:r>
            <a:r>
              <a:rPr lang="en-US" sz="2400" b="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, … }</a:t>
            </a:r>
          </a:p>
          <a:p>
            <a:pPr algn="l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</a:pPr>
            <a:r>
              <a:rPr lang="en-US" sz="240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  select</a:t>
            </a:r>
            <a:r>
              <a:rPr lang="en-US" sz="2400" b="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 </a:t>
            </a:r>
            <a:r>
              <a:rPr lang="en-US" sz="2400" b="0" i="1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expr</a:t>
            </a:r>
            <a:r>
              <a:rPr lang="en-US" sz="2400" b="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 | </a:t>
            </a:r>
            <a:r>
              <a:rPr lang="en-US" sz="240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group</a:t>
            </a:r>
            <a:r>
              <a:rPr lang="en-US" sz="2400" b="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 </a:t>
            </a:r>
            <a:r>
              <a:rPr lang="en-US" sz="2400" b="0" i="1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expr</a:t>
            </a:r>
            <a:r>
              <a:rPr lang="en-US" sz="2400" b="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 </a:t>
            </a:r>
            <a:r>
              <a:rPr lang="en-US" sz="240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by</a:t>
            </a:r>
            <a:r>
              <a:rPr lang="en-US" sz="2400" b="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 </a:t>
            </a:r>
            <a:r>
              <a:rPr lang="en-US" sz="2400" b="0" i="1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key</a:t>
            </a:r>
            <a:endParaRPr lang="en-US" sz="2400" b="0" smtClean="0">
              <a:solidFill>
                <a:srgbClr val="FFFFFF"/>
              </a:solidFill>
              <a:latin typeface="Calibri" pitchFamily="34" charset="0"/>
              <a:cs typeface="Arial" pitchFamily="34" charset="0"/>
            </a:endParaRPr>
          </a:p>
          <a:p>
            <a:pPr algn="l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</a:pPr>
            <a:r>
              <a:rPr lang="en-US" sz="2400" b="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[ </a:t>
            </a:r>
            <a:r>
              <a:rPr lang="en-US" sz="240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into</a:t>
            </a:r>
            <a:r>
              <a:rPr lang="en-US" sz="2400" b="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 </a:t>
            </a:r>
            <a:r>
              <a:rPr lang="en-US" sz="2400" b="0" i="1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id</a:t>
            </a:r>
            <a:r>
              <a:rPr lang="en-US" sz="2400" b="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 </a:t>
            </a:r>
            <a:r>
              <a:rPr lang="en-US" sz="2400" b="0" i="1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query</a:t>
            </a:r>
            <a:r>
              <a:rPr lang="en-US" sz="2400" b="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 ]</a:t>
            </a:r>
          </a:p>
        </p:txBody>
      </p:sp>
      <p:sp>
        <p:nvSpPr>
          <p:cNvPr id="414725" name="AutoShape 5"/>
          <p:cNvSpPr>
            <a:spLocks noChangeArrowheads="1"/>
          </p:cNvSpPr>
          <p:nvPr/>
        </p:nvSpPr>
        <p:spPr bwMode="auto">
          <a:xfrm>
            <a:off x="2339975" y="1341438"/>
            <a:ext cx="1828800" cy="762000"/>
          </a:xfrm>
          <a:prstGeom prst="wedgeRoundRectCallout">
            <a:avLst>
              <a:gd name="adj1" fmla="val -92190"/>
              <a:gd name="adj2" fmla="val 79583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b="0" dirty="0">
                <a:solidFill>
                  <a:srgbClr val="FFD147"/>
                </a:solidFill>
              </a:rPr>
              <a:t>Starts with </a:t>
            </a:r>
            <a:r>
              <a:rPr lang="en-US" b="0" i="1" dirty="0">
                <a:solidFill>
                  <a:srgbClr val="FFD147"/>
                </a:solidFill>
              </a:rPr>
              <a:t>from</a:t>
            </a:r>
          </a:p>
        </p:txBody>
      </p:sp>
      <p:sp>
        <p:nvSpPr>
          <p:cNvPr id="414726" name="AutoShape 6"/>
          <p:cNvSpPr>
            <a:spLocks noChangeArrowheads="1"/>
          </p:cNvSpPr>
          <p:nvPr/>
        </p:nvSpPr>
        <p:spPr bwMode="auto">
          <a:xfrm>
            <a:off x="4716463" y="1844675"/>
            <a:ext cx="2376487" cy="1008063"/>
          </a:xfrm>
          <a:prstGeom prst="wedgeRoundRectCallout">
            <a:avLst>
              <a:gd name="adj1" fmla="val -89745"/>
              <a:gd name="adj2" fmla="val 62597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l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b="0" dirty="0">
                <a:solidFill>
                  <a:srgbClr val="FFD147"/>
                </a:solidFill>
              </a:rPr>
              <a:t>Zero or more </a:t>
            </a:r>
            <a:r>
              <a:rPr lang="en-US" b="0" i="1" dirty="0">
                <a:solidFill>
                  <a:srgbClr val="FFD147"/>
                </a:solidFill>
              </a:rPr>
              <a:t>from</a:t>
            </a:r>
            <a:r>
              <a:rPr lang="en-US" b="0" dirty="0">
                <a:solidFill>
                  <a:srgbClr val="FFD147"/>
                </a:solidFill>
              </a:rPr>
              <a:t>, </a:t>
            </a:r>
            <a:r>
              <a:rPr lang="en-US" b="0" i="1" dirty="0">
                <a:solidFill>
                  <a:srgbClr val="FFD147"/>
                </a:solidFill>
              </a:rPr>
              <a:t>join</a:t>
            </a:r>
            <a:r>
              <a:rPr lang="en-US" b="0" dirty="0">
                <a:solidFill>
                  <a:srgbClr val="FFD147"/>
                </a:solidFill>
              </a:rPr>
              <a:t>, </a:t>
            </a:r>
            <a:r>
              <a:rPr lang="en-US" b="0" i="1" dirty="0">
                <a:solidFill>
                  <a:srgbClr val="FFD147"/>
                </a:solidFill>
              </a:rPr>
              <a:t>let</a:t>
            </a:r>
            <a:r>
              <a:rPr lang="en-US" b="0" dirty="0">
                <a:solidFill>
                  <a:srgbClr val="FFD147"/>
                </a:solidFill>
              </a:rPr>
              <a:t>, </a:t>
            </a:r>
            <a:r>
              <a:rPr lang="en-US" b="0" i="1" dirty="0">
                <a:solidFill>
                  <a:srgbClr val="FFD147"/>
                </a:solidFill>
              </a:rPr>
              <a:t>where</a:t>
            </a:r>
            <a:r>
              <a:rPr lang="en-US" b="0" dirty="0">
                <a:solidFill>
                  <a:srgbClr val="FFD147"/>
                </a:solidFill>
              </a:rPr>
              <a:t>, or </a:t>
            </a:r>
            <a:r>
              <a:rPr lang="en-US" b="0" i="1" dirty="0" err="1">
                <a:solidFill>
                  <a:srgbClr val="FFD147"/>
                </a:solidFill>
              </a:rPr>
              <a:t>orderby</a:t>
            </a:r>
            <a:endParaRPr lang="en-US" b="0" i="1" dirty="0">
              <a:solidFill>
                <a:srgbClr val="FFD147"/>
              </a:solidFill>
            </a:endParaRPr>
          </a:p>
        </p:txBody>
      </p:sp>
      <p:sp>
        <p:nvSpPr>
          <p:cNvPr id="414728" name="AutoShape 8"/>
          <p:cNvSpPr>
            <a:spLocks noChangeArrowheads="1"/>
          </p:cNvSpPr>
          <p:nvPr/>
        </p:nvSpPr>
        <p:spPr bwMode="auto">
          <a:xfrm>
            <a:off x="5508625" y="3789363"/>
            <a:ext cx="2133600" cy="762000"/>
          </a:xfrm>
          <a:prstGeom prst="wedgeRoundRectCallout">
            <a:avLst>
              <a:gd name="adj1" fmla="val -57815"/>
              <a:gd name="adj2" fmla="val 91042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b="0" dirty="0">
                <a:solidFill>
                  <a:srgbClr val="FFD147"/>
                </a:solidFill>
              </a:rPr>
              <a:t>Ends with </a:t>
            </a: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b="0" i="1" dirty="0">
                <a:solidFill>
                  <a:srgbClr val="FFD147"/>
                </a:solidFill>
              </a:rPr>
              <a:t>select</a:t>
            </a:r>
            <a:r>
              <a:rPr lang="en-US" b="0" dirty="0">
                <a:solidFill>
                  <a:srgbClr val="FFD147"/>
                </a:solidFill>
              </a:rPr>
              <a:t> or </a:t>
            </a:r>
            <a:r>
              <a:rPr lang="en-US" b="0" i="1" dirty="0">
                <a:solidFill>
                  <a:srgbClr val="FFD147"/>
                </a:solidFill>
              </a:rPr>
              <a:t>group by</a:t>
            </a:r>
          </a:p>
        </p:txBody>
      </p:sp>
      <p:sp>
        <p:nvSpPr>
          <p:cNvPr id="414729" name="AutoShape 9"/>
          <p:cNvSpPr>
            <a:spLocks noChangeArrowheads="1"/>
          </p:cNvSpPr>
          <p:nvPr/>
        </p:nvSpPr>
        <p:spPr bwMode="auto">
          <a:xfrm>
            <a:off x="3635375" y="5300663"/>
            <a:ext cx="1981200" cy="762000"/>
          </a:xfrm>
          <a:prstGeom prst="wedgeRoundRectCallout">
            <a:avLst>
              <a:gd name="adj1" fmla="val -86620"/>
              <a:gd name="adj2" fmla="val -48125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b="0" dirty="0">
                <a:solidFill>
                  <a:srgbClr val="FFD147"/>
                </a:solidFill>
              </a:rPr>
              <a:t>Optional </a:t>
            </a:r>
            <a:r>
              <a:rPr lang="en-US" b="0" i="1" dirty="0">
                <a:solidFill>
                  <a:srgbClr val="FFD147"/>
                </a:solidFill>
              </a:rPr>
              <a:t>into</a:t>
            </a:r>
            <a:r>
              <a:rPr lang="en-US" b="0" dirty="0">
                <a:solidFill>
                  <a:srgbClr val="FFD147"/>
                </a:solidFill>
              </a:rPr>
              <a:t> continuation</a:t>
            </a:r>
          </a:p>
        </p:txBody>
      </p:sp>
    </p:spTree>
    <p:custDataLst>
      <p:tags r:id="rId1"/>
    </p:custDataLst>
  </p:cSld>
  <p:clrMapOvr>
    <a:masterClrMapping/>
  </p:clrMapOvr>
  <p:transition advTm="28469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4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4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4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4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4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4" grpId="0"/>
      <p:bldP spid="414725" grpId="0" animBg="1"/>
      <p:bldP spid="414726" grpId="0" animBg="1"/>
      <p:bldP spid="414728" grpId="0" animBg="1"/>
      <p:bldP spid="41472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Title 524289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Query Expressions</a:t>
            </a:r>
          </a:p>
        </p:txBody>
      </p:sp>
      <p:graphicFrame>
        <p:nvGraphicFramePr>
          <p:cNvPr id="9259" name="Group 43"/>
          <p:cNvGraphicFramePr>
            <a:graphicFrameLocks noGrp="1"/>
          </p:cNvGraphicFramePr>
          <p:nvPr/>
        </p:nvGraphicFramePr>
        <p:xfrm>
          <a:off x="228600" y="1371600"/>
          <a:ext cx="8763000" cy="4425696"/>
        </p:xfrm>
        <a:graphic>
          <a:graphicData uri="http://schemas.openxmlformats.org/drawingml/2006/table">
            <a:tbl>
              <a:tblPr/>
              <a:tblGrid>
                <a:gridCol w="1591056"/>
                <a:gridCol w="7171944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</a:rPr>
                        <a:t>Project</a:t>
                      </a:r>
                    </a:p>
                  </a:txBody>
                  <a:tcPr marL="182880" marR="182880" marT="73152" marB="7315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</a:rPr>
                        <a:t>Select</a:t>
                      </a:r>
                      <a:r>
                        <a:rPr kumimoji="0" lang="en-US" sz="2000" b="0" i="0" u="none" strike="noStrike" cap="none" normalizeH="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</a:rPr>
                        <a:t> </a:t>
                      </a:r>
                      <a:r>
                        <a:rPr kumimoji="0" lang="en-US" sz="2000" b="0" i="1" u="none" strike="noStrike" cap="none" normalizeH="0" baseline="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</a:rPr>
                        <a:t>&lt;</a:t>
                      </a:r>
                      <a:r>
                        <a:rPr kumimoji="0" lang="en-US" sz="2000" b="0" i="1" u="none" strike="noStrike" cap="none" normalizeH="0" baseline="0" dirty="0" err="1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</a:rPr>
                        <a:t>expr</a:t>
                      </a:r>
                      <a:r>
                        <a:rPr kumimoji="0" lang="en-US" sz="2000" b="0" i="1" u="none" strike="noStrike" cap="none" normalizeH="0" baseline="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</a:rPr>
                        <a:t>&gt;</a:t>
                      </a:r>
                      <a:endParaRPr kumimoji="0" lang="en-US" sz="2000" b="0" i="1" u="none" strike="noStrike" cap="none" normalizeH="0" baseline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Segoe" pitchFamily="34" charset="0"/>
                      </a:endParaRPr>
                    </a:p>
                  </a:txBody>
                  <a:tcPr marL="182880" marR="182880" marT="73152" marB="7315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</a:rPr>
                        <a:t>Filter</a:t>
                      </a:r>
                    </a:p>
                  </a:txBody>
                  <a:tcPr marL="182880" marR="182880" marT="73152" marB="7315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</a:rPr>
                        <a:t>Where</a:t>
                      </a:r>
                      <a:r>
                        <a:rPr kumimoji="0" lang="en-US" sz="2000" b="0" i="0" u="none" strike="noStrike" cap="none" normalizeH="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</a:rPr>
                        <a:t> </a:t>
                      </a:r>
                      <a:r>
                        <a:rPr kumimoji="0" lang="en-US" sz="2000" b="0" i="1" u="none" strike="noStrike" cap="none" normalizeH="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</a:rPr>
                        <a:t>&lt;</a:t>
                      </a:r>
                      <a:r>
                        <a:rPr kumimoji="0" lang="en-US" sz="2000" b="0" i="1" u="none" strike="noStrike" kern="1200" cap="none" normalizeH="0" baseline="0" dirty="0" err="1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  <a:ea typeface="+mn-ea"/>
                          <a:cs typeface="+mn-cs"/>
                        </a:rPr>
                        <a:t>expr</a:t>
                      </a:r>
                      <a:r>
                        <a:rPr kumimoji="0" lang="en-US" sz="2000" b="0" i="1" u="none" strike="noStrike" cap="none" normalizeH="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</a:rPr>
                        <a:t>&gt;, </a:t>
                      </a:r>
                      <a:r>
                        <a:rPr kumimoji="0" lang="en-US" sz="2000" b="1" i="0" u="none" strike="noStrike" cap="none" normalizeH="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</a:rPr>
                        <a:t>Distinct</a:t>
                      </a:r>
                    </a:p>
                  </a:txBody>
                  <a:tcPr marL="182880" marR="182880" marT="73152" marB="7315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</a:rPr>
                        <a:t>Test</a:t>
                      </a:r>
                    </a:p>
                  </a:txBody>
                  <a:tcPr marL="182880" marR="182880" marT="73152" marB="7315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</a:rPr>
                        <a:t>Any(</a:t>
                      </a:r>
                      <a:r>
                        <a:rPr kumimoji="0" lang="en-US" sz="2000" b="0" i="1" u="none" strike="noStrike" cap="none" normalizeH="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</a:rPr>
                        <a:t>&lt;</a:t>
                      </a:r>
                      <a:r>
                        <a:rPr kumimoji="0" lang="en-US" sz="2000" b="0" i="1" u="none" strike="noStrike" kern="1200" cap="none" normalizeH="0" baseline="0" dirty="0" err="1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  <a:ea typeface="+mn-ea"/>
                          <a:cs typeface="+mn-cs"/>
                        </a:rPr>
                        <a:t>expr</a:t>
                      </a:r>
                      <a:r>
                        <a:rPr kumimoji="0" lang="en-US" sz="2000" b="0" i="1" u="none" strike="noStrike" cap="none" normalizeH="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</a:rPr>
                        <a:t>&gt;</a:t>
                      </a:r>
                      <a:r>
                        <a:rPr kumimoji="0" lang="en-US" sz="2000" b="1" i="0" u="none" strike="noStrike" cap="none" normalizeH="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</a:rPr>
                        <a:t>)</a:t>
                      </a:r>
                      <a:r>
                        <a:rPr kumimoji="0" lang="en-US" sz="2000" b="0" i="0" u="none" strike="noStrike" cap="none" normalizeH="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</a:rPr>
                        <a:t>, </a:t>
                      </a:r>
                      <a:r>
                        <a:rPr kumimoji="0" lang="en-US" sz="2000" b="1" i="0" u="none" strike="noStrike" cap="none" normalizeH="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</a:rPr>
                        <a:t>All(</a:t>
                      </a:r>
                      <a:r>
                        <a:rPr kumimoji="0" lang="en-US" sz="2000" b="0" i="1" u="none" strike="noStrike" cap="none" normalizeH="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</a:rPr>
                        <a:t>&lt;</a:t>
                      </a:r>
                      <a:r>
                        <a:rPr kumimoji="0" lang="en-US" sz="2000" b="0" i="1" u="none" strike="noStrike" kern="1200" cap="none" normalizeH="0" baseline="0" dirty="0" err="1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  <a:ea typeface="+mn-ea"/>
                          <a:cs typeface="+mn-cs"/>
                        </a:rPr>
                        <a:t>expr</a:t>
                      </a:r>
                      <a:r>
                        <a:rPr kumimoji="0" lang="en-US" sz="2000" b="0" i="1" u="none" strike="noStrike" cap="none" normalizeH="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</a:rPr>
                        <a:t>&gt;</a:t>
                      </a:r>
                      <a:r>
                        <a:rPr kumimoji="0" lang="en-US" sz="2000" b="1" i="0" u="none" strike="noStrike" cap="none" normalizeH="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</a:rPr>
                        <a:t>)</a:t>
                      </a:r>
                    </a:p>
                  </a:txBody>
                  <a:tcPr marL="182880" marR="182880" marT="73152" marB="7315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</a:rPr>
                        <a:t>Join</a:t>
                      </a:r>
                    </a:p>
                  </a:txBody>
                  <a:tcPr marL="182880" marR="182880" marT="73152" marB="7315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</a:rPr>
                        <a:t>&lt;</a:t>
                      </a:r>
                      <a:r>
                        <a:rPr kumimoji="0" lang="en-US" sz="2000" b="0" i="1" u="none" strike="noStrike" kern="1200" cap="none" normalizeH="0" baseline="0" dirty="0" err="1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  <a:ea typeface="+mn-ea"/>
                          <a:cs typeface="+mn-cs"/>
                        </a:rPr>
                        <a:t>expr</a:t>
                      </a:r>
                      <a:r>
                        <a:rPr kumimoji="0" lang="en-US" sz="2000" b="0" i="0" u="none" strike="noStrike" cap="none" normalizeH="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</a:rPr>
                        <a:t>&gt; </a:t>
                      </a:r>
                      <a:r>
                        <a:rPr kumimoji="0" lang="en-US" sz="2000" b="1" i="0" u="none" strike="noStrike" cap="none" normalizeH="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</a:rPr>
                        <a:t>Join</a:t>
                      </a:r>
                      <a:r>
                        <a:rPr kumimoji="0" lang="en-US" sz="2000" b="0" i="0" u="none" strike="noStrike" cap="none" normalizeH="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</a:rPr>
                        <a:t> &lt;</a:t>
                      </a:r>
                      <a:r>
                        <a:rPr kumimoji="0" lang="en-US" sz="2000" b="0" i="1" u="none" strike="noStrike" kern="1200" cap="none" normalizeH="0" baseline="0" dirty="0" err="1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  <a:ea typeface="+mn-ea"/>
                          <a:cs typeface="+mn-cs"/>
                        </a:rPr>
                        <a:t>expr</a:t>
                      </a:r>
                      <a:r>
                        <a:rPr kumimoji="0" lang="en-US" sz="2000" b="0" i="0" u="none" strike="noStrike" cap="none" normalizeH="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</a:rPr>
                        <a:t>&gt; </a:t>
                      </a:r>
                      <a:r>
                        <a:rPr kumimoji="0" lang="en-US" sz="2000" b="1" i="0" u="none" strike="noStrike" cap="none" normalizeH="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</a:rPr>
                        <a:t>On</a:t>
                      </a:r>
                      <a:r>
                        <a:rPr kumimoji="0" lang="en-US" sz="2000" b="0" i="0" u="none" strike="noStrike" cap="none" normalizeH="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</a:rPr>
                        <a:t> &lt;</a:t>
                      </a:r>
                      <a:r>
                        <a:rPr kumimoji="0" lang="en-US" sz="2000" b="0" i="1" u="none" strike="noStrike" kern="1200" cap="none" normalizeH="0" baseline="0" dirty="0" err="1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  <a:ea typeface="+mn-ea"/>
                          <a:cs typeface="+mn-cs"/>
                        </a:rPr>
                        <a:t>expr</a:t>
                      </a:r>
                      <a:r>
                        <a:rPr kumimoji="0" lang="en-US" sz="2000" b="0" i="0" u="none" strike="noStrike" cap="none" normalizeH="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</a:rPr>
                        <a:t>&gt; </a:t>
                      </a:r>
                      <a:r>
                        <a:rPr kumimoji="0" lang="en-US" sz="2000" b="1" i="0" u="none" strike="noStrike" kern="1200" cap="none" normalizeH="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  <a:ea typeface="+mn-ea"/>
                          <a:cs typeface="+mn-cs"/>
                        </a:rPr>
                        <a:t>Equals</a:t>
                      </a:r>
                      <a:r>
                        <a:rPr kumimoji="0" lang="en-US" sz="2000" b="0" i="0" u="none" strike="noStrike" cap="none" normalizeH="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</a:rPr>
                        <a:t> &lt;</a:t>
                      </a:r>
                      <a:r>
                        <a:rPr kumimoji="0" lang="en-US" sz="2000" b="0" i="1" u="none" strike="noStrike" kern="1200" cap="none" normalizeH="0" baseline="0" dirty="0" err="1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  <a:ea typeface="+mn-ea"/>
                          <a:cs typeface="+mn-cs"/>
                        </a:rPr>
                        <a:t>expr</a:t>
                      </a:r>
                      <a:r>
                        <a:rPr kumimoji="0" lang="en-US" sz="2000" b="0" i="0" u="none" strike="noStrike" cap="none" normalizeH="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</a:rPr>
                        <a:t>&gt;</a:t>
                      </a:r>
                    </a:p>
                  </a:txBody>
                  <a:tcPr marL="182880" marR="182880" marT="73152" marB="7315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</a:rPr>
                        <a:t>Group</a:t>
                      </a:r>
                    </a:p>
                  </a:txBody>
                  <a:tcPr marL="182880" marR="182880" marT="73152" marB="7315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</a:rPr>
                        <a:t>Group</a:t>
                      </a:r>
                      <a:r>
                        <a:rPr kumimoji="0" lang="en-US" sz="2000" b="0" i="0" u="none" strike="noStrike" cap="none" normalizeH="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</a:rPr>
                        <a:t>By</a:t>
                      </a:r>
                      <a:r>
                        <a:rPr kumimoji="0" lang="en-US" sz="2000" b="0" i="0" u="none" strike="noStrike" cap="none" normalizeH="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</a:rPr>
                        <a:t> </a:t>
                      </a:r>
                      <a:r>
                        <a:rPr kumimoji="0" lang="en-US" sz="2000" b="0" i="1" u="none" strike="noStrike" cap="none" normalizeH="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</a:rPr>
                        <a:t>&lt;</a:t>
                      </a:r>
                      <a:r>
                        <a:rPr kumimoji="0" lang="en-US" sz="2000" b="0" i="1" u="none" strike="noStrike" kern="1200" cap="none" normalizeH="0" baseline="0" dirty="0" err="1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  <a:ea typeface="+mn-ea"/>
                          <a:cs typeface="+mn-cs"/>
                        </a:rPr>
                        <a:t>expr</a:t>
                      </a:r>
                      <a:r>
                        <a:rPr kumimoji="0" lang="en-US" sz="2000" b="0" i="1" u="none" strike="noStrike" cap="none" normalizeH="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</a:rPr>
                        <a:t>&gt;, &lt;</a:t>
                      </a:r>
                      <a:r>
                        <a:rPr kumimoji="0" lang="en-US" sz="2000" b="0" i="1" u="none" strike="noStrike" kern="1200" cap="none" normalizeH="0" baseline="0" dirty="0" err="1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  <a:ea typeface="+mn-ea"/>
                          <a:cs typeface="+mn-cs"/>
                        </a:rPr>
                        <a:t>expr</a:t>
                      </a:r>
                      <a:r>
                        <a:rPr kumimoji="0" lang="en-US" sz="2000" b="0" i="1" u="none" strike="noStrike" cap="none" normalizeH="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</a:rPr>
                        <a:t>&gt; </a:t>
                      </a:r>
                      <a:r>
                        <a:rPr kumimoji="0" lang="en-US" sz="2000" b="1" i="0" u="none" strike="noStrike" kern="1200" cap="none" normalizeH="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  <a:ea typeface="+mn-ea"/>
                          <a:cs typeface="+mn-cs"/>
                        </a:rPr>
                        <a:t>Into </a:t>
                      </a:r>
                      <a:r>
                        <a:rPr kumimoji="0" lang="en-US" sz="2000" b="0" i="1" u="none" strike="noStrike" kern="1200" cap="none" normalizeH="0" baseline="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en-US" sz="2000" b="0" i="1" u="none" strike="noStrike" kern="1200" cap="none" normalizeH="0" baseline="0" dirty="0" err="1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  <a:ea typeface="+mn-ea"/>
                          <a:cs typeface="+mn-cs"/>
                        </a:rPr>
                        <a:t>expr</a:t>
                      </a:r>
                      <a:r>
                        <a:rPr kumimoji="0" lang="en-US" sz="2000" b="0" i="1" u="none" strike="noStrike" cap="none" normalizeH="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</a:rPr>
                        <a:t>&gt;, &lt;</a:t>
                      </a:r>
                      <a:r>
                        <a:rPr kumimoji="0" lang="en-US" sz="2000" b="0" i="1" u="none" strike="noStrike" kern="1200" cap="none" normalizeH="0" baseline="0" dirty="0" err="1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  <a:ea typeface="+mn-ea"/>
                          <a:cs typeface="+mn-cs"/>
                        </a:rPr>
                        <a:t>expr</a:t>
                      </a:r>
                      <a:r>
                        <a:rPr kumimoji="0" lang="en-US" sz="2000" b="0" i="1" u="none" strike="noStrike" cap="none" normalizeH="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</a:rPr>
                        <a:t>Group</a:t>
                      </a:r>
                      <a:r>
                        <a:rPr kumimoji="0" lang="en-US" sz="2000" b="0" i="0" u="none" strike="noStrike" cap="none" normalizeH="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</a:rPr>
                        <a:t>Join </a:t>
                      </a:r>
                      <a:r>
                        <a:rPr kumimoji="0" lang="en-US" sz="2000" b="0" i="1" u="none" strike="noStrike" cap="none" normalizeH="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</a:rPr>
                        <a:t>&lt;</a:t>
                      </a:r>
                      <a:r>
                        <a:rPr kumimoji="0" lang="en-US" sz="2000" b="0" i="1" u="none" strike="noStrike" kern="1200" cap="none" normalizeH="0" baseline="0" dirty="0" err="1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  <a:ea typeface="+mn-ea"/>
                          <a:cs typeface="+mn-cs"/>
                        </a:rPr>
                        <a:t>decl</a:t>
                      </a:r>
                      <a:r>
                        <a:rPr kumimoji="0" lang="en-US" sz="2000" b="0" i="1" u="none" strike="noStrike" cap="none" normalizeH="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</a:rPr>
                        <a:t>&gt;  </a:t>
                      </a:r>
                      <a:r>
                        <a:rPr kumimoji="0" lang="en-US" sz="2000" b="1" i="0" u="none" strike="noStrike" cap="none" normalizeH="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</a:rPr>
                        <a:t>On</a:t>
                      </a:r>
                      <a:r>
                        <a:rPr kumimoji="0" lang="en-US" sz="2000" b="0" i="0" u="none" strike="noStrike" cap="none" normalizeH="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</a:rPr>
                        <a:t> &lt;</a:t>
                      </a:r>
                      <a:r>
                        <a:rPr kumimoji="0" lang="en-US" sz="2000" b="0" i="1" u="none" strike="noStrike" kern="1200" cap="none" normalizeH="0" baseline="0" dirty="0" err="1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  <a:ea typeface="+mn-ea"/>
                          <a:cs typeface="+mn-cs"/>
                        </a:rPr>
                        <a:t>expr</a:t>
                      </a:r>
                      <a:r>
                        <a:rPr kumimoji="0" lang="en-US" sz="2000" b="0" i="0" u="none" strike="noStrike" cap="none" normalizeH="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</a:rPr>
                        <a:t>&gt; </a:t>
                      </a:r>
                      <a:r>
                        <a:rPr kumimoji="0" lang="en-US" sz="2000" b="1" i="0" u="none" strike="noStrike" kern="1200" cap="none" normalizeH="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  <a:ea typeface="+mn-ea"/>
                          <a:cs typeface="+mn-cs"/>
                        </a:rPr>
                        <a:t>Equals</a:t>
                      </a:r>
                      <a:r>
                        <a:rPr kumimoji="0" lang="en-US" sz="2000" b="0" i="0" u="none" strike="noStrike" cap="none" normalizeH="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</a:rPr>
                        <a:t> &lt;</a:t>
                      </a:r>
                      <a:r>
                        <a:rPr kumimoji="0" lang="en-US" sz="2000" b="0" i="1" u="none" strike="noStrike" kern="1200" cap="none" normalizeH="0" baseline="0" dirty="0" err="1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  <a:ea typeface="+mn-ea"/>
                          <a:cs typeface="+mn-cs"/>
                        </a:rPr>
                        <a:t>expr</a:t>
                      </a:r>
                      <a:r>
                        <a:rPr kumimoji="0" lang="en-US" sz="2000" b="0" i="0" u="none" strike="noStrike" cap="none" normalizeH="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</a:rPr>
                        <a:t>&gt; </a:t>
                      </a:r>
                      <a:r>
                        <a:rPr kumimoji="0" lang="en-US" sz="2000" b="1" i="0" u="none" strike="noStrike" cap="none" normalizeH="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  <a:ea typeface="+mn-ea"/>
                          <a:cs typeface="+mn-cs"/>
                        </a:rPr>
                        <a:t>Into</a:t>
                      </a:r>
                      <a:r>
                        <a:rPr kumimoji="0" lang="en-US" sz="2000" b="0" i="1" u="none" strike="noStrike" cap="none" normalizeH="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</a:rPr>
                        <a:t> &lt;</a:t>
                      </a:r>
                      <a:r>
                        <a:rPr kumimoji="0" lang="en-US" sz="2000" b="0" i="1" u="none" strike="noStrike" kern="1200" cap="none" normalizeH="0" baseline="0" dirty="0" err="1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  <a:ea typeface="+mn-ea"/>
                          <a:cs typeface="+mn-cs"/>
                        </a:rPr>
                        <a:t>expr</a:t>
                      </a:r>
                      <a:r>
                        <a:rPr kumimoji="0" lang="en-US" sz="2000" b="0" i="1" u="none" strike="noStrike" cap="none" normalizeH="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</a:rPr>
                        <a:t>&gt;</a:t>
                      </a:r>
                    </a:p>
                  </a:txBody>
                  <a:tcPr marL="182880" marR="182880" marT="73152" marB="7315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</a:rPr>
                        <a:t>Aggregate</a:t>
                      </a:r>
                    </a:p>
                  </a:txBody>
                  <a:tcPr marL="182880" marR="182880" marT="73152" marB="7315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</a:rPr>
                        <a:t>Count(</a:t>
                      </a:r>
                      <a:r>
                        <a:rPr kumimoji="0" lang="en-US" sz="2000" b="0" i="1" u="none" strike="noStrike" cap="none" normalizeH="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</a:rPr>
                        <a:t>&lt;</a:t>
                      </a:r>
                      <a:r>
                        <a:rPr kumimoji="0" lang="en-US" sz="2000" b="0" i="1" u="none" strike="noStrike" kern="1200" cap="none" normalizeH="0" baseline="0" dirty="0" err="1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  <a:ea typeface="+mn-ea"/>
                          <a:cs typeface="+mn-cs"/>
                        </a:rPr>
                        <a:t>expr</a:t>
                      </a:r>
                      <a:r>
                        <a:rPr kumimoji="0" lang="en-US" sz="2000" b="0" i="1" u="none" strike="noStrike" cap="none" normalizeH="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</a:rPr>
                        <a:t>&gt;</a:t>
                      </a:r>
                      <a:r>
                        <a:rPr kumimoji="0" lang="en-US" sz="2000" b="1" i="0" u="none" strike="noStrike" cap="none" normalizeH="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</a:rPr>
                        <a:t>)</a:t>
                      </a:r>
                      <a:r>
                        <a:rPr kumimoji="0" lang="en-US" sz="2000" b="0" i="0" u="none" strike="noStrike" cap="none" normalizeH="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</a:rPr>
                        <a:t>, </a:t>
                      </a:r>
                      <a:r>
                        <a:rPr kumimoji="0" lang="en-US" sz="2000" b="1" i="0" u="none" strike="noStrike" cap="none" normalizeH="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</a:rPr>
                        <a:t>Sum(</a:t>
                      </a:r>
                      <a:r>
                        <a:rPr kumimoji="0" lang="en-US" sz="2000" b="0" i="1" u="none" strike="noStrike" cap="none" normalizeH="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</a:rPr>
                        <a:t>&lt;</a:t>
                      </a:r>
                      <a:r>
                        <a:rPr kumimoji="0" lang="en-US" sz="2000" b="0" i="1" u="none" strike="noStrike" kern="1200" cap="none" normalizeH="0" baseline="0" dirty="0" err="1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  <a:ea typeface="+mn-ea"/>
                          <a:cs typeface="+mn-cs"/>
                        </a:rPr>
                        <a:t>expr</a:t>
                      </a:r>
                      <a:r>
                        <a:rPr kumimoji="0" lang="en-US" sz="2000" b="0" i="1" u="none" strike="noStrike" cap="none" normalizeH="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</a:rPr>
                        <a:t>&gt;</a:t>
                      </a:r>
                      <a:r>
                        <a:rPr kumimoji="0" lang="en-US" sz="2000" b="1" i="0" u="none" strike="noStrike" cap="none" normalizeH="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</a:rPr>
                        <a:t>)</a:t>
                      </a:r>
                      <a:r>
                        <a:rPr kumimoji="0" lang="en-US" sz="2000" b="0" i="0" u="none" strike="noStrike" cap="none" normalizeH="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</a:rPr>
                        <a:t>, </a:t>
                      </a:r>
                      <a:r>
                        <a:rPr kumimoji="0" lang="en-US" sz="2000" b="1" i="0" u="none" strike="noStrike" cap="none" normalizeH="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</a:rPr>
                        <a:t>Min(</a:t>
                      </a:r>
                      <a:r>
                        <a:rPr kumimoji="0" lang="en-US" sz="2000" b="0" i="1" u="none" strike="noStrike" cap="none" normalizeH="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</a:rPr>
                        <a:t>&lt;</a:t>
                      </a:r>
                      <a:r>
                        <a:rPr kumimoji="0" lang="en-US" sz="2000" b="0" i="1" u="none" strike="noStrike" kern="1200" cap="none" normalizeH="0" baseline="0" dirty="0" err="1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  <a:ea typeface="+mn-ea"/>
                          <a:cs typeface="+mn-cs"/>
                        </a:rPr>
                        <a:t>expr</a:t>
                      </a:r>
                      <a:r>
                        <a:rPr kumimoji="0" lang="en-US" sz="2000" b="0" i="1" u="none" strike="noStrike" cap="none" normalizeH="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</a:rPr>
                        <a:t>&gt;</a:t>
                      </a:r>
                      <a:r>
                        <a:rPr kumimoji="0" lang="en-US" sz="2000" b="1" i="0" u="none" strike="noStrike" cap="none" normalizeH="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</a:rPr>
                        <a:t>)</a:t>
                      </a:r>
                      <a:r>
                        <a:rPr kumimoji="0" lang="en-US" sz="2000" b="0" i="0" u="none" strike="noStrike" cap="none" normalizeH="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</a:rPr>
                        <a:t>, </a:t>
                      </a:r>
                      <a:r>
                        <a:rPr kumimoji="0" lang="en-US" sz="2000" b="1" i="0" u="none" strike="noStrike" cap="none" normalizeH="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</a:rPr>
                        <a:t>Max(</a:t>
                      </a:r>
                      <a:r>
                        <a:rPr kumimoji="0" lang="en-US" sz="2000" b="0" i="1" u="none" strike="noStrike" cap="none" normalizeH="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</a:rPr>
                        <a:t>&lt;</a:t>
                      </a:r>
                      <a:r>
                        <a:rPr kumimoji="0" lang="en-US" sz="2000" b="0" i="1" u="none" strike="noStrike" cap="none" normalizeH="0" baseline="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</a:rPr>
                        <a:t>expr</a:t>
                      </a:r>
                      <a:r>
                        <a:rPr kumimoji="0" lang="en-US" sz="2000" b="0" i="1" u="none" strike="noStrike" cap="none" normalizeH="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</a:rPr>
                        <a:t>&gt;</a:t>
                      </a:r>
                      <a:r>
                        <a:rPr kumimoji="0" lang="en-US" sz="2000" b="1" i="0" u="none" strike="noStrike" cap="none" normalizeH="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</a:rPr>
                        <a:t>)</a:t>
                      </a:r>
                      <a:r>
                        <a:rPr kumimoji="0" lang="en-US" sz="2000" b="0" i="0" u="none" strike="noStrike" cap="none" normalizeH="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</a:rPr>
                        <a:t>, </a:t>
                      </a:r>
                      <a:r>
                        <a:rPr kumimoji="0" lang="en-US" sz="2000" b="1" i="0" u="none" strike="noStrike" cap="none" normalizeH="0" baseline="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</a:rPr>
                        <a:t>Avg</a:t>
                      </a:r>
                      <a:r>
                        <a:rPr kumimoji="0" lang="en-US" sz="2000" b="1" i="0" u="none" strike="noStrike" cap="none" normalizeH="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</a:rPr>
                        <a:t>&lt;</a:t>
                      </a:r>
                      <a:r>
                        <a:rPr kumimoji="0" lang="en-US" sz="2000" b="0" i="1" u="none" strike="noStrike" kern="1200" cap="none" normalizeH="0" baseline="0" dirty="0" err="1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  <a:ea typeface="+mn-ea"/>
                          <a:cs typeface="+mn-cs"/>
                        </a:rPr>
                        <a:t>expr</a:t>
                      </a:r>
                      <a:r>
                        <a:rPr kumimoji="0" lang="en-US" sz="2000" b="0" i="1" u="none" strike="noStrike" cap="none" normalizeH="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</a:rPr>
                        <a:t>&gt;</a:t>
                      </a:r>
                      <a:r>
                        <a:rPr kumimoji="0" lang="en-US" sz="2000" b="1" i="0" u="none" strike="noStrike" cap="none" normalizeH="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</a:rPr>
                        <a:t>)</a:t>
                      </a:r>
                      <a:endParaRPr kumimoji="0" lang="en-US" sz="2000" b="0" i="0" u="none" strike="noStrike" kern="1200" cap="none" normalizeH="0" baseline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Segoe" pitchFamily="34" charset="0"/>
                        <a:ea typeface="+mn-ea"/>
                        <a:cs typeface="+mn-cs"/>
                      </a:endParaRPr>
                    </a:p>
                  </a:txBody>
                  <a:tcPr marL="182880" marR="182880" marT="73152" marB="7315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</a:rPr>
                        <a:t>Partition</a:t>
                      </a:r>
                    </a:p>
                  </a:txBody>
                  <a:tcPr marL="182880" marR="182880" marT="73152" marB="7315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</a:rPr>
                        <a:t>Skip </a:t>
                      </a:r>
                      <a:r>
                        <a:rPr kumimoji="0" lang="en-US" sz="2000" b="0" i="0" u="none" strike="noStrike" cap="none" normalizeH="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</a:rPr>
                        <a:t>[ </a:t>
                      </a:r>
                      <a:r>
                        <a:rPr kumimoji="0" lang="en-US" sz="2000" b="1" i="0" u="none" strike="noStrike" cap="none" normalizeH="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</a:rPr>
                        <a:t>While</a:t>
                      </a:r>
                      <a:r>
                        <a:rPr kumimoji="0" lang="en-US" sz="2000" b="0" i="0" u="none" strike="noStrike" cap="none" normalizeH="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</a:rPr>
                        <a:t> ] </a:t>
                      </a:r>
                      <a:r>
                        <a:rPr kumimoji="0" lang="en-US" sz="2000" b="0" i="1" u="none" strike="noStrike" cap="none" normalizeH="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</a:rPr>
                        <a:t>&lt;</a:t>
                      </a:r>
                      <a:r>
                        <a:rPr kumimoji="0" lang="en-US" sz="2000" b="0" i="1" u="none" strike="noStrike" kern="1200" cap="none" normalizeH="0" baseline="0" dirty="0" err="1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  <a:ea typeface="+mn-ea"/>
                          <a:cs typeface="+mn-cs"/>
                        </a:rPr>
                        <a:t>expr</a:t>
                      </a:r>
                      <a:r>
                        <a:rPr kumimoji="0" lang="en-US" sz="2000" b="0" i="1" u="none" strike="noStrike" cap="none" normalizeH="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</a:rPr>
                        <a:t>&gt;, </a:t>
                      </a:r>
                      <a:r>
                        <a:rPr kumimoji="0" lang="en-US" sz="2000" b="1" i="0" u="none" strike="noStrike" cap="none" normalizeH="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</a:rPr>
                        <a:t>Take </a:t>
                      </a:r>
                      <a:r>
                        <a:rPr kumimoji="0" lang="en-US" sz="2000" b="0" i="0" u="none" strike="noStrike" cap="none" normalizeH="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</a:rPr>
                        <a:t>[ </a:t>
                      </a:r>
                      <a:r>
                        <a:rPr kumimoji="0" lang="en-US" sz="2000" b="1" i="0" u="none" strike="noStrike" cap="none" normalizeH="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</a:rPr>
                        <a:t>While</a:t>
                      </a:r>
                      <a:r>
                        <a:rPr kumimoji="0" lang="en-US" sz="2000" b="0" i="0" u="none" strike="noStrike" cap="none" normalizeH="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</a:rPr>
                        <a:t> ] </a:t>
                      </a:r>
                      <a:r>
                        <a:rPr kumimoji="0" lang="en-US" sz="2000" b="0" i="1" u="none" strike="noStrike" cap="none" normalizeH="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</a:rPr>
                        <a:t>&lt;</a:t>
                      </a:r>
                      <a:r>
                        <a:rPr kumimoji="0" lang="en-US" sz="2000" b="0" i="1" u="none" strike="noStrike" kern="1200" cap="none" normalizeH="0" baseline="0" dirty="0" err="1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  <a:ea typeface="+mn-ea"/>
                          <a:cs typeface="+mn-cs"/>
                        </a:rPr>
                        <a:t>expr</a:t>
                      </a:r>
                      <a:r>
                        <a:rPr kumimoji="0" lang="en-US" sz="2000" b="0" i="1" u="none" strike="noStrike" cap="none" normalizeH="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</a:rPr>
                        <a:t>&gt;</a:t>
                      </a:r>
                    </a:p>
                  </a:txBody>
                  <a:tcPr marL="182880" marR="182880" marT="73152" marB="7315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</a:rPr>
                        <a:t>Set</a:t>
                      </a:r>
                    </a:p>
                  </a:txBody>
                  <a:tcPr marL="182880" marR="182880" marT="73152" marB="7315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</a:rPr>
                        <a:t>Union</a:t>
                      </a:r>
                      <a:r>
                        <a:rPr kumimoji="0" lang="en-US" sz="2000" b="0" i="0" u="none" strike="noStrike" cap="none" normalizeH="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</a:rPr>
                        <a:t>, </a:t>
                      </a:r>
                      <a:r>
                        <a:rPr kumimoji="0" lang="en-US" sz="2000" b="1" i="0" u="none" strike="noStrike" cap="none" normalizeH="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</a:rPr>
                        <a:t>Intersect</a:t>
                      </a:r>
                      <a:r>
                        <a:rPr kumimoji="0" lang="en-US" sz="2000" b="0" i="0" u="none" strike="noStrike" cap="none" normalizeH="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</a:rPr>
                        <a:t>, </a:t>
                      </a:r>
                      <a:r>
                        <a:rPr kumimoji="0" lang="en-US" sz="2000" b="1" i="0" u="none" strike="noStrike" cap="none" normalizeH="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</a:rPr>
                        <a:t>Except</a:t>
                      </a:r>
                    </a:p>
                  </a:txBody>
                  <a:tcPr marL="182880" marR="182880" marT="73152" marB="7315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</a:rPr>
                        <a:t>Order</a:t>
                      </a:r>
                    </a:p>
                  </a:txBody>
                  <a:tcPr marL="182880" marR="182880" marT="73152" marB="7315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</a:rPr>
                        <a:t>Order</a:t>
                      </a:r>
                      <a:r>
                        <a:rPr kumimoji="0" lang="en-US" sz="2000" b="0" i="0" u="none" strike="noStrike" cap="none" normalizeH="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</a:rPr>
                        <a:t>By</a:t>
                      </a:r>
                      <a:r>
                        <a:rPr kumimoji="0" lang="en-US" sz="2000" b="0" i="0" u="none" strike="noStrike" cap="none" normalizeH="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</a:rPr>
                        <a:t> </a:t>
                      </a:r>
                      <a:r>
                        <a:rPr kumimoji="0" lang="en-US" sz="2000" b="0" i="1" u="none" strike="noStrike" cap="none" normalizeH="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</a:rPr>
                        <a:t>&lt;</a:t>
                      </a:r>
                      <a:r>
                        <a:rPr kumimoji="0" lang="en-US" sz="2000" b="0" i="1" u="none" strike="noStrike" kern="1200" cap="none" normalizeH="0" baseline="0" dirty="0" err="1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  <a:ea typeface="+mn-ea"/>
                          <a:cs typeface="+mn-cs"/>
                        </a:rPr>
                        <a:t>expr</a:t>
                      </a:r>
                      <a:r>
                        <a:rPr kumimoji="0" lang="en-US" sz="2000" b="0" i="1" u="none" strike="noStrike" cap="none" normalizeH="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</a:rPr>
                        <a:t>&gt;, &lt;</a:t>
                      </a:r>
                      <a:r>
                        <a:rPr kumimoji="0" lang="en-US" sz="2000" b="0" i="1" u="none" strike="noStrike" kern="1200" cap="none" normalizeH="0" baseline="0" dirty="0" err="1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  <a:ea typeface="+mn-ea"/>
                          <a:cs typeface="+mn-cs"/>
                        </a:rPr>
                        <a:t>expr</a:t>
                      </a:r>
                      <a:r>
                        <a:rPr kumimoji="0" lang="en-US" sz="2000" b="0" i="1" u="none" strike="noStrike" cap="none" normalizeH="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</a:rPr>
                        <a:t>&gt; </a:t>
                      </a:r>
                      <a:r>
                        <a:rPr kumimoji="0" lang="en-US" sz="2000" b="0" i="0" u="none" strike="noStrike" cap="none" normalizeH="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</a:rPr>
                        <a:t>[ </a:t>
                      </a:r>
                      <a:r>
                        <a:rPr kumimoji="0" lang="en-US" sz="2000" b="1" i="0" u="none" strike="noStrike" cap="none" normalizeH="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</a:rPr>
                        <a:t>Ascending | Descending</a:t>
                      </a:r>
                      <a:r>
                        <a:rPr kumimoji="0" lang="en-US" sz="2000" b="0" i="0" u="none" strike="noStrike" cap="none" normalizeH="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egoe" pitchFamily="34" charset="0"/>
                        </a:rPr>
                        <a:t> ] </a:t>
                      </a:r>
                      <a:endParaRPr kumimoji="0" lang="en-US" sz="2000" b="0" i="1" u="none" strike="noStrike" cap="none" normalizeH="0" baseline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Segoe" pitchFamily="34" charset="0"/>
                      </a:endParaRPr>
                    </a:p>
                  </a:txBody>
                  <a:tcPr marL="182880" marR="182880" marT="73152" marB="7315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advTm="24609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4" name="Picture 4" descr="http://www.mountainpridemedia.org/oitm/issues/2006/10oct2006/images_1006/lambda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7075" y="304800"/>
            <a:ext cx="2854325" cy="3802839"/>
          </a:xfrm>
          <a:prstGeom prst="rect">
            <a:avLst/>
          </a:prstGeom>
          <a:noFill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Introduction to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9A6A2-8041-4699-9C5A-94DC5D34A06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2"/>
          <p:cNvSpPr>
            <a:spLocks noGrp="1"/>
          </p:cNvSpPr>
          <p:nvPr>
            <p:ph type="ctrTitle"/>
          </p:nvPr>
        </p:nvSpPr>
        <p:spPr>
          <a:xfrm>
            <a:off x="71438" y="2857500"/>
            <a:ext cx="9072562" cy="1643063"/>
          </a:xfrm>
        </p:spPr>
        <p:txBody>
          <a:bodyPr/>
          <a:lstStyle/>
          <a:p>
            <a:r>
              <a:rPr lang="en-GB" smtClean="0"/>
              <a:t>More Examples of LINQ queries</a:t>
            </a:r>
          </a:p>
        </p:txBody>
      </p:sp>
    </p:spTree>
  </p:cSld>
  <p:clrMapOvr>
    <a:masterClrMapping/>
  </p:clrMapOvr>
  <p:transition advTm="10766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C# 3.0 Language Innovations</a:t>
            </a:r>
          </a:p>
        </p:txBody>
      </p:sp>
      <p:sp>
        <p:nvSpPr>
          <p:cNvPr id="348163" name="Text Box 3"/>
          <p:cNvSpPr txBox="1">
            <a:spLocks noChangeArrowheads="1"/>
          </p:cNvSpPr>
          <p:nvPr/>
        </p:nvSpPr>
        <p:spPr bwMode="auto">
          <a:xfrm>
            <a:off x="1981200" y="1443038"/>
            <a:ext cx="4378325" cy="1571625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</a:pPr>
            <a:r>
              <a:rPr lang="en-US" sz="2400" b="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var contacts =</a:t>
            </a:r>
          </a:p>
          <a:p>
            <a:pPr algn="l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</a:pPr>
            <a:r>
              <a:rPr lang="en-US" sz="2400" b="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    from c in customers</a:t>
            </a:r>
          </a:p>
          <a:p>
            <a:pPr algn="l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</a:pPr>
            <a:r>
              <a:rPr lang="en-US" sz="2400" b="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    where c.City == "Hove"</a:t>
            </a:r>
          </a:p>
          <a:p>
            <a:pPr algn="l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</a:pPr>
            <a:r>
              <a:rPr lang="en-US" sz="2400" b="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    select new { c.Name, c.Phone };</a:t>
            </a:r>
          </a:p>
        </p:txBody>
      </p:sp>
      <p:sp>
        <p:nvSpPr>
          <p:cNvPr id="348164" name="Text Box 4"/>
          <p:cNvSpPr txBox="1">
            <a:spLocks noChangeArrowheads="1"/>
          </p:cNvSpPr>
          <p:nvPr/>
        </p:nvSpPr>
        <p:spPr bwMode="auto">
          <a:xfrm>
            <a:off x="1981200" y="3805238"/>
            <a:ext cx="5168900" cy="1571625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</a:pPr>
            <a:r>
              <a:rPr lang="en-US" sz="2400" b="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var contacts =</a:t>
            </a:r>
          </a:p>
          <a:p>
            <a:pPr algn="l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</a:pPr>
            <a:r>
              <a:rPr lang="en-US" sz="2400" b="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    customers</a:t>
            </a:r>
          </a:p>
          <a:p>
            <a:pPr algn="l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</a:pPr>
            <a:r>
              <a:rPr lang="en-US" sz="2400" b="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    .Where(c =&gt; c.City == "Hove")</a:t>
            </a:r>
          </a:p>
          <a:p>
            <a:pPr algn="l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</a:pPr>
            <a:r>
              <a:rPr lang="en-US" sz="2400" b="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    .Select(c =&gt; new { c.Name, c.Phone });</a:t>
            </a:r>
          </a:p>
        </p:txBody>
      </p:sp>
      <p:sp>
        <p:nvSpPr>
          <p:cNvPr id="348165" name="Freeform 5"/>
          <p:cNvSpPr>
            <a:spLocks/>
          </p:cNvSpPr>
          <p:nvPr/>
        </p:nvSpPr>
        <p:spPr bwMode="auto">
          <a:xfrm>
            <a:off x="2054225" y="4130675"/>
            <a:ext cx="466725" cy="57150"/>
          </a:xfrm>
          <a:custGeom>
            <a:avLst/>
            <a:gdLst>
              <a:gd name="T0" fmla="*/ 0 w 294"/>
              <a:gd name="T1" fmla="*/ 31 h 36"/>
              <a:gd name="T2" fmla="*/ 262 w 294"/>
              <a:gd name="T3" fmla="*/ 9 h 36"/>
              <a:gd name="T4" fmla="*/ 292 w 294"/>
              <a:gd name="T5" fmla="*/ 23 h 36"/>
              <a:gd name="T6" fmla="*/ 0 60000 65536"/>
              <a:gd name="T7" fmla="*/ 0 60000 65536"/>
              <a:gd name="T8" fmla="*/ 0 60000 65536"/>
              <a:gd name="T9" fmla="*/ 0 w 294"/>
              <a:gd name="T10" fmla="*/ 0 h 36"/>
              <a:gd name="T11" fmla="*/ 294 w 294"/>
              <a:gd name="T12" fmla="*/ 36 h 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4" h="36">
                <a:moveTo>
                  <a:pt x="0" y="31"/>
                </a:moveTo>
                <a:cubicBezTo>
                  <a:pt x="84" y="0"/>
                  <a:pt x="177" y="36"/>
                  <a:pt x="262" y="9"/>
                </a:cubicBezTo>
                <a:cubicBezTo>
                  <a:pt x="294" y="17"/>
                  <a:pt x="292" y="6"/>
                  <a:pt x="292" y="23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algn="l" eaLnBrk="1" hangingPunct="1">
              <a:lnSpc>
                <a:spcPct val="100000"/>
              </a:lnSpc>
              <a:spcAft>
                <a:spcPct val="0"/>
              </a:spcAft>
              <a:buClrTx/>
            </a:pPr>
            <a:endParaRPr lang="en-GB" b="0" smtClean="0">
              <a:solidFill>
                <a:srgbClr val="FFD147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348166" name="Freeform 6"/>
          <p:cNvSpPr>
            <a:spLocks/>
          </p:cNvSpPr>
          <p:nvPr/>
        </p:nvSpPr>
        <p:spPr bwMode="auto">
          <a:xfrm>
            <a:off x="2286000" y="4860925"/>
            <a:ext cx="960438" cy="95250"/>
          </a:xfrm>
          <a:custGeom>
            <a:avLst/>
            <a:gdLst>
              <a:gd name="T0" fmla="*/ 0 w 605"/>
              <a:gd name="T1" fmla="*/ 60 h 60"/>
              <a:gd name="T2" fmla="*/ 605 w 605"/>
              <a:gd name="T3" fmla="*/ 60 h 60"/>
              <a:gd name="T4" fmla="*/ 0 60000 65536"/>
              <a:gd name="T5" fmla="*/ 0 60000 65536"/>
              <a:gd name="T6" fmla="*/ 0 w 605"/>
              <a:gd name="T7" fmla="*/ 0 h 60"/>
              <a:gd name="T8" fmla="*/ 605 w 605"/>
              <a:gd name="T9" fmla="*/ 60 h 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05" h="60">
                <a:moveTo>
                  <a:pt x="0" y="60"/>
                </a:moveTo>
                <a:cubicBezTo>
                  <a:pt x="157" y="0"/>
                  <a:pt x="417" y="60"/>
                  <a:pt x="605" y="6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algn="l" eaLnBrk="1" hangingPunct="1">
              <a:lnSpc>
                <a:spcPct val="100000"/>
              </a:lnSpc>
              <a:spcAft>
                <a:spcPct val="0"/>
              </a:spcAft>
              <a:buClrTx/>
            </a:pPr>
            <a:endParaRPr lang="en-GB" b="0" smtClean="0">
              <a:solidFill>
                <a:srgbClr val="FFD147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348167" name="Freeform 7"/>
          <p:cNvSpPr>
            <a:spLocks/>
          </p:cNvSpPr>
          <p:nvPr/>
        </p:nvSpPr>
        <p:spPr bwMode="auto">
          <a:xfrm>
            <a:off x="2286000" y="5249863"/>
            <a:ext cx="960438" cy="95250"/>
          </a:xfrm>
          <a:custGeom>
            <a:avLst/>
            <a:gdLst>
              <a:gd name="T0" fmla="*/ 0 w 605"/>
              <a:gd name="T1" fmla="*/ 60 h 60"/>
              <a:gd name="T2" fmla="*/ 605 w 605"/>
              <a:gd name="T3" fmla="*/ 60 h 60"/>
              <a:gd name="T4" fmla="*/ 0 60000 65536"/>
              <a:gd name="T5" fmla="*/ 0 60000 65536"/>
              <a:gd name="T6" fmla="*/ 0 w 605"/>
              <a:gd name="T7" fmla="*/ 0 h 60"/>
              <a:gd name="T8" fmla="*/ 605 w 605"/>
              <a:gd name="T9" fmla="*/ 60 h 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05" h="60">
                <a:moveTo>
                  <a:pt x="0" y="60"/>
                </a:moveTo>
                <a:cubicBezTo>
                  <a:pt x="157" y="0"/>
                  <a:pt x="417" y="60"/>
                  <a:pt x="605" y="6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algn="l" eaLnBrk="1" hangingPunct="1">
              <a:lnSpc>
                <a:spcPct val="100000"/>
              </a:lnSpc>
              <a:spcAft>
                <a:spcPct val="0"/>
              </a:spcAft>
              <a:buClrTx/>
            </a:pPr>
            <a:endParaRPr lang="en-GB" b="0" smtClean="0">
              <a:solidFill>
                <a:srgbClr val="FFD147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348168" name="Freeform 8"/>
          <p:cNvSpPr>
            <a:spLocks/>
          </p:cNvSpPr>
          <p:nvPr/>
        </p:nvSpPr>
        <p:spPr bwMode="auto">
          <a:xfrm>
            <a:off x="3286125" y="4868863"/>
            <a:ext cx="2743200" cy="114300"/>
          </a:xfrm>
          <a:custGeom>
            <a:avLst/>
            <a:gdLst>
              <a:gd name="T0" fmla="*/ 0 w 1823"/>
              <a:gd name="T1" fmla="*/ 41 h 58"/>
              <a:gd name="T2" fmla="*/ 387 w 1823"/>
              <a:gd name="T3" fmla="*/ 19 h 58"/>
              <a:gd name="T4" fmla="*/ 817 w 1823"/>
              <a:gd name="T5" fmla="*/ 41 h 58"/>
              <a:gd name="T6" fmla="*/ 1356 w 1823"/>
              <a:gd name="T7" fmla="*/ 19 h 58"/>
              <a:gd name="T8" fmla="*/ 1495 w 1823"/>
              <a:gd name="T9" fmla="*/ 19 h 58"/>
              <a:gd name="T10" fmla="*/ 1823 w 1823"/>
              <a:gd name="T11" fmla="*/ 26 h 5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23"/>
              <a:gd name="T19" fmla="*/ 0 h 58"/>
              <a:gd name="T20" fmla="*/ 1823 w 1823"/>
              <a:gd name="T21" fmla="*/ 58 h 5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23" h="58">
                <a:moveTo>
                  <a:pt x="0" y="41"/>
                </a:moveTo>
                <a:cubicBezTo>
                  <a:pt x="128" y="48"/>
                  <a:pt x="263" y="58"/>
                  <a:pt x="387" y="19"/>
                </a:cubicBezTo>
                <a:cubicBezTo>
                  <a:pt x="531" y="26"/>
                  <a:pt x="673" y="35"/>
                  <a:pt x="817" y="41"/>
                </a:cubicBezTo>
                <a:cubicBezTo>
                  <a:pt x="1006" y="34"/>
                  <a:pt x="1165" y="24"/>
                  <a:pt x="1356" y="19"/>
                </a:cubicBezTo>
                <a:cubicBezTo>
                  <a:pt x="1416" y="0"/>
                  <a:pt x="1365" y="13"/>
                  <a:pt x="1495" y="19"/>
                </a:cubicBezTo>
                <a:cubicBezTo>
                  <a:pt x="1687" y="28"/>
                  <a:pt x="1659" y="26"/>
                  <a:pt x="1823" y="26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algn="l" eaLnBrk="1" hangingPunct="1">
              <a:lnSpc>
                <a:spcPct val="100000"/>
              </a:lnSpc>
              <a:spcAft>
                <a:spcPct val="0"/>
              </a:spcAft>
              <a:buClrTx/>
            </a:pPr>
            <a:endParaRPr lang="en-GB" b="0" smtClean="0">
              <a:solidFill>
                <a:srgbClr val="FFD147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348169" name="Freeform 9"/>
          <p:cNvSpPr>
            <a:spLocks/>
          </p:cNvSpPr>
          <p:nvPr/>
        </p:nvSpPr>
        <p:spPr bwMode="auto">
          <a:xfrm>
            <a:off x="4429125" y="5295900"/>
            <a:ext cx="2500313" cy="46038"/>
          </a:xfrm>
          <a:custGeom>
            <a:avLst/>
            <a:gdLst>
              <a:gd name="T0" fmla="*/ 0 w 1575"/>
              <a:gd name="T1" fmla="*/ 0 h 29"/>
              <a:gd name="T2" fmla="*/ 780 w 1575"/>
              <a:gd name="T3" fmla="*/ 7 h 29"/>
              <a:gd name="T4" fmla="*/ 1341 w 1575"/>
              <a:gd name="T5" fmla="*/ 29 h 29"/>
              <a:gd name="T6" fmla="*/ 1575 w 1575"/>
              <a:gd name="T7" fmla="*/ 14 h 29"/>
              <a:gd name="T8" fmla="*/ 0 60000 65536"/>
              <a:gd name="T9" fmla="*/ 0 60000 65536"/>
              <a:gd name="T10" fmla="*/ 0 60000 65536"/>
              <a:gd name="T11" fmla="*/ 0 60000 65536"/>
              <a:gd name="T12" fmla="*/ 0 w 1575"/>
              <a:gd name="T13" fmla="*/ 0 h 29"/>
              <a:gd name="T14" fmla="*/ 1575 w 1575"/>
              <a:gd name="T15" fmla="*/ 29 h 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75" h="29">
                <a:moveTo>
                  <a:pt x="0" y="0"/>
                </a:moveTo>
                <a:cubicBezTo>
                  <a:pt x="253" y="22"/>
                  <a:pt x="529" y="3"/>
                  <a:pt x="780" y="7"/>
                </a:cubicBezTo>
                <a:cubicBezTo>
                  <a:pt x="967" y="25"/>
                  <a:pt x="1154" y="10"/>
                  <a:pt x="1341" y="29"/>
                </a:cubicBezTo>
                <a:cubicBezTo>
                  <a:pt x="1349" y="29"/>
                  <a:pt x="1509" y="14"/>
                  <a:pt x="1575" y="14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algn="l" eaLnBrk="1" hangingPunct="1">
              <a:lnSpc>
                <a:spcPct val="100000"/>
              </a:lnSpc>
              <a:spcAft>
                <a:spcPct val="0"/>
              </a:spcAft>
              <a:buClrTx/>
            </a:pPr>
            <a:endParaRPr lang="en-GB" b="0" smtClean="0">
              <a:solidFill>
                <a:srgbClr val="FFD147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348170" name="Freeform 10"/>
          <p:cNvSpPr>
            <a:spLocks/>
          </p:cNvSpPr>
          <p:nvPr/>
        </p:nvSpPr>
        <p:spPr bwMode="auto">
          <a:xfrm>
            <a:off x="3786188" y="5308600"/>
            <a:ext cx="566737" cy="11113"/>
          </a:xfrm>
          <a:custGeom>
            <a:avLst/>
            <a:gdLst>
              <a:gd name="T0" fmla="*/ 0 w 357"/>
              <a:gd name="T1" fmla="*/ 0 h 7"/>
              <a:gd name="T2" fmla="*/ 357 w 357"/>
              <a:gd name="T3" fmla="*/ 7 h 7"/>
              <a:gd name="T4" fmla="*/ 0 60000 65536"/>
              <a:gd name="T5" fmla="*/ 0 60000 65536"/>
              <a:gd name="T6" fmla="*/ 0 w 357"/>
              <a:gd name="T7" fmla="*/ 0 h 7"/>
              <a:gd name="T8" fmla="*/ 357 w 357"/>
              <a:gd name="T9" fmla="*/ 7 h 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57" h="7">
                <a:moveTo>
                  <a:pt x="0" y="0"/>
                </a:moveTo>
                <a:cubicBezTo>
                  <a:pt x="119" y="2"/>
                  <a:pt x="238" y="7"/>
                  <a:pt x="357" y="7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algn="l" eaLnBrk="1" hangingPunct="1">
              <a:lnSpc>
                <a:spcPct val="100000"/>
              </a:lnSpc>
              <a:spcAft>
                <a:spcPct val="0"/>
              </a:spcAft>
              <a:buClrTx/>
            </a:pPr>
            <a:endParaRPr lang="en-GB" b="0" smtClean="0">
              <a:solidFill>
                <a:srgbClr val="FFD147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348171" name="AutoShape 11"/>
          <p:cNvSpPr>
            <a:spLocks noChangeArrowheads="1"/>
          </p:cNvSpPr>
          <p:nvPr/>
        </p:nvSpPr>
        <p:spPr bwMode="auto">
          <a:xfrm>
            <a:off x="533400" y="1981200"/>
            <a:ext cx="1295400" cy="3124200"/>
          </a:xfrm>
          <a:prstGeom prst="curvedRightArrow">
            <a:avLst>
              <a:gd name="adj1" fmla="val 48235"/>
              <a:gd name="adj2" fmla="val 96471"/>
              <a:gd name="adj3" fmla="val 33333"/>
            </a:avLst>
          </a:prstGeom>
          <a:ln>
            <a:headEnd type="none" w="sm" len="sm"/>
            <a:tailEnd type="none" w="sm" len="sm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endParaRPr lang="en-GB" b="0">
              <a:solidFill>
                <a:srgbClr val="FFD147"/>
              </a:solidFill>
            </a:endParaRPr>
          </a:p>
        </p:txBody>
      </p:sp>
      <p:sp>
        <p:nvSpPr>
          <p:cNvPr id="348172" name="AutoShape 12"/>
          <p:cNvSpPr>
            <a:spLocks noChangeArrowheads="1"/>
          </p:cNvSpPr>
          <p:nvPr/>
        </p:nvSpPr>
        <p:spPr bwMode="auto">
          <a:xfrm>
            <a:off x="381000" y="5257800"/>
            <a:ext cx="1524000" cy="914400"/>
          </a:xfrm>
          <a:prstGeom prst="wedgeRoundRectCallout">
            <a:avLst>
              <a:gd name="adj1" fmla="val 74583"/>
              <a:gd name="adj2" fmla="val -67884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b="0">
                <a:solidFill>
                  <a:srgbClr val="FFD147"/>
                </a:solidFill>
              </a:rPr>
              <a:t>Extension methods</a:t>
            </a:r>
          </a:p>
        </p:txBody>
      </p:sp>
      <p:sp>
        <p:nvSpPr>
          <p:cNvPr id="348173" name="AutoShape 13"/>
          <p:cNvSpPr>
            <a:spLocks noChangeArrowheads="1"/>
          </p:cNvSpPr>
          <p:nvPr/>
        </p:nvSpPr>
        <p:spPr bwMode="auto">
          <a:xfrm>
            <a:off x="4267200" y="3200400"/>
            <a:ext cx="1676400" cy="914400"/>
          </a:xfrm>
          <a:prstGeom prst="wedgeRoundRectCallout">
            <a:avLst>
              <a:gd name="adj1" fmla="val -61648"/>
              <a:gd name="adj2" fmla="val 103995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b="0">
                <a:solidFill>
                  <a:srgbClr val="FFD147"/>
                </a:solidFill>
              </a:rPr>
              <a:t>Lambda expressions</a:t>
            </a:r>
          </a:p>
        </p:txBody>
      </p:sp>
      <p:sp>
        <p:nvSpPr>
          <p:cNvPr id="348174" name="AutoShape 14"/>
          <p:cNvSpPr>
            <a:spLocks noChangeArrowheads="1"/>
          </p:cNvSpPr>
          <p:nvPr/>
        </p:nvSpPr>
        <p:spPr bwMode="auto">
          <a:xfrm>
            <a:off x="6096000" y="1219200"/>
            <a:ext cx="1905000" cy="914400"/>
          </a:xfrm>
          <a:prstGeom prst="wedgeRoundRectCallout">
            <a:avLst>
              <a:gd name="adj1" fmla="val -87750"/>
              <a:gd name="adj2" fmla="val 44968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b="0">
                <a:solidFill>
                  <a:srgbClr val="FFD147"/>
                </a:solidFill>
              </a:rPr>
              <a:t>Query expressions</a:t>
            </a:r>
          </a:p>
        </p:txBody>
      </p:sp>
      <p:sp>
        <p:nvSpPr>
          <p:cNvPr id="348175" name="AutoShape 15"/>
          <p:cNvSpPr>
            <a:spLocks noChangeArrowheads="1"/>
          </p:cNvSpPr>
          <p:nvPr/>
        </p:nvSpPr>
        <p:spPr bwMode="auto">
          <a:xfrm>
            <a:off x="6400800" y="5562600"/>
            <a:ext cx="1676400" cy="914400"/>
          </a:xfrm>
          <a:prstGeom prst="wedgeRoundRectCallout">
            <a:avLst>
              <a:gd name="adj1" fmla="val -79356"/>
              <a:gd name="adj2" fmla="val -57986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b="0">
                <a:solidFill>
                  <a:srgbClr val="FFD147"/>
                </a:solidFill>
              </a:rPr>
              <a:t>Object initializers</a:t>
            </a:r>
          </a:p>
        </p:txBody>
      </p:sp>
      <p:sp>
        <p:nvSpPr>
          <p:cNvPr id="348176" name="AutoShape 16"/>
          <p:cNvSpPr>
            <a:spLocks noChangeArrowheads="1"/>
          </p:cNvSpPr>
          <p:nvPr/>
        </p:nvSpPr>
        <p:spPr bwMode="auto">
          <a:xfrm>
            <a:off x="2071688" y="5562600"/>
            <a:ext cx="1676400" cy="914400"/>
          </a:xfrm>
          <a:prstGeom prst="wedgeRoundRectCallout">
            <a:avLst>
              <a:gd name="adj1" fmla="val 74431"/>
              <a:gd name="adj2" fmla="val -64759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b="0">
                <a:solidFill>
                  <a:srgbClr val="FFD147"/>
                </a:solidFill>
              </a:rPr>
              <a:t>Anonymous types</a:t>
            </a:r>
          </a:p>
        </p:txBody>
      </p:sp>
      <p:sp>
        <p:nvSpPr>
          <p:cNvPr id="348177" name="Freeform 17"/>
          <p:cNvSpPr>
            <a:spLocks/>
          </p:cNvSpPr>
          <p:nvPr/>
        </p:nvSpPr>
        <p:spPr bwMode="auto">
          <a:xfrm>
            <a:off x="2286000" y="2101850"/>
            <a:ext cx="631825" cy="84138"/>
          </a:xfrm>
          <a:custGeom>
            <a:avLst/>
            <a:gdLst>
              <a:gd name="T0" fmla="*/ 0 w 430"/>
              <a:gd name="T1" fmla="*/ 49 h 49"/>
              <a:gd name="T2" fmla="*/ 430 w 430"/>
              <a:gd name="T3" fmla="*/ 43 h 49"/>
              <a:gd name="T4" fmla="*/ 0 60000 65536"/>
              <a:gd name="T5" fmla="*/ 0 60000 65536"/>
              <a:gd name="T6" fmla="*/ 0 w 430"/>
              <a:gd name="T7" fmla="*/ 0 h 49"/>
              <a:gd name="T8" fmla="*/ 430 w 430"/>
              <a:gd name="T9" fmla="*/ 49 h 4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30" h="49">
                <a:moveTo>
                  <a:pt x="0" y="49"/>
                </a:moveTo>
                <a:cubicBezTo>
                  <a:pt x="148" y="0"/>
                  <a:pt x="12" y="43"/>
                  <a:pt x="430" y="43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algn="l" eaLnBrk="1" hangingPunct="1">
              <a:lnSpc>
                <a:spcPct val="100000"/>
              </a:lnSpc>
              <a:spcAft>
                <a:spcPct val="0"/>
              </a:spcAft>
              <a:buClrTx/>
            </a:pPr>
            <a:endParaRPr lang="en-GB" b="0" smtClean="0">
              <a:solidFill>
                <a:srgbClr val="FFD147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348178" name="Freeform 18"/>
          <p:cNvSpPr>
            <a:spLocks/>
          </p:cNvSpPr>
          <p:nvPr/>
        </p:nvSpPr>
        <p:spPr bwMode="auto">
          <a:xfrm>
            <a:off x="2357438" y="2509838"/>
            <a:ext cx="774700" cy="74612"/>
          </a:xfrm>
          <a:custGeom>
            <a:avLst/>
            <a:gdLst>
              <a:gd name="T0" fmla="*/ 0 w 540"/>
              <a:gd name="T1" fmla="*/ 30 h 30"/>
              <a:gd name="T2" fmla="*/ 540 w 540"/>
              <a:gd name="T3" fmla="*/ 18 h 30"/>
              <a:gd name="T4" fmla="*/ 0 60000 65536"/>
              <a:gd name="T5" fmla="*/ 0 60000 65536"/>
              <a:gd name="T6" fmla="*/ 0 w 540"/>
              <a:gd name="T7" fmla="*/ 0 h 30"/>
              <a:gd name="T8" fmla="*/ 540 w 540"/>
              <a:gd name="T9" fmla="*/ 30 h 3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40" h="30">
                <a:moveTo>
                  <a:pt x="0" y="30"/>
                </a:moveTo>
                <a:cubicBezTo>
                  <a:pt x="179" y="0"/>
                  <a:pt x="357" y="18"/>
                  <a:pt x="540" y="1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algn="l" eaLnBrk="1" hangingPunct="1">
              <a:lnSpc>
                <a:spcPct val="100000"/>
              </a:lnSpc>
              <a:spcAft>
                <a:spcPct val="0"/>
              </a:spcAft>
              <a:buClrTx/>
            </a:pPr>
            <a:endParaRPr lang="en-GB" b="0" smtClean="0">
              <a:solidFill>
                <a:srgbClr val="FFD147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348179" name="Freeform 19"/>
          <p:cNvSpPr>
            <a:spLocks/>
          </p:cNvSpPr>
          <p:nvPr/>
        </p:nvSpPr>
        <p:spPr bwMode="auto">
          <a:xfrm>
            <a:off x="2366963" y="2906713"/>
            <a:ext cx="752475" cy="42862"/>
          </a:xfrm>
          <a:custGeom>
            <a:avLst/>
            <a:gdLst>
              <a:gd name="T0" fmla="*/ 0 w 518"/>
              <a:gd name="T1" fmla="*/ 20 h 20"/>
              <a:gd name="T2" fmla="*/ 491 w 518"/>
              <a:gd name="T3" fmla="*/ 13 h 20"/>
              <a:gd name="T4" fmla="*/ 515 w 518"/>
              <a:gd name="T5" fmla="*/ 13 h 20"/>
              <a:gd name="T6" fmla="*/ 0 60000 65536"/>
              <a:gd name="T7" fmla="*/ 0 60000 65536"/>
              <a:gd name="T8" fmla="*/ 0 60000 65536"/>
              <a:gd name="T9" fmla="*/ 0 w 518"/>
              <a:gd name="T10" fmla="*/ 0 h 20"/>
              <a:gd name="T11" fmla="*/ 518 w 518"/>
              <a:gd name="T12" fmla="*/ 20 h 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18" h="20">
                <a:moveTo>
                  <a:pt x="0" y="20"/>
                </a:moveTo>
                <a:cubicBezTo>
                  <a:pt x="164" y="18"/>
                  <a:pt x="327" y="17"/>
                  <a:pt x="491" y="13"/>
                </a:cubicBezTo>
                <a:cubicBezTo>
                  <a:pt x="518" y="12"/>
                  <a:pt x="502" y="0"/>
                  <a:pt x="515" y="13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algn="l" eaLnBrk="1" hangingPunct="1">
              <a:lnSpc>
                <a:spcPct val="100000"/>
              </a:lnSpc>
              <a:spcAft>
                <a:spcPct val="0"/>
              </a:spcAft>
              <a:buClrTx/>
            </a:pPr>
            <a:endParaRPr lang="en-GB" b="0" smtClean="0">
              <a:solidFill>
                <a:srgbClr val="FFD147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348180" name="AutoShape 20"/>
          <p:cNvSpPr>
            <a:spLocks noChangeArrowheads="1"/>
          </p:cNvSpPr>
          <p:nvPr/>
        </p:nvSpPr>
        <p:spPr bwMode="auto">
          <a:xfrm>
            <a:off x="304800" y="2438400"/>
            <a:ext cx="1905000" cy="914400"/>
          </a:xfrm>
          <a:prstGeom prst="wedgeRoundRectCallout">
            <a:avLst>
              <a:gd name="adj1" fmla="val 44750"/>
              <a:gd name="adj2" fmla="val 102083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b="0">
                <a:solidFill>
                  <a:srgbClr val="FFD147"/>
                </a:solidFill>
              </a:rPr>
              <a:t>Local variable type inference</a:t>
            </a:r>
          </a:p>
        </p:txBody>
      </p:sp>
      <p:sp>
        <p:nvSpPr>
          <p:cNvPr id="24" name="Freeform 17"/>
          <p:cNvSpPr>
            <a:spLocks/>
          </p:cNvSpPr>
          <p:nvPr/>
        </p:nvSpPr>
        <p:spPr bwMode="auto">
          <a:xfrm>
            <a:off x="3167063" y="2130425"/>
            <a:ext cx="274637" cy="84138"/>
          </a:xfrm>
          <a:custGeom>
            <a:avLst/>
            <a:gdLst>
              <a:gd name="T0" fmla="*/ 0 w 430"/>
              <a:gd name="T1" fmla="*/ 49 h 49"/>
              <a:gd name="T2" fmla="*/ 430 w 430"/>
              <a:gd name="T3" fmla="*/ 43 h 49"/>
              <a:gd name="T4" fmla="*/ 0 60000 65536"/>
              <a:gd name="T5" fmla="*/ 0 60000 65536"/>
              <a:gd name="T6" fmla="*/ 0 w 430"/>
              <a:gd name="T7" fmla="*/ 0 h 49"/>
              <a:gd name="T8" fmla="*/ 430 w 430"/>
              <a:gd name="T9" fmla="*/ 49 h 4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30" h="49">
                <a:moveTo>
                  <a:pt x="0" y="49"/>
                </a:moveTo>
                <a:cubicBezTo>
                  <a:pt x="148" y="0"/>
                  <a:pt x="12" y="43"/>
                  <a:pt x="430" y="43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algn="l" eaLnBrk="1" hangingPunct="1">
              <a:lnSpc>
                <a:spcPct val="100000"/>
              </a:lnSpc>
              <a:spcAft>
                <a:spcPct val="0"/>
              </a:spcAft>
              <a:buClrTx/>
            </a:pPr>
            <a:endParaRPr lang="en-GB" b="0" smtClean="0">
              <a:solidFill>
                <a:srgbClr val="FFD147"/>
              </a:solidFill>
              <a:latin typeface="Calibri" pitchFamily="34" charset="0"/>
              <a:cs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advTm="54075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8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48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48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8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8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8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48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8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48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48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8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48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48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48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48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48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48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3" grpId="0"/>
      <p:bldP spid="348164" grpId="0"/>
      <p:bldP spid="348165" grpId="0" animBg="1"/>
      <p:bldP spid="348166" grpId="0" animBg="1"/>
      <p:bldP spid="348167" grpId="0" animBg="1"/>
      <p:bldP spid="348168" grpId="0" animBg="1"/>
      <p:bldP spid="348169" grpId="0" animBg="1"/>
      <p:bldP spid="348170" grpId="0" animBg="1"/>
      <p:bldP spid="348172" grpId="0" animBg="1"/>
      <p:bldP spid="348173" grpId="0" animBg="1"/>
      <p:bldP spid="348174" grpId="0" animBg="1"/>
      <p:bldP spid="348175" grpId="0" animBg="1"/>
      <p:bldP spid="348176" grpId="0" animBg="1"/>
      <p:bldP spid="348177" grpId="0" animBg="1"/>
      <p:bldP spid="348178" grpId="0" animBg="1"/>
      <p:bldP spid="348179" grpId="0" animBg="1"/>
      <p:bldP spid="348180" grpId="0" animBg="1"/>
      <p:bldP spid="2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 smtClean="0"/>
              <a:t>before the summary,</a:t>
            </a:r>
            <a:br>
              <a:rPr lang="en-GB" dirty="0" smtClean="0"/>
            </a:br>
            <a:r>
              <a:rPr lang="en-GB" dirty="0" smtClean="0"/>
              <a:t>One last feature...</a:t>
            </a:r>
            <a:endParaRPr lang="en-GB" dirty="0"/>
          </a:p>
        </p:txBody>
      </p:sp>
    </p:spTree>
  </p:cSld>
  <p:clrMapOvr>
    <a:masterClrMapping/>
  </p:clrMapOvr>
  <p:transition advTm="10094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Trees</a:t>
            </a:r>
            <a:endParaRPr lang="en-US" sz="3200" dirty="0" smtClean="0">
              <a:solidFill>
                <a:schemeClr val="tx2"/>
              </a:solidFill>
            </a:endParaRPr>
          </a:p>
        </p:txBody>
      </p:sp>
      <p:sp>
        <p:nvSpPr>
          <p:cNvPr id="440323" name="Text Box 3"/>
          <p:cNvSpPr txBox="1">
            <a:spLocks noChangeArrowheads="1"/>
          </p:cNvSpPr>
          <p:nvPr/>
        </p:nvSpPr>
        <p:spPr bwMode="auto">
          <a:xfrm>
            <a:off x="1258888" y="2492375"/>
            <a:ext cx="7058025" cy="5334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182880" tIns="137160" rIns="182880" bIns="137160">
            <a:spAutoFit/>
          </a:bodyPr>
          <a:lstStyle/>
          <a:p>
            <a:pPr algn="l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b="0" dirty="0">
                <a:solidFill>
                  <a:srgbClr val="FFFFFF"/>
                </a:solidFill>
              </a:rPr>
              <a:t>Expression&lt;Predicate&lt;Customer&gt;&gt; test = c =&gt; </a:t>
            </a:r>
            <a:r>
              <a:rPr lang="en-US" b="0" dirty="0" err="1">
                <a:solidFill>
                  <a:srgbClr val="FFFFFF"/>
                </a:solidFill>
              </a:rPr>
              <a:t>c.City</a:t>
            </a:r>
            <a:r>
              <a:rPr lang="en-US" b="0" dirty="0">
                <a:solidFill>
                  <a:srgbClr val="FFFFFF"/>
                </a:solidFill>
              </a:rPr>
              <a:t> == "Hove";</a:t>
            </a:r>
          </a:p>
        </p:txBody>
      </p:sp>
      <p:sp>
        <p:nvSpPr>
          <p:cNvPr id="440325" name="AutoShape 5"/>
          <p:cNvSpPr>
            <a:spLocks noChangeArrowheads="1"/>
          </p:cNvSpPr>
          <p:nvPr/>
        </p:nvSpPr>
        <p:spPr bwMode="auto">
          <a:xfrm>
            <a:off x="538163" y="2636838"/>
            <a:ext cx="609600" cy="1676400"/>
          </a:xfrm>
          <a:prstGeom prst="curvedRightArrow">
            <a:avLst>
              <a:gd name="adj1" fmla="val 55000"/>
              <a:gd name="adj2" fmla="val 110000"/>
              <a:gd name="adj3" fmla="val 33333"/>
            </a:avLst>
          </a:prstGeom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l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endParaRPr lang="en-GB" b="0">
              <a:solidFill>
                <a:srgbClr val="FFD147"/>
              </a:solidFill>
            </a:endParaRPr>
          </a:p>
        </p:txBody>
      </p:sp>
      <p:sp>
        <p:nvSpPr>
          <p:cNvPr id="440327" name="Text Box 7"/>
          <p:cNvSpPr txBox="1">
            <a:spLocks noChangeArrowheads="1"/>
          </p:cNvSpPr>
          <p:nvPr/>
        </p:nvSpPr>
        <p:spPr bwMode="auto">
          <a:xfrm>
            <a:off x="1258888" y="1844675"/>
            <a:ext cx="7058025" cy="5334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182880" tIns="137160" rIns="182880" bIns="137160">
            <a:spAutoFit/>
          </a:bodyPr>
          <a:lstStyle/>
          <a:p>
            <a:pPr algn="l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b="0">
                <a:solidFill>
                  <a:srgbClr val="FFFFFF"/>
                </a:solidFill>
              </a:rPr>
              <a:t>public delegate bool Predicate&lt;T&gt;(T item);</a:t>
            </a:r>
          </a:p>
        </p:txBody>
      </p:sp>
      <p:sp>
        <p:nvSpPr>
          <p:cNvPr id="440328" name="Text Box 8"/>
          <p:cNvSpPr txBox="1">
            <a:spLocks noChangeArrowheads="1"/>
          </p:cNvSpPr>
          <p:nvPr/>
        </p:nvSpPr>
        <p:spPr bwMode="auto">
          <a:xfrm>
            <a:off x="1258888" y="3429000"/>
            <a:ext cx="7416800" cy="25146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182880" tIns="137160" rIns="182880" bIns="137160">
            <a:spAutoFit/>
          </a:bodyPr>
          <a:lstStyle/>
          <a:p>
            <a:pPr algn="l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b="0" dirty="0" err="1">
                <a:solidFill>
                  <a:srgbClr val="FFFFFF"/>
                </a:solidFill>
              </a:rPr>
              <a:t>ParameterExpression</a:t>
            </a:r>
            <a:r>
              <a:rPr lang="en-US" b="0" dirty="0">
                <a:solidFill>
                  <a:srgbClr val="FFFFFF"/>
                </a:solidFill>
              </a:rPr>
              <a:t> c =</a:t>
            </a:r>
          </a:p>
          <a:p>
            <a:pPr algn="l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b="0" dirty="0">
                <a:solidFill>
                  <a:srgbClr val="FFFFFF"/>
                </a:solidFill>
              </a:rPr>
              <a:t>    </a:t>
            </a:r>
            <a:r>
              <a:rPr lang="en-US" b="0" dirty="0" err="1">
                <a:solidFill>
                  <a:srgbClr val="FFFFFF"/>
                </a:solidFill>
              </a:rPr>
              <a:t>Expression.Parameter</a:t>
            </a:r>
            <a:r>
              <a:rPr lang="en-US" b="0" dirty="0">
                <a:solidFill>
                  <a:srgbClr val="FFFFFF"/>
                </a:solidFill>
              </a:rPr>
              <a:t>(</a:t>
            </a:r>
            <a:r>
              <a:rPr lang="en-US" b="0" dirty="0" err="1">
                <a:solidFill>
                  <a:srgbClr val="FFFFFF"/>
                </a:solidFill>
              </a:rPr>
              <a:t>typeof</a:t>
            </a:r>
            <a:r>
              <a:rPr lang="en-US" b="0" dirty="0">
                <a:solidFill>
                  <a:srgbClr val="FFFFFF"/>
                </a:solidFill>
              </a:rPr>
              <a:t>(Customer), "c");</a:t>
            </a:r>
          </a:p>
          <a:p>
            <a:pPr algn="l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b="0" dirty="0">
                <a:solidFill>
                  <a:srgbClr val="FFFFFF"/>
                </a:solidFill>
              </a:rPr>
              <a:t>Expression </a:t>
            </a:r>
            <a:r>
              <a:rPr lang="en-US" b="0" dirty="0" err="1">
                <a:solidFill>
                  <a:srgbClr val="FFFFFF"/>
                </a:solidFill>
              </a:rPr>
              <a:t>expr</a:t>
            </a:r>
            <a:r>
              <a:rPr lang="en-US" b="0" dirty="0">
                <a:solidFill>
                  <a:srgbClr val="FFFFFF"/>
                </a:solidFill>
              </a:rPr>
              <a:t> =</a:t>
            </a:r>
          </a:p>
          <a:p>
            <a:pPr algn="l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b="0" dirty="0">
                <a:solidFill>
                  <a:srgbClr val="FFFFFF"/>
                </a:solidFill>
              </a:rPr>
              <a:t>    </a:t>
            </a:r>
            <a:r>
              <a:rPr lang="en-US" b="0" dirty="0" err="1">
                <a:solidFill>
                  <a:srgbClr val="FFFFFF"/>
                </a:solidFill>
              </a:rPr>
              <a:t>Expression.Equal</a:t>
            </a:r>
            <a:r>
              <a:rPr lang="en-US" b="0" dirty="0">
                <a:solidFill>
                  <a:srgbClr val="FFFFFF"/>
                </a:solidFill>
              </a:rPr>
              <a:t>(</a:t>
            </a:r>
          </a:p>
          <a:p>
            <a:pPr algn="l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b="0" dirty="0">
                <a:solidFill>
                  <a:srgbClr val="FFFFFF"/>
                </a:solidFill>
              </a:rPr>
              <a:t>        </a:t>
            </a:r>
            <a:r>
              <a:rPr lang="en-US" b="0" dirty="0" err="1">
                <a:solidFill>
                  <a:srgbClr val="FFFFFF"/>
                </a:solidFill>
              </a:rPr>
              <a:t>Expression.Property</a:t>
            </a:r>
            <a:r>
              <a:rPr lang="en-US" b="0" dirty="0">
                <a:solidFill>
                  <a:srgbClr val="FFFFFF"/>
                </a:solidFill>
              </a:rPr>
              <a:t>(c, </a:t>
            </a:r>
            <a:r>
              <a:rPr lang="en-US" b="0" dirty="0" err="1">
                <a:solidFill>
                  <a:srgbClr val="FFFFFF"/>
                </a:solidFill>
              </a:rPr>
              <a:t>typeof</a:t>
            </a:r>
            <a:r>
              <a:rPr lang="en-US" b="0" dirty="0">
                <a:solidFill>
                  <a:srgbClr val="FFFFFF"/>
                </a:solidFill>
              </a:rPr>
              <a:t>(Customer).</a:t>
            </a:r>
            <a:r>
              <a:rPr lang="en-US" b="0" dirty="0" err="1">
                <a:solidFill>
                  <a:srgbClr val="FFFFFF"/>
                </a:solidFill>
              </a:rPr>
              <a:t>GetProperty</a:t>
            </a:r>
            <a:r>
              <a:rPr lang="en-US" b="0" dirty="0">
                <a:solidFill>
                  <a:srgbClr val="FFFFFF"/>
                </a:solidFill>
              </a:rPr>
              <a:t>("City")),</a:t>
            </a:r>
          </a:p>
          <a:p>
            <a:pPr algn="l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b="0" dirty="0">
                <a:solidFill>
                  <a:srgbClr val="FFFFFF"/>
                </a:solidFill>
              </a:rPr>
              <a:t>        </a:t>
            </a:r>
            <a:r>
              <a:rPr lang="en-US" b="0" dirty="0" err="1">
                <a:solidFill>
                  <a:srgbClr val="FFFFFF"/>
                </a:solidFill>
              </a:rPr>
              <a:t>Expression.Constant</a:t>
            </a:r>
            <a:r>
              <a:rPr lang="en-US" b="0" dirty="0">
                <a:solidFill>
                  <a:srgbClr val="FFFFFF"/>
                </a:solidFill>
              </a:rPr>
              <a:t>("Hove")</a:t>
            </a:r>
          </a:p>
          <a:p>
            <a:pPr algn="l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b="0" dirty="0">
                <a:solidFill>
                  <a:srgbClr val="FFFFFF"/>
                </a:solidFill>
              </a:rPr>
              <a:t>    );</a:t>
            </a:r>
          </a:p>
          <a:p>
            <a:pPr algn="l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b="0" dirty="0">
                <a:solidFill>
                  <a:srgbClr val="FFFFFF"/>
                </a:solidFill>
              </a:rPr>
              <a:t>Expression&lt;Predicate&lt;Customer&gt;&gt; test =</a:t>
            </a:r>
          </a:p>
          <a:p>
            <a:pPr algn="l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b="0" dirty="0">
                <a:solidFill>
                  <a:srgbClr val="FFFFFF"/>
                </a:solidFill>
              </a:rPr>
              <a:t>    </a:t>
            </a:r>
            <a:r>
              <a:rPr lang="en-US" b="0" dirty="0" err="1">
                <a:solidFill>
                  <a:srgbClr val="FFFFFF"/>
                </a:solidFill>
              </a:rPr>
              <a:t>Expression.Lambda</a:t>
            </a:r>
            <a:r>
              <a:rPr lang="en-US" b="0" dirty="0">
                <a:solidFill>
                  <a:srgbClr val="FFFFFF"/>
                </a:solidFill>
              </a:rPr>
              <a:t>&lt;Predicate&lt;Customer&gt;&gt;(</a:t>
            </a:r>
            <a:r>
              <a:rPr lang="en-US" b="0" dirty="0" err="1">
                <a:solidFill>
                  <a:srgbClr val="FFFFFF"/>
                </a:solidFill>
              </a:rPr>
              <a:t>expr</a:t>
            </a:r>
            <a:r>
              <a:rPr lang="en-US" b="0" dirty="0">
                <a:solidFill>
                  <a:srgbClr val="FFFFFF"/>
                </a:solidFill>
              </a:rPr>
              <a:t>, c);</a:t>
            </a:r>
          </a:p>
        </p:txBody>
      </p:sp>
    </p:spTree>
    <p:custDataLst>
      <p:tags r:id="rId1"/>
    </p:custDataLst>
  </p:cSld>
  <p:clrMapOvr>
    <a:masterClrMapping/>
  </p:clrMapOvr>
  <p:transition advTm="20391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0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0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Trees</a:t>
            </a:r>
            <a:endParaRPr lang="en-US" sz="3200" dirty="0" smtClean="0">
              <a:solidFill>
                <a:schemeClr val="tx2"/>
              </a:solidFill>
            </a:endParaRPr>
          </a:p>
        </p:txBody>
      </p:sp>
      <p:sp>
        <p:nvSpPr>
          <p:cNvPr id="423940" name="Text Box 4"/>
          <p:cNvSpPr txBox="1">
            <a:spLocks noChangeArrowheads="1"/>
          </p:cNvSpPr>
          <p:nvPr/>
        </p:nvSpPr>
        <p:spPr bwMode="auto">
          <a:xfrm>
            <a:off x="1258888" y="2492375"/>
            <a:ext cx="7058025" cy="5334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182880" tIns="137160" rIns="182880" bIns="137160">
            <a:spAutoFit/>
          </a:bodyPr>
          <a:lstStyle/>
          <a:p>
            <a:pPr algn="l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b="0" dirty="0">
                <a:solidFill>
                  <a:srgbClr val="FFFFFF"/>
                </a:solidFill>
              </a:rPr>
              <a:t>Predicate&lt;Customer&gt; test = c =&gt; </a:t>
            </a:r>
            <a:r>
              <a:rPr lang="en-US" b="0" dirty="0" err="1">
                <a:solidFill>
                  <a:srgbClr val="FFFFFF"/>
                </a:solidFill>
              </a:rPr>
              <a:t>c.City</a:t>
            </a:r>
            <a:r>
              <a:rPr lang="en-US" b="0" dirty="0">
                <a:solidFill>
                  <a:srgbClr val="FFFFFF"/>
                </a:solidFill>
              </a:rPr>
              <a:t> == "Hove";</a:t>
            </a:r>
          </a:p>
        </p:txBody>
      </p:sp>
      <p:sp>
        <p:nvSpPr>
          <p:cNvPr id="423942" name="Text Box 6"/>
          <p:cNvSpPr txBox="1">
            <a:spLocks noChangeArrowheads="1"/>
          </p:cNvSpPr>
          <p:nvPr/>
        </p:nvSpPr>
        <p:spPr bwMode="auto">
          <a:xfrm>
            <a:off x="1258888" y="3429000"/>
            <a:ext cx="7058025" cy="5334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182880" tIns="137160" rIns="182880" bIns="137160">
            <a:spAutoFit/>
          </a:bodyPr>
          <a:lstStyle/>
          <a:p>
            <a:pPr algn="l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b="0">
                <a:solidFill>
                  <a:srgbClr val="FFFFFF"/>
                </a:solidFill>
              </a:rPr>
              <a:t>Predicate&lt;Customer&gt; test = new Predicate&lt;Customer&gt;(XXX);</a:t>
            </a:r>
          </a:p>
        </p:txBody>
      </p:sp>
      <p:sp>
        <p:nvSpPr>
          <p:cNvPr id="423943" name="AutoShape 7"/>
          <p:cNvSpPr>
            <a:spLocks noChangeArrowheads="1"/>
          </p:cNvSpPr>
          <p:nvPr/>
        </p:nvSpPr>
        <p:spPr bwMode="auto">
          <a:xfrm>
            <a:off x="538163" y="2636838"/>
            <a:ext cx="609600" cy="1676400"/>
          </a:xfrm>
          <a:prstGeom prst="curvedRightArrow">
            <a:avLst>
              <a:gd name="adj1" fmla="val 55000"/>
              <a:gd name="adj2" fmla="val 110000"/>
              <a:gd name="adj3" fmla="val 33333"/>
            </a:avLst>
          </a:prstGeom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l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endParaRPr lang="en-GB" b="0">
              <a:solidFill>
                <a:srgbClr val="FFD147"/>
              </a:solidFill>
            </a:endParaRPr>
          </a:p>
        </p:txBody>
      </p:sp>
      <p:sp>
        <p:nvSpPr>
          <p:cNvPr id="423945" name="Text Box 9"/>
          <p:cNvSpPr txBox="1">
            <a:spLocks noChangeArrowheads="1"/>
          </p:cNvSpPr>
          <p:nvPr/>
        </p:nvSpPr>
        <p:spPr bwMode="auto">
          <a:xfrm>
            <a:off x="1258888" y="4078288"/>
            <a:ext cx="7058025" cy="10287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182880" tIns="137160" rIns="182880" bIns="137160">
            <a:spAutoFit/>
          </a:bodyPr>
          <a:lstStyle/>
          <a:p>
            <a:pPr algn="l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b="0" dirty="0">
                <a:solidFill>
                  <a:srgbClr val="FFFFFF"/>
                </a:solidFill>
              </a:rPr>
              <a:t>private static </a:t>
            </a:r>
            <a:r>
              <a:rPr lang="en-US" b="0" dirty="0" err="1">
                <a:solidFill>
                  <a:srgbClr val="FFFFFF"/>
                </a:solidFill>
              </a:rPr>
              <a:t>bool</a:t>
            </a:r>
            <a:r>
              <a:rPr lang="en-US" b="0" dirty="0">
                <a:solidFill>
                  <a:srgbClr val="FFFFFF"/>
                </a:solidFill>
              </a:rPr>
              <a:t> XXX(Customer c) {</a:t>
            </a:r>
          </a:p>
          <a:p>
            <a:pPr algn="l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b="0" dirty="0">
                <a:solidFill>
                  <a:srgbClr val="FFFFFF"/>
                </a:solidFill>
              </a:rPr>
              <a:t>    return </a:t>
            </a:r>
            <a:r>
              <a:rPr lang="en-US" b="0" dirty="0" err="1">
                <a:solidFill>
                  <a:srgbClr val="FFFFFF"/>
                </a:solidFill>
              </a:rPr>
              <a:t>c.City</a:t>
            </a:r>
            <a:r>
              <a:rPr lang="en-US" b="0" dirty="0">
                <a:solidFill>
                  <a:srgbClr val="FFFFFF"/>
                </a:solidFill>
              </a:rPr>
              <a:t> == "Hove";</a:t>
            </a:r>
          </a:p>
          <a:p>
            <a:pPr algn="l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b="0" dirty="0">
                <a:solidFill>
                  <a:srgbClr val="FFFFFF"/>
                </a:solidFill>
              </a:rPr>
              <a:t>}</a:t>
            </a:r>
          </a:p>
        </p:txBody>
      </p:sp>
      <p:sp>
        <p:nvSpPr>
          <p:cNvPr id="423947" name="Text Box 11"/>
          <p:cNvSpPr txBox="1">
            <a:spLocks noChangeArrowheads="1"/>
          </p:cNvSpPr>
          <p:nvPr/>
        </p:nvSpPr>
        <p:spPr bwMode="auto">
          <a:xfrm>
            <a:off x="1258888" y="1844675"/>
            <a:ext cx="7058025" cy="5334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182880" tIns="137160" rIns="182880" bIns="137160">
            <a:spAutoFit/>
          </a:bodyPr>
          <a:lstStyle/>
          <a:p>
            <a:pPr algn="l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b="0">
                <a:solidFill>
                  <a:srgbClr val="FFFFFF"/>
                </a:solidFill>
              </a:rPr>
              <a:t>public delegate bool Predicate&lt;T&gt;(T item);</a:t>
            </a:r>
          </a:p>
        </p:txBody>
      </p:sp>
    </p:spTree>
    <p:custDataLst>
      <p:tags r:id="rId1"/>
    </p:custDataLst>
  </p:cSld>
  <p:clrMapOvr>
    <a:masterClrMapping/>
  </p:clrMapOvr>
  <p:transition advTm="21047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3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3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3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3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3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239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239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239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Trees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Expression trees represent language-level code in the form of </a:t>
            </a:r>
            <a:r>
              <a:rPr lang="en-US" dirty="0" smtClean="0"/>
              <a:t>data </a:t>
            </a:r>
            <a:endParaRPr lang="en-US" dirty="0" smtClean="0"/>
          </a:p>
          <a:p>
            <a:pPr lvl="1"/>
            <a:r>
              <a:rPr lang="en-US" dirty="0" smtClean="0"/>
              <a:t>The data is stored in a tree-shaped </a:t>
            </a:r>
            <a:r>
              <a:rPr lang="en-US" dirty="0" smtClean="0"/>
              <a:t>structure</a:t>
            </a:r>
          </a:p>
          <a:p>
            <a:pPr lvl="1"/>
            <a:r>
              <a:rPr lang="en-US" dirty="0" smtClean="0"/>
              <a:t>Each </a:t>
            </a:r>
            <a:r>
              <a:rPr lang="en-US" dirty="0" smtClean="0"/>
              <a:t>node in the expression tree represents an expression, for example a method call or a binary operation such as x &lt; </a:t>
            </a:r>
            <a:r>
              <a:rPr lang="en-US" dirty="0" smtClean="0"/>
              <a:t>y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Tree Example</a:t>
            </a:r>
            <a:endParaRPr lang="en-US" dirty="0"/>
          </a:p>
        </p:txBody>
      </p:sp>
      <p:pic>
        <p:nvPicPr>
          <p:cNvPr id="139266" name="Picture 2" descr="Expression tree diagr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523999"/>
            <a:ext cx="5105400" cy="46799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Trees and Lambdas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00061" y="1428736"/>
            <a:ext cx="8143905" cy="4819664"/>
          </a:xfrm>
        </p:spPr>
        <p:txBody>
          <a:bodyPr/>
          <a:lstStyle/>
          <a:p>
            <a:r>
              <a:rPr lang="en-US" sz="2000" dirty="0" smtClean="0"/>
              <a:t>When a lambda expression is assigned to a variable of type </a:t>
            </a:r>
            <a:r>
              <a:rPr lang="en-US" sz="2000" dirty="0" smtClean="0">
                <a:hlinkClick r:id="rId2" action="ppaction://hlinkfile"/>
              </a:rPr>
              <a:t>Expression&lt;(Of &lt;(</a:t>
            </a:r>
            <a:r>
              <a:rPr lang="en-US" sz="2000" dirty="0" err="1" smtClean="0">
                <a:hlinkClick r:id="rId2" action="ppaction://hlinkfile"/>
              </a:rPr>
              <a:t>TDelegate</a:t>
            </a:r>
            <a:r>
              <a:rPr lang="en-US" sz="2000" dirty="0" smtClean="0">
                <a:hlinkClick r:id="rId2" action="ppaction://hlinkfile"/>
              </a:rPr>
              <a:t>&gt;)&gt;)</a:t>
            </a:r>
            <a:r>
              <a:rPr lang="en-US" sz="2000" dirty="0" smtClean="0"/>
              <a:t>, the compiler emits an expression tree that represents the lambda expression. </a:t>
            </a:r>
          </a:p>
          <a:p>
            <a:pPr lvl="1"/>
            <a:r>
              <a:rPr lang="en-US" sz="1600" dirty="0" smtClean="0"/>
              <a:t>For example, some standard query operator methods that are defined in the </a:t>
            </a:r>
            <a:r>
              <a:rPr lang="en-US" sz="1600" dirty="0" err="1" smtClean="0">
                <a:hlinkClick r:id="rId3" action="ppaction://hlinkfile"/>
              </a:rPr>
              <a:t>Queryable</a:t>
            </a:r>
            <a:r>
              <a:rPr lang="en-US" sz="1600" dirty="0" smtClean="0"/>
              <a:t> class have parameters of type </a:t>
            </a:r>
            <a:r>
              <a:rPr lang="en-US" sz="1600" dirty="0" smtClean="0">
                <a:hlinkClick r:id="rId2" action="ppaction://hlinkfile"/>
              </a:rPr>
              <a:t>Expression&lt;(Of &lt;(</a:t>
            </a:r>
            <a:r>
              <a:rPr lang="en-US" sz="1600" dirty="0" err="1" smtClean="0">
                <a:hlinkClick r:id="rId2" action="ppaction://hlinkfile"/>
              </a:rPr>
              <a:t>TDelegate</a:t>
            </a:r>
            <a:r>
              <a:rPr lang="en-US" sz="1600" dirty="0" smtClean="0">
                <a:hlinkClick r:id="rId2" action="ppaction://hlinkfile"/>
              </a:rPr>
              <a:t>&gt;)&gt;)</a:t>
            </a:r>
            <a:r>
              <a:rPr lang="en-US" sz="1600" dirty="0" smtClean="0"/>
              <a:t>. When you call these methods, you can pass in a lambda expression and the compiler will generate an expression </a:t>
            </a:r>
            <a:r>
              <a:rPr lang="en-US" sz="1600" dirty="0" smtClean="0"/>
              <a:t>tree</a:t>
            </a:r>
            <a:endParaRPr lang="en-US" sz="1600" dirty="0" smtClean="0"/>
          </a:p>
          <a:p>
            <a:r>
              <a:rPr lang="en-US" sz="2000" dirty="0" smtClean="0"/>
              <a:t>The </a:t>
            </a:r>
            <a:r>
              <a:rPr lang="en-US" sz="2000" dirty="0" smtClean="0">
                <a:hlinkClick r:id="rId2" action="ppaction://hlinkfile"/>
              </a:rPr>
              <a:t>Expression&lt;(Of &lt;(</a:t>
            </a:r>
            <a:r>
              <a:rPr lang="en-US" sz="2000" dirty="0" err="1" smtClean="0">
                <a:hlinkClick r:id="rId2" action="ppaction://hlinkfile"/>
              </a:rPr>
              <a:t>TDelegate</a:t>
            </a:r>
            <a:r>
              <a:rPr lang="en-US" sz="2000" dirty="0" smtClean="0">
                <a:hlinkClick r:id="rId2" action="ppaction://hlinkfile"/>
              </a:rPr>
              <a:t>&gt;)&gt;)</a:t>
            </a:r>
            <a:r>
              <a:rPr lang="en-US" sz="2000" dirty="0" smtClean="0"/>
              <a:t> type provides the </a:t>
            </a:r>
            <a:r>
              <a:rPr lang="en-US" sz="2000" dirty="0" smtClean="0">
                <a:hlinkClick r:id="rId4" action="ppaction://hlinkfile"/>
              </a:rPr>
              <a:t>Compile</a:t>
            </a:r>
            <a:r>
              <a:rPr lang="en-US" sz="2000" dirty="0" smtClean="0"/>
              <a:t> method, that compiles the code represented by the expression tree into an executable </a:t>
            </a:r>
            <a:r>
              <a:rPr lang="en-US" sz="2000" dirty="0" smtClean="0"/>
              <a:t>delegate</a:t>
            </a:r>
            <a:endParaRPr lang="en-US" sz="2000" dirty="0" smtClean="0"/>
          </a:p>
          <a:p>
            <a:pPr lvl="1"/>
            <a:r>
              <a:rPr lang="en-US" sz="1600" dirty="0" smtClean="0"/>
              <a:t>This executable code is equivalent to the executable code that would have been generated had the lambda expression been assigned to a delegate type </a:t>
            </a:r>
            <a:r>
              <a:rPr lang="en-US" sz="1600" dirty="0" smtClean="0"/>
              <a:t>originally</a:t>
            </a:r>
            <a:endParaRPr lang="en-US" sz="1600" dirty="0" smtClean="0"/>
          </a:p>
          <a:p>
            <a:pPr lvl="1"/>
            <a:r>
              <a:rPr lang="en-US" sz="1600" dirty="0" smtClean="0"/>
              <a:t>Only those expression trees that represent functions, namely </a:t>
            </a:r>
            <a:r>
              <a:rPr lang="en-US" sz="1600" dirty="0" smtClean="0">
                <a:hlinkClick r:id="rId2" action="ppaction://hlinkfile"/>
              </a:rPr>
              <a:t>Expression&lt;(Of &lt;(</a:t>
            </a:r>
            <a:r>
              <a:rPr lang="en-US" sz="1600" dirty="0" err="1" smtClean="0">
                <a:hlinkClick r:id="rId2" action="ppaction://hlinkfile"/>
              </a:rPr>
              <a:t>TDelegate</a:t>
            </a:r>
            <a:r>
              <a:rPr lang="en-US" sz="1600" dirty="0" smtClean="0">
                <a:hlinkClick r:id="rId2" action="ppaction://hlinkfile"/>
              </a:rPr>
              <a:t>&gt;)&gt;)</a:t>
            </a:r>
            <a:r>
              <a:rPr lang="en-US" sz="1600" dirty="0" smtClean="0"/>
              <a:t> and its parent type </a:t>
            </a:r>
            <a:r>
              <a:rPr lang="en-US" sz="1600" dirty="0" err="1" smtClean="0">
                <a:hlinkClick r:id="rId5" action="ppaction://hlinkfile"/>
              </a:rPr>
              <a:t>LambdaExpression</a:t>
            </a:r>
            <a:r>
              <a:rPr lang="en-US" sz="1600" dirty="0" smtClean="0"/>
              <a:t>, can be compiled into executable code. To execute other types of expression trees, you must first wrap them in a </a:t>
            </a:r>
            <a:r>
              <a:rPr lang="en-US" sz="1600" dirty="0" err="1" smtClean="0">
                <a:hlinkClick r:id="rId5" action="ppaction://hlinkfile"/>
              </a:rPr>
              <a:t>LambdaExpression</a:t>
            </a:r>
            <a:r>
              <a:rPr lang="en-US" sz="1600" dirty="0" smtClean="0"/>
              <a:t> node. You can obtain such a </a:t>
            </a:r>
            <a:r>
              <a:rPr lang="en-US" sz="1600" dirty="0" err="1" smtClean="0">
                <a:hlinkClick r:id="rId5" action="ppaction://hlinkfile"/>
              </a:rPr>
              <a:t>LambdaExpression</a:t>
            </a:r>
            <a:r>
              <a:rPr lang="en-US" sz="1600" dirty="0" smtClean="0"/>
              <a:t> by calling the </a:t>
            </a:r>
            <a:r>
              <a:rPr lang="en-US" sz="1600" dirty="0" smtClean="0">
                <a:hlinkClick r:id="rId6" action="ppaction://hlinkfile"/>
              </a:rPr>
              <a:t>Lambda</a:t>
            </a:r>
            <a:r>
              <a:rPr lang="en-US" sz="1600" dirty="0" smtClean="0"/>
              <a:t> method and passing the expression tree as the </a:t>
            </a:r>
            <a:r>
              <a:rPr lang="en-US" sz="1600" dirty="0" smtClean="0"/>
              <a:t>argument</a:t>
            </a:r>
            <a:endParaRPr lang="en-US" sz="1600" dirty="0" smtClean="0"/>
          </a:p>
          <a:p>
            <a:pPr lvl="1"/>
            <a:endParaRPr lang="en-US" sz="1600" dirty="0" smtClean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Line 2"/>
          <p:cNvSpPr>
            <a:spLocks noChangeShapeType="1"/>
          </p:cNvSpPr>
          <p:nvPr/>
        </p:nvSpPr>
        <p:spPr bwMode="auto">
          <a:xfrm flipH="1">
            <a:off x="3886200" y="4114800"/>
            <a:ext cx="6858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  <a:spcAft>
                <a:spcPct val="0"/>
              </a:spcAft>
              <a:buClrTx/>
            </a:pPr>
            <a:endParaRPr lang="en-US" b="0" smtClean="0">
              <a:solidFill>
                <a:srgbClr val="FFD147"/>
              </a:solidFill>
              <a:cs typeface="Arial" pitchFamily="34" charset="0"/>
            </a:endParaRPr>
          </a:p>
        </p:txBody>
      </p:sp>
      <p:sp>
        <p:nvSpPr>
          <p:cNvPr id="531459" name="Line 3"/>
          <p:cNvSpPr>
            <a:spLocks noChangeShapeType="1"/>
          </p:cNvSpPr>
          <p:nvPr/>
        </p:nvSpPr>
        <p:spPr bwMode="auto">
          <a:xfrm flipH="1">
            <a:off x="5029200" y="4114800"/>
            <a:ext cx="228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  <a:spcAft>
                <a:spcPct val="0"/>
              </a:spcAft>
              <a:buClrTx/>
            </a:pPr>
            <a:endParaRPr lang="en-US" b="0" smtClean="0">
              <a:solidFill>
                <a:srgbClr val="FFD147"/>
              </a:solidFill>
              <a:cs typeface="Arial" pitchFamily="34" charset="0"/>
            </a:endParaRPr>
          </a:p>
        </p:txBody>
      </p:sp>
      <p:sp>
        <p:nvSpPr>
          <p:cNvPr id="531460" name="Line 4"/>
          <p:cNvSpPr>
            <a:spLocks noChangeShapeType="1"/>
          </p:cNvSpPr>
          <p:nvPr/>
        </p:nvSpPr>
        <p:spPr bwMode="auto">
          <a:xfrm>
            <a:off x="6096000" y="4114800"/>
            <a:ext cx="228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  <a:spcAft>
                <a:spcPct val="0"/>
              </a:spcAft>
              <a:buClrTx/>
            </a:pPr>
            <a:endParaRPr lang="en-US" b="0" smtClean="0">
              <a:solidFill>
                <a:srgbClr val="FFD147"/>
              </a:solidFill>
              <a:cs typeface="Arial" pitchFamily="34" charset="0"/>
            </a:endParaRPr>
          </a:p>
        </p:txBody>
      </p:sp>
      <p:sp>
        <p:nvSpPr>
          <p:cNvPr id="531461" name="Line 5"/>
          <p:cNvSpPr>
            <a:spLocks noChangeShapeType="1"/>
          </p:cNvSpPr>
          <p:nvPr/>
        </p:nvSpPr>
        <p:spPr bwMode="auto">
          <a:xfrm>
            <a:off x="6858000" y="4114800"/>
            <a:ext cx="6858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  <a:spcAft>
                <a:spcPct val="0"/>
              </a:spcAft>
              <a:buClrTx/>
            </a:pPr>
            <a:endParaRPr lang="en-US" b="0" smtClean="0">
              <a:solidFill>
                <a:srgbClr val="FFD147"/>
              </a:solidFill>
              <a:cs typeface="Arial" pitchFamily="34" charset="0"/>
            </a:endParaRPr>
          </a:p>
        </p:txBody>
      </p:sp>
      <p:sp>
        <p:nvSpPr>
          <p:cNvPr id="531462" name="Line 6"/>
          <p:cNvSpPr>
            <a:spLocks noChangeShapeType="1"/>
          </p:cNvSpPr>
          <p:nvPr/>
        </p:nvSpPr>
        <p:spPr bwMode="auto">
          <a:xfrm flipH="1">
            <a:off x="2590800" y="2286000"/>
            <a:ext cx="4572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  <a:spcAft>
                <a:spcPct val="0"/>
              </a:spcAft>
              <a:buClrTx/>
            </a:pPr>
            <a:endParaRPr lang="en-US" b="0" smtClean="0">
              <a:solidFill>
                <a:srgbClr val="FFD147"/>
              </a:solidFill>
              <a:cs typeface="Arial" pitchFamily="34" charset="0"/>
            </a:endParaRPr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LINQ Architecture</a:t>
            </a:r>
          </a:p>
        </p:txBody>
      </p:sp>
      <p:sp>
        <p:nvSpPr>
          <p:cNvPr id="531464" name="Text Box 8"/>
          <p:cNvSpPr txBox="1">
            <a:spLocks noChangeArrowheads="1"/>
          </p:cNvSpPr>
          <p:nvPr/>
        </p:nvSpPr>
        <p:spPr bwMode="auto">
          <a:xfrm>
            <a:off x="457200" y="3276600"/>
            <a:ext cx="3505200" cy="8382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ClrTx/>
              <a:defRPr/>
            </a:pPr>
            <a:r>
              <a:rPr lang="en-US" b="0" dirty="0" err="1">
                <a:solidFill>
                  <a:srgbClr val="FFD147"/>
                </a:solidFill>
              </a:rPr>
              <a:t>System.Linq.Enumerable</a:t>
            </a:r>
            <a:r>
              <a:rPr lang="en-US" b="0" dirty="0">
                <a:solidFill>
                  <a:srgbClr val="FFD147"/>
                </a:solidFill>
              </a:rPr>
              <a:t/>
            </a:r>
            <a:br>
              <a:rPr lang="en-US" b="0" dirty="0">
                <a:solidFill>
                  <a:srgbClr val="FFD147"/>
                </a:solidFill>
              </a:rPr>
            </a:br>
            <a:r>
              <a:rPr lang="en-US" b="0" dirty="0">
                <a:solidFill>
                  <a:srgbClr val="FFD147"/>
                </a:solidFill>
              </a:rPr>
              <a:t>Delegate based</a:t>
            </a:r>
          </a:p>
        </p:txBody>
      </p:sp>
      <p:sp>
        <p:nvSpPr>
          <p:cNvPr id="531465" name="Text Box 9"/>
          <p:cNvSpPr txBox="1">
            <a:spLocks noChangeArrowheads="1"/>
          </p:cNvSpPr>
          <p:nvPr/>
        </p:nvSpPr>
        <p:spPr bwMode="auto">
          <a:xfrm>
            <a:off x="685800" y="2514600"/>
            <a:ext cx="2090738" cy="558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b="0">
                <a:solidFill>
                  <a:srgbClr val="FFD14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/>
                <a:cs typeface="Arial" pitchFamily="34" charset="0"/>
              </a:rPr>
              <a:t>Source implements</a:t>
            </a:r>
            <a:br>
              <a:rPr lang="en-US" b="0">
                <a:solidFill>
                  <a:srgbClr val="FFD14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/>
                <a:cs typeface="Arial" pitchFamily="34" charset="0"/>
              </a:rPr>
            </a:br>
            <a:r>
              <a:rPr lang="en-US" b="0">
                <a:solidFill>
                  <a:srgbClr val="FFD14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/>
                <a:cs typeface="Arial" pitchFamily="34" charset="0"/>
              </a:rPr>
              <a:t>IEnumerable&lt;T&gt;</a:t>
            </a:r>
          </a:p>
        </p:txBody>
      </p:sp>
      <p:sp>
        <p:nvSpPr>
          <p:cNvPr id="531466" name="Text Box 10"/>
          <p:cNvSpPr txBox="1">
            <a:spLocks noChangeArrowheads="1"/>
          </p:cNvSpPr>
          <p:nvPr/>
        </p:nvSpPr>
        <p:spPr bwMode="auto">
          <a:xfrm>
            <a:off x="609600" y="1295400"/>
            <a:ext cx="7772400" cy="5334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182880" tIns="137160" rIns="182880" bIns="137160">
            <a:spAutoFit/>
          </a:bodyPr>
          <a:lstStyle/>
          <a:p>
            <a:pPr algn="l" fontAlgn="auto">
              <a:lnSpc>
                <a:spcPct val="90000"/>
              </a:lnSpc>
              <a:spcAft>
                <a:spcPts val="0"/>
              </a:spcAft>
              <a:buClrTx/>
              <a:defRPr/>
            </a:pPr>
            <a:r>
              <a:rPr lang="en-US" b="0" dirty="0" err="1">
                <a:solidFill>
                  <a:srgbClr val="FFFFFF"/>
                </a:solidFill>
              </a:rPr>
              <a:t>var</a:t>
            </a:r>
            <a:r>
              <a:rPr lang="en-US" b="0" dirty="0">
                <a:solidFill>
                  <a:srgbClr val="FFFFFF"/>
                </a:solidFill>
              </a:rPr>
              <a:t> query = from c in customers where </a:t>
            </a:r>
            <a:r>
              <a:rPr lang="en-US" b="0" dirty="0" err="1">
                <a:solidFill>
                  <a:srgbClr val="FFFFFF"/>
                </a:solidFill>
              </a:rPr>
              <a:t>c.City</a:t>
            </a:r>
            <a:r>
              <a:rPr lang="en-US" b="0" dirty="0">
                <a:solidFill>
                  <a:srgbClr val="FFFFFF"/>
                </a:solidFill>
              </a:rPr>
              <a:t> == "Hove" select </a:t>
            </a:r>
            <a:r>
              <a:rPr lang="en-US" b="0" dirty="0" err="1">
                <a:solidFill>
                  <a:srgbClr val="FFFFFF"/>
                </a:solidFill>
              </a:rPr>
              <a:t>c.Name</a:t>
            </a:r>
            <a:r>
              <a:rPr lang="en-US" b="0" dirty="0">
                <a:solidFill>
                  <a:srgbClr val="FFFFFF"/>
                </a:solidFill>
              </a:rPr>
              <a:t>;</a:t>
            </a:r>
          </a:p>
        </p:txBody>
      </p:sp>
      <p:sp>
        <p:nvSpPr>
          <p:cNvPr id="531467" name="Text Box 11"/>
          <p:cNvSpPr txBox="1">
            <a:spLocks noChangeArrowheads="1"/>
          </p:cNvSpPr>
          <p:nvPr/>
        </p:nvSpPr>
        <p:spPr bwMode="auto">
          <a:xfrm>
            <a:off x="762000" y="1752600"/>
            <a:ext cx="7953404" cy="5334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182880" tIns="137160" rIns="182880" bIns="137160">
            <a:spAutoFit/>
          </a:bodyPr>
          <a:lstStyle/>
          <a:p>
            <a:pPr algn="l" fontAlgn="auto">
              <a:lnSpc>
                <a:spcPct val="90000"/>
              </a:lnSpc>
              <a:spcAft>
                <a:spcPts val="0"/>
              </a:spcAft>
              <a:buClrTx/>
              <a:defRPr/>
            </a:pPr>
            <a:r>
              <a:rPr lang="en-US" b="0" dirty="0" err="1">
                <a:solidFill>
                  <a:srgbClr val="FFFFFF"/>
                </a:solidFill>
              </a:rPr>
              <a:t>var</a:t>
            </a:r>
            <a:r>
              <a:rPr lang="en-US" b="0" dirty="0">
                <a:solidFill>
                  <a:srgbClr val="FFFFFF"/>
                </a:solidFill>
              </a:rPr>
              <a:t> query = </a:t>
            </a:r>
            <a:r>
              <a:rPr lang="en-US" b="0" dirty="0" err="1">
                <a:solidFill>
                  <a:srgbClr val="FFFFFF"/>
                </a:solidFill>
              </a:rPr>
              <a:t>customers.Where</a:t>
            </a:r>
            <a:r>
              <a:rPr lang="en-US" b="0" dirty="0">
                <a:solidFill>
                  <a:srgbClr val="FFFFFF"/>
                </a:solidFill>
              </a:rPr>
              <a:t>(c =&gt; </a:t>
            </a:r>
            <a:r>
              <a:rPr lang="en-US" b="0" dirty="0" err="1">
                <a:solidFill>
                  <a:srgbClr val="FFFFFF"/>
                </a:solidFill>
              </a:rPr>
              <a:t>c.City</a:t>
            </a:r>
            <a:r>
              <a:rPr lang="en-US" b="0" dirty="0">
                <a:solidFill>
                  <a:srgbClr val="FFFFFF"/>
                </a:solidFill>
              </a:rPr>
              <a:t> == "Hove").Select(c =&gt; </a:t>
            </a:r>
            <a:r>
              <a:rPr lang="en-US" b="0" dirty="0" err="1">
                <a:solidFill>
                  <a:srgbClr val="FFFFFF"/>
                </a:solidFill>
              </a:rPr>
              <a:t>c.Name</a:t>
            </a:r>
            <a:r>
              <a:rPr lang="en-US" b="0" dirty="0">
                <a:solidFill>
                  <a:srgbClr val="FFFFFF"/>
                </a:solidFill>
              </a:rPr>
              <a:t>);</a:t>
            </a:r>
          </a:p>
        </p:txBody>
      </p:sp>
      <p:sp>
        <p:nvSpPr>
          <p:cNvPr id="531468" name="AutoShape 12"/>
          <p:cNvSpPr>
            <a:spLocks noChangeArrowheads="1"/>
          </p:cNvSpPr>
          <p:nvPr/>
        </p:nvSpPr>
        <p:spPr bwMode="auto">
          <a:xfrm>
            <a:off x="228600" y="1447800"/>
            <a:ext cx="457200" cy="762000"/>
          </a:xfrm>
          <a:prstGeom prst="curvedRightArrow">
            <a:avLst>
              <a:gd name="adj1" fmla="val 33333"/>
              <a:gd name="adj2" fmla="val 66667"/>
              <a:gd name="adj3" fmla="val 33333"/>
            </a:avLst>
          </a:prstGeom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l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endParaRPr lang="en-GB" b="0">
              <a:solidFill>
                <a:srgbClr val="FFD147"/>
              </a:solidFill>
            </a:endParaRPr>
          </a:p>
        </p:txBody>
      </p:sp>
      <p:sp>
        <p:nvSpPr>
          <p:cNvPr id="531469" name="Line 13"/>
          <p:cNvSpPr>
            <a:spLocks noChangeShapeType="1"/>
          </p:cNvSpPr>
          <p:nvPr/>
        </p:nvSpPr>
        <p:spPr bwMode="auto">
          <a:xfrm>
            <a:off x="5105400" y="2286000"/>
            <a:ext cx="4572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  <a:spcAft>
                <a:spcPct val="0"/>
              </a:spcAft>
              <a:buClrTx/>
            </a:pPr>
            <a:endParaRPr lang="en-US" b="0" smtClean="0">
              <a:solidFill>
                <a:srgbClr val="FFD147"/>
              </a:solidFill>
              <a:cs typeface="Arial" pitchFamily="34" charset="0"/>
            </a:endParaRPr>
          </a:p>
        </p:txBody>
      </p:sp>
      <p:sp>
        <p:nvSpPr>
          <p:cNvPr id="531470" name="Text Box 14"/>
          <p:cNvSpPr txBox="1">
            <a:spLocks noChangeArrowheads="1"/>
          </p:cNvSpPr>
          <p:nvPr/>
        </p:nvSpPr>
        <p:spPr bwMode="auto">
          <a:xfrm>
            <a:off x="4286250" y="3276600"/>
            <a:ext cx="3505200" cy="8382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ClrTx/>
              <a:defRPr/>
            </a:pPr>
            <a:r>
              <a:rPr lang="en-US" b="0" dirty="0" err="1">
                <a:solidFill>
                  <a:srgbClr val="FFD147"/>
                </a:solidFill>
              </a:rPr>
              <a:t>System.Linq.Queryable</a:t>
            </a:r>
            <a:r>
              <a:rPr lang="en-US" b="0" dirty="0">
                <a:solidFill>
                  <a:srgbClr val="FFD147"/>
                </a:solidFill>
              </a:rPr>
              <a:t/>
            </a:r>
            <a:br>
              <a:rPr lang="en-US" b="0" dirty="0">
                <a:solidFill>
                  <a:srgbClr val="FFD147"/>
                </a:solidFill>
              </a:rPr>
            </a:br>
            <a:r>
              <a:rPr lang="en-US" b="0" dirty="0">
                <a:solidFill>
                  <a:srgbClr val="FFD147"/>
                </a:solidFill>
              </a:rPr>
              <a:t>Expression tree based</a:t>
            </a:r>
          </a:p>
        </p:txBody>
      </p:sp>
      <p:sp>
        <p:nvSpPr>
          <p:cNvPr id="531471" name="Text Box 15"/>
          <p:cNvSpPr txBox="1">
            <a:spLocks noChangeArrowheads="1"/>
          </p:cNvSpPr>
          <p:nvPr/>
        </p:nvSpPr>
        <p:spPr bwMode="auto">
          <a:xfrm>
            <a:off x="5486400" y="2514600"/>
            <a:ext cx="2090738" cy="558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b="0">
                <a:solidFill>
                  <a:srgbClr val="FFD14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/>
                <a:cs typeface="Arial" pitchFamily="34" charset="0"/>
              </a:rPr>
              <a:t>Source implements</a:t>
            </a:r>
            <a:br>
              <a:rPr lang="en-US" b="0">
                <a:solidFill>
                  <a:srgbClr val="FFD14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/>
                <a:cs typeface="Arial" pitchFamily="34" charset="0"/>
              </a:rPr>
            </a:br>
            <a:r>
              <a:rPr lang="en-US" b="0">
                <a:solidFill>
                  <a:srgbClr val="FFD14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/>
                <a:cs typeface="Arial" pitchFamily="34" charset="0"/>
              </a:rPr>
              <a:t>IQueryable&lt;T&gt;</a:t>
            </a:r>
          </a:p>
        </p:txBody>
      </p:sp>
      <p:sp>
        <p:nvSpPr>
          <p:cNvPr id="531472" name="Text Box 16"/>
          <p:cNvSpPr txBox="1">
            <a:spLocks noChangeArrowheads="1"/>
          </p:cNvSpPr>
          <p:nvPr/>
        </p:nvSpPr>
        <p:spPr bwMode="auto">
          <a:xfrm>
            <a:off x="4191000" y="4876800"/>
            <a:ext cx="1447800" cy="7620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182880" tIns="137160" rIns="182880" bIns="137160" anchor="ctr" anchorCtr="1"/>
          <a:lstStyle/>
          <a:p>
            <a:pPr algn="l" fontAlgn="auto">
              <a:lnSpc>
                <a:spcPct val="90000"/>
              </a:lnSpc>
              <a:spcAft>
                <a:spcPts val="0"/>
              </a:spcAft>
              <a:buClrTx/>
              <a:defRPr/>
            </a:pPr>
            <a:r>
              <a:rPr lang="en-US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SQL</a:t>
            </a:r>
          </a:p>
        </p:txBody>
      </p:sp>
      <p:sp>
        <p:nvSpPr>
          <p:cNvPr id="531473" name="Text Box 17"/>
          <p:cNvSpPr txBox="1">
            <a:spLocks noChangeArrowheads="1"/>
          </p:cNvSpPr>
          <p:nvPr/>
        </p:nvSpPr>
        <p:spPr bwMode="auto">
          <a:xfrm>
            <a:off x="5791200" y="4876800"/>
            <a:ext cx="1447800" cy="7620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182880" tIns="137160" rIns="182880" bIns="137160" anchor="ctr" anchorCtr="1"/>
          <a:lstStyle/>
          <a:p>
            <a:pPr algn="l" fontAlgn="auto">
              <a:lnSpc>
                <a:spcPct val="90000"/>
              </a:lnSpc>
              <a:spcAft>
                <a:spcPts val="0"/>
              </a:spcAft>
              <a:buClrTx/>
              <a:defRPr/>
            </a:pPr>
            <a:r>
              <a:rPr lang="en-US" b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DataSets</a:t>
            </a:r>
          </a:p>
        </p:txBody>
      </p:sp>
      <p:sp>
        <p:nvSpPr>
          <p:cNvPr id="531474" name="Text Box 18"/>
          <p:cNvSpPr txBox="1">
            <a:spLocks noChangeArrowheads="1"/>
          </p:cNvSpPr>
          <p:nvPr/>
        </p:nvSpPr>
        <p:spPr bwMode="auto">
          <a:xfrm>
            <a:off x="2590800" y="4876800"/>
            <a:ext cx="1447800" cy="7620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182880" tIns="137160" rIns="182880" bIns="137160" anchor="ctr" anchorCtr="1"/>
          <a:lstStyle/>
          <a:p>
            <a:pPr algn="l" fontAlgn="auto">
              <a:lnSpc>
                <a:spcPct val="90000"/>
              </a:lnSpc>
              <a:spcAft>
                <a:spcPts val="0"/>
              </a:spcAft>
              <a:buClrTx/>
              <a:defRPr/>
            </a:pPr>
            <a:r>
              <a:rPr lang="en-US" b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Objects</a:t>
            </a:r>
          </a:p>
        </p:txBody>
      </p:sp>
      <p:sp>
        <p:nvSpPr>
          <p:cNvPr id="531475" name="Text Box 19"/>
          <p:cNvSpPr txBox="1">
            <a:spLocks noChangeArrowheads="1"/>
          </p:cNvSpPr>
          <p:nvPr/>
        </p:nvSpPr>
        <p:spPr bwMode="auto">
          <a:xfrm>
            <a:off x="7391400" y="4876800"/>
            <a:ext cx="1447800" cy="7620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182880" tIns="137160" rIns="182880" bIns="137160" anchor="ctr" anchorCtr="1"/>
          <a:lstStyle/>
          <a:p>
            <a:pPr algn="l" fontAlgn="auto">
              <a:lnSpc>
                <a:spcPct val="90000"/>
              </a:lnSpc>
              <a:spcAft>
                <a:spcPts val="0"/>
              </a:spcAft>
              <a:buClrTx/>
              <a:defRPr/>
            </a:pPr>
            <a:r>
              <a:rPr lang="en-US" b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Others…</a:t>
            </a:r>
          </a:p>
        </p:txBody>
      </p:sp>
      <p:sp>
        <p:nvSpPr>
          <p:cNvPr id="531476" name="Line 20"/>
          <p:cNvSpPr>
            <a:spLocks noChangeShapeType="1"/>
          </p:cNvSpPr>
          <p:nvPr/>
        </p:nvSpPr>
        <p:spPr bwMode="auto">
          <a:xfrm flipH="1" flipV="1">
            <a:off x="2819400" y="4114800"/>
            <a:ext cx="304800" cy="7620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  <a:spcAft>
                <a:spcPct val="0"/>
              </a:spcAft>
              <a:buClrTx/>
            </a:pPr>
            <a:endParaRPr lang="en-US" b="0" smtClean="0">
              <a:solidFill>
                <a:srgbClr val="FFD147"/>
              </a:solidFill>
              <a:cs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advTm="4964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1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1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31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3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31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1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31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31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1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31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3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31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3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31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3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31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31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58" grpId="0" animBg="1"/>
      <p:bldP spid="531459" grpId="0" animBg="1"/>
      <p:bldP spid="531460" grpId="0" animBg="1"/>
      <p:bldP spid="531461" grpId="0" animBg="1"/>
      <p:bldP spid="531462" grpId="0" animBg="1"/>
      <p:bldP spid="531464" grpId="0" animBg="1"/>
      <p:bldP spid="531465" grpId="0"/>
      <p:bldP spid="531469" grpId="0" animBg="1"/>
      <p:bldP spid="531470" grpId="0" animBg="1"/>
      <p:bldP spid="531471" grpId="0"/>
      <p:bldP spid="531472" grpId="0" animBg="1"/>
      <p:bldP spid="531473" grpId="0" animBg="1"/>
      <p:bldP spid="531474" grpId="0" animBg="1"/>
      <p:bldP spid="531475" grpId="0" animBg="1"/>
      <p:bldP spid="53147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LINQ Extension Methods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U’re</a:t>
            </a:r>
            <a:r>
              <a:rPr lang="en-US" dirty="0" smtClean="0"/>
              <a:t> not a computer wonk unless…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FFAEDE-C188-4FDB-A9C3-093123C533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8" name="Picture 2" descr="http://utsl.gen.nz/talks/perl6.does-ML/images/227-lambda-closures-fro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828800"/>
            <a:ext cx="4648200" cy="3486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381000"/>
            <a:ext cx="7391400" cy="533400"/>
          </a:xfrm>
        </p:spPr>
        <p:txBody>
          <a:bodyPr/>
          <a:lstStyle/>
          <a:p>
            <a:r>
              <a:rPr lang="en-US" sz="1800" dirty="0" smtClean="0"/>
              <a:t>Using LINQ Extension Methods Against In-Memory .NET Objects</a:t>
            </a:r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60400" y="990600"/>
            <a:ext cx="7696200" cy="5113338"/>
          </a:xfrm>
        </p:spPr>
        <p:txBody>
          <a:bodyPr/>
          <a:lstStyle/>
          <a:p>
            <a:r>
              <a:rPr lang="en-US" dirty="0" smtClean="0"/>
              <a:t>Assume we have defined a class to represent a "Person“: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Use the new object </a:t>
            </a:r>
            <a:r>
              <a:rPr lang="en-US" dirty="0" err="1" smtClean="0"/>
              <a:t>Initializer</a:t>
            </a:r>
            <a:r>
              <a:rPr lang="en-US" dirty="0" smtClean="0"/>
              <a:t> and collection </a:t>
            </a:r>
            <a:r>
              <a:rPr lang="en-US" dirty="0" err="1" smtClean="0"/>
              <a:t>Initializer</a:t>
            </a:r>
            <a:r>
              <a:rPr lang="en-US" dirty="0" smtClean="0"/>
              <a:t> features to create and populate a collection of "people“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 the standard "Where()" extension method provided by </a:t>
            </a:r>
            <a:r>
              <a:rPr lang="en-US" dirty="0" err="1" smtClean="0"/>
              <a:t>System.Linq</a:t>
            </a:r>
            <a:r>
              <a:rPr lang="en-US" dirty="0" smtClean="0"/>
              <a:t> to retrieve a sequence of those "Person" objects within this collection whose </a:t>
            </a:r>
            <a:r>
              <a:rPr lang="en-US" dirty="0" err="1" smtClean="0"/>
              <a:t>FirstName</a:t>
            </a:r>
            <a:r>
              <a:rPr lang="en-US" dirty="0" smtClean="0"/>
              <a:t> starts with the letter "S"</a:t>
            </a:r>
            <a:endParaRPr lang="en-US" dirty="0"/>
          </a:p>
        </p:txBody>
      </p:sp>
      <p:pic>
        <p:nvPicPr>
          <p:cNvPr id="141314" name="Picture 2" descr="http://www.scottgu.com/blogposts/extensionmethods/person_clas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219200"/>
            <a:ext cx="4657725" cy="1104901"/>
          </a:xfrm>
          <a:prstGeom prst="rect">
            <a:avLst/>
          </a:prstGeom>
          <a:noFill/>
        </p:spPr>
      </p:pic>
      <p:pic>
        <p:nvPicPr>
          <p:cNvPr id="141316" name="Picture 4" descr="http://www.scottgu.com/blogposts/extensionmethods/populatelis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914650"/>
            <a:ext cx="6753225" cy="1352550"/>
          </a:xfrm>
          <a:prstGeom prst="rect">
            <a:avLst/>
          </a:prstGeom>
          <a:noFill/>
        </p:spPr>
      </p:pic>
      <p:pic>
        <p:nvPicPr>
          <p:cNvPr id="141318" name="Picture 6" descr="http://www.scottgu.com/blogposts/extensionmethods/query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3925" y="5410200"/>
            <a:ext cx="6238875" cy="10477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Manipulations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9A6A2-8041-4699-9C5A-94DC5D34A068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pic>
        <p:nvPicPr>
          <p:cNvPr id="143362" name="Picture 2" descr="http://www.scottgu.com/blogposts/extensionmethods/query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990600"/>
            <a:ext cx="4914900" cy="1409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Using LINQ Extension Methods Against an XML File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400" y="1066800"/>
            <a:ext cx="7696200" cy="5037138"/>
          </a:xfrm>
        </p:spPr>
        <p:txBody>
          <a:bodyPr/>
          <a:lstStyle/>
          <a:p>
            <a:r>
              <a:rPr lang="en-US" dirty="0" smtClean="0"/>
              <a:t>Let's assume we have an XML file on disk that contains the data below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 could use the existing </a:t>
            </a:r>
            <a:r>
              <a:rPr lang="en-US" dirty="0" err="1" smtClean="0"/>
              <a:t>System.Xml</a:t>
            </a:r>
            <a:r>
              <a:rPr lang="en-US" dirty="0" smtClean="0"/>
              <a:t> APIs today to either load this XML file into a DOM and access it, or use a low-level </a:t>
            </a:r>
            <a:r>
              <a:rPr lang="en-US" dirty="0" err="1" smtClean="0"/>
              <a:t>XmlReader</a:t>
            </a:r>
            <a:r>
              <a:rPr lang="en-US" dirty="0" smtClean="0"/>
              <a:t> API to manually parse it myself</a:t>
            </a:r>
          </a:p>
          <a:p>
            <a:r>
              <a:rPr lang="en-US" dirty="0" smtClean="0"/>
              <a:t>I can now use the </a:t>
            </a:r>
            <a:r>
              <a:rPr lang="en-US" dirty="0" err="1" smtClean="0"/>
              <a:t>System.Xml.Linq</a:t>
            </a:r>
            <a:r>
              <a:rPr lang="en-US" dirty="0" smtClean="0"/>
              <a:t> implementation that supports the standard LINQ extension methods (aka "XLINQ") to more elegantly parse and process the XML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9A6A2-8041-4699-9C5A-94DC5D34A068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pic>
        <p:nvPicPr>
          <p:cNvPr id="144386" name="Picture 2" descr="http://www.scottgu.com/blogposts/extensionmethods/xm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371600"/>
            <a:ext cx="4095750" cy="29051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Using LINQ Extension Methods Against an XML File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below code-sample shows how to use LINQ to retrieve all of the &lt;person&gt; XML Elements that have a &lt;person&gt; sub-node whose inner value starts with the letter "S":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 code above uses the exact same Where() extension method as with the in-memory object sample.  </a:t>
            </a:r>
          </a:p>
          <a:p>
            <a:pPr lvl="1"/>
            <a:r>
              <a:rPr lang="en-US" dirty="0" smtClean="0"/>
              <a:t>Right now it is returning a sequence of "</a:t>
            </a:r>
            <a:r>
              <a:rPr lang="en-US" dirty="0" err="1" smtClean="0"/>
              <a:t>XElement</a:t>
            </a:r>
            <a:r>
              <a:rPr lang="en-US" dirty="0" smtClean="0"/>
              <a:t>" elements, which is an un-typed XML node element.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9A6A2-8041-4699-9C5A-94DC5D34A068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pic>
        <p:nvPicPr>
          <p:cNvPr id="145410" name="Picture 2" descr="http://www.scottgu.com/blogposts/extensionmethods/xml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209800"/>
            <a:ext cx="7620000" cy="12192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Using LINQ Extension Methods Against an XML File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400" y="1143000"/>
            <a:ext cx="7696200" cy="4960938"/>
          </a:xfrm>
        </p:spPr>
        <p:txBody>
          <a:bodyPr/>
          <a:lstStyle/>
          <a:p>
            <a:r>
              <a:rPr lang="en-US" dirty="0" smtClean="0"/>
              <a:t>A Lambda expression that uses the new object </a:t>
            </a:r>
            <a:r>
              <a:rPr lang="en-US" dirty="0" err="1" smtClean="0"/>
              <a:t>initializer</a:t>
            </a:r>
            <a:r>
              <a:rPr lang="en-US" dirty="0" smtClean="0"/>
              <a:t> syntax to populate the same "Person" class that we used with our first in-memory collection example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 above code does all the work necessary to open, parse and filter the XML in the "test.xml" file, and return back a strongly-typed sequence of Person objects</a:t>
            </a:r>
          </a:p>
          <a:p>
            <a:pPr lvl="1"/>
            <a:r>
              <a:rPr lang="en-US" dirty="0" smtClean="0"/>
              <a:t>I could also use the same Average() and Max() LINQ extension methods as before to calculate the average age of &lt;person&gt; elements within the XML file, as well as the maximum age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9A6A2-8041-4699-9C5A-94DC5D34A068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pic>
        <p:nvPicPr>
          <p:cNvPr id="146434" name="Picture 2" descr="http://www.scottgu.com/blogposts/extensionmethods/xml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362200"/>
            <a:ext cx="7943850" cy="21336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Using LINQ Extension Methods Against an XML File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same Average() and Max() LINQ extension methods as before to calculate the average age of &lt;person&gt; elements within the XML file, as well as the maximum age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 do not have to manually parse the XML file.  </a:t>
            </a:r>
          </a:p>
          <a:p>
            <a:pPr lvl="1"/>
            <a:r>
              <a:rPr lang="en-US" dirty="0" smtClean="0"/>
              <a:t>Not only will XLINQ handle that for me, but it will parse the file using a low-level </a:t>
            </a:r>
            <a:r>
              <a:rPr lang="en-US" dirty="0" err="1" smtClean="0"/>
              <a:t>XMLReader</a:t>
            </a:r>
            <a:r>
              <a:rPr lang="en-US" dirty="0" smtClean="0"/>
              <a:t> and not have to create a DOM in order to evaluate the LINQ </a:t>
            </a:r>
            <a:r>
              <a:rPr lang="en-US" dirty="0" smtClean="0"/>
              <a:t>expression</a:t>
            </a:r>
            <a:endParaRPr lang="en-US" dirty="0" smtClean="0"/>
          </a:p>
          <a:p>
            <a:pPr lvl="1"/>
            <a:r>
              <a:rPr lang="en-US" dirty="0" smtClean="0"/>
              <a:t>This means that it is lightening fast and doesn't allocate much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9A6A2-8041-4699-9C5A-94DC5D34A068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pic>
        <p:nvPicPr>
          <p:cNvPr id="147458" name="Picture 2" descr="http://www.scottgu.com/blogposts/extensionmethods/xml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286000"/>
            <a:ext cx="8115300" cy="1714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Using LINQ Extension Methods Against a Database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400" y="990600"/>
            <a:ext cx="7696200" cy="5113338"/>
          </a:xfrm>
        </p:spPr>
        <p:txBody>
          <a:bodyPr/>
          <a:lstStyle/>
          <a:p>
            <a:r>
              <a:rPr lang="en-US" dirty="0" smtClean="0"/>
              <a:t>Let's assume we have a SQL database that contains a table called "People" that has the following database schema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Use the new LINQ to SQL WYSIWYG ORM designer within Visual Studio to quickly create a "Person" class that maps to the database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9A6A2-8041-4699-9C5A-94DC5D34A068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pic>
        <p:nvPicPr>
          <p:cNvPr id="148482" name="Picture 2" descr="http://www.scottgu.com/blogposts/extensionmethods/d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524000"/>
            <a:ext cx="3476625" cy="1657351"/>
          </a:xfrm>
          <a:prstGeom prst="rect">
            <a:avLst/>
          </a:prstGeom>
          <a:noFill/>
        </p:spPr>
      </p:pic>
      <p:pic>
        <p:nvPicPr>
          <p:cNvPr id="148484" name="Picture 4" descr="http://www.scottgu.com/blogposts/extensionmethods/db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3962400"/>
            <a:ext cx="3190875" cy="26479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Using LINQ Extension Methods Against a Database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43000"/>
            <a:ext cx="7594600" cy="4960938"/>
          </a:xfrm>
        </p:spPr>
        <p:txBody>
          <a:bodyPr/>
          <a:lstStyle/>
          <a:p>
            <a:r>
              <a:rPr lang="en-US" dirty="0" smtClean="0"/>
              <a:t>I can then use the same LINQ Where() extension method I used previously with objects and XML to retrieve a sequence of strongly-typed "Person" objects from the database whose first name starts with the letter "S":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 could then use the same LINQ Average() and Max() extension methods as before to retrieve the average and maximum age values from the database like so: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9A6A2-8041-4699-9C5A-94DC5D34A068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pic>
        <p:nvPicPr>
          <p:cNvPr id="149508" name="Picture 4" descr="http://www.scottgu.com/blogposts/extensionmethods/db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1075" y="4876800"/>
            <a:ext cx="5343525" cy="1438275"/>
          </a:xfrm>
          <a:prstGeom prst="rect">
            <a:avLst/>
          </a:prstGeom>
          <a:noFill/>
        </p:spPr>
      </p:pic>
      <p:pic>
        <p:nvPicPr>
          <p:cNvPr id="149506" name="Picture 2" descr="http://www.scottgu.com/blogposts/extensionmethods/db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1075" y="2247899"/>
            <a:ext cx="7096125" cy="17907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315200" cy="533400"/>
          </a:xfrm>
        </p:spPr>
        <p:txBody>
          <a:bodyPr/>
          <a:lstStyle/>
          <a:p>
            <a:r>
              <a:rPr lang="en-US" sz="2400" dirty="0" smtClean="0"/>
              <a:t>Declarative code improves code comprehension!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used correctly, Extension Methods can significantly improve code comprehension within code reviews, and lead to fewer lines of code and fewer </a:t>
            </a:r>
            <a:r>
              <a:rPr lang="en-US" dirty="0" smtClean="0"/>
              <a:t>bugs</a:t>
            </a:r>
            <a:endParaRPr lang="en-US" dirty="0" smtClean="0"/>
          </a:p>
          <a:p>
            <a:pPr lvl="1"/>
            <a:r>
              <a:rPr lang="en-US" dirty="0" smtClean="0"/>
              <a:t>They allow you to more clearly express your intent.  For example, instead of a filter like below with </a:t>
            </a:r>
            <a:r>
              <a:rPr lang="en-US" dirty="0" smtClean="0"/>
              <a:t>imperative </a:t>
            </a:r>
            <a:r>
              <a:rPr lang="en-US" dirty="0" smtClean="0"/>
              <a:t>code:</a:t>
            </a:r>
          </a:p>
          <a:p>
            <a:pPr lvl="2">
              <a:buNone/>
            </a:pPr>
            <a:r>
              <a:rPr lang="en-US" dirty="0" smtClean="0"/>
              <a:t>List&lt;Person&gt; </a:t>
            </a:r>
            <a:r>
              <a:rPr lang="en-US" dirty="0" err="1" smtClean="0"/>
              <a:t>originalList</a:t>
            </a:r>
            <a:r>
              <a:rPr lang="en-US" dirty="0" smtClean="0"/>
              <a:t> </a:t>
            </a:r>
            <a:r>
              <a:rPr lang="en-US" dirty="0" smtClean="0"/>
              <a:t>= ...;</a:t>
            </a:r>
          </a:p>
          <a:p>
            <a:pPr lvl="2">
              <a:buNone/>
            </a:pPr>
            <a:r>
              <a:rPr lang="en-US" dirty="0" smtClean="0"/>
              <a:t>List&lt;Person&gt; results = new List&lt;Person&gt;;</a:t>
            </a:r>
          </a:p>
          <a:p>
            <a:pPr lvl="2">
              <a:buNone/>
            </a:pPr>
            <a:r>
              <a:rPr lang="en-US" dirty="0" err="1" smtClean="0"/>
              <a:t>foreach</a:t>
            </a:r>
            <a:r>
              <a:rPr lang="en-US" dirty="0" smtClean="0"/>
              <a:t>(Person p in </a:t>
            </a:r>
            <a:r>
              <a:rPr lang="en-US" dirty="0" err="1" smtClean="0"/>
              <a:t>originalList</a:t>
            </a:r>
            <a:r>
              <a:rPr lang="en-US" dirty="0" smtClean="0"/>
              <a:t>) {</a:t>
            </a:r>
          </a:p>
          <a:p>
            <a:pPr lvl="2">
              <a:buNone/>
            </a:pPr>
            <a:r>
              <a:rPr lang="en-US" dirty="0" smtClean="0"/>
              <a:t>  if (</a:t>
            </a:r>
            <a:r>
              <a:rPr lang="en-US" dirty="0" err="1" smtClean="0"/>
              <a:t>p.Age</a:t>
            </a:r>
            <a:r>
              <a:rPr lang="en-US" dirty="0" smtClean="0"/>
              <a:t> &gt; 50) {</a:t>
            </a:r>
          </a:p>
          <a:p>
            <a:pPr lvl="2">
              <a:buNone/>
            </a:pPr>
            <a:r>
              <a:rPr lang="en-US" dirty="0" smtClean="0"/>
              <a:t>     </a:t>
            </a:r>
            <a:r>
              <a:rPr lang="en-US" dirty="0" err="1" smtClean="0"/>
              <a:t>results.Add</a:t>
            </a:r>
            <a:r>
              <a:rPr lang="en-US" dirty="0" smtClean="0"/>
              <a:t>(p);</a:t>
            </a:r>
          </a:p>
          <a:p>
            <a:pPr lvl="2">
              <a:buNone/>
            </a:pPr>
            <a:r>
              <a:rPr lang="en-US" dirty="0" smtClean="0"/>
              <a:t>  }</a:t>
            </a:r>
          </a:p>
          <a:p>
            <a:pPr lvl="2">
              <a:buNone/>
            </a:pPr>
            <a:r>
              <a:rPr lang="en-US" dirty="0" smtClean="0"/>
              <a:t>}</a:t>
            </a:r>
          </a:p>
          <a:p>
            <a:r>
              <a:rPr lang="en-US" dirty="0" smtClean="0"/>
              <a:t>You could instead just write:</a:t>
            </a:r>
          </a:p>
          <a:p>
            <a:pPr lvl="1">
              <a:buNone/>
            </a:pPr>
            <a:r>
              <a:rPr lang="en-US" dirty="0" smtClean="0"/>
              <a:t>	results = </a:t>
            </a:r>
            <a:r>
              <a:rPr lang="en-US" dirty="0" err="1" smtClean="0"/>
              <a:t>originalList.Where</a:t>
            </a:r>
            <a:r>
              <a:rPr lang="en-US" dirty="0" smtClean="0"/>
              <a:t>(p</a:t>
            </a:r>
            <a:r>
              <a:rPr lang="en-US" dirty="0" smtClean="0"/>
              <a:t>=&gt;</a:t>
            </a:r>
            <a:r>
              <a:rPr lang="en-US" dirty="0" err="1" smtClean="0"/>
              <a:t>p.Age</a:t>
            </a:r>
            <a:r>
              <a:rPr lang="en-US" dirty="0" smtClean="0"/>
              <a:t> &gt; 50).</a:t>
            </a:r>
            <a:r>
              <a:rPr lang="en-US" dirty="0" err="1" smtClean="0"/>
              <a:t>ToList</a:t>
            </a:r>
            <a:r>
              <a:rPr lang="en-US" dirty="0" smtClean="0"/>
              <a:t>();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9A6A2-8041-4699-9C5A-94DC5D34A068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400" y="990600"/>
            <a:ext cx="7696200" cy="5410200"/>
          </a:xfrm>
          <a:prstGeom prst="rect">
            <a:avLst/>
          </a:prstGeom>
        </p:spPr>
        <p:txBody>
          <a:bodyPr/>
          <a:lstStyle/>
          <a:p>
            <a:r>
              <a:rPr lang="en-US" sz="1800" dirty="0" smtClean="0"/>
              <a:t>Sort </a:t>
            </a:r>
            <a:r>
              <a:rPr lang="en-US" sz="1800" dirty="0" smtClean="0"/>
              <a:t>text by </a:t>
            </a:r>
            <a:r>
              <a:rPr lang="en-US" sz="1800" dirty="0" smtClean="0"/>
              <a:t>words. Use </a:t>
            </a:r>
            <a:r>
              <a:rPr lang="en-US" sz="1800" dirty="0" smtClean="0"/>
              <a:t>declarative LINQ (and lambda expressions) </a:t>
            </a:r>
            <a:r>
              <a:rPr lang="en-US" sz="1800" dirty="0" smtClean="0"/>
              <a:t>to </a:t>
            </a:r>
            <a:r>
              <a:rPr lang="en-US" sz="1800" dirty="0" smtClean="0"/>
              <a:t>sort input text into 10 different </a:t>
            </a:r>
            <a:r>
              <a:rPr lang="en-US" sz="1800" dirty="0" err="1" smtClean="0"/>
              <a:t>listboxes</a:t>
            </a:r>
            <a:r>
              <a:rPr lang="en-US" sz="1800" dirty="0" smtClean="0"/>
              <a:t>, where each </a:t>
            </a:r>
            <a:r>
              <a:rPr lang="en-US" sz="1800" dirty="0" err="1" smtClean="0"/>
              <a:t>listbox</a:t>
            </a:r>
            <a:r>
              <a:rPr lang="en-US" sz="1800" dirty="0" smtClean="0"/>
              <a:t> represents the number of letters in each word</a:t>
            </a:r>
          </a:p>
          <a:p>
            <a:pPr lvl="1"/>
            <a:r>
              <a:rPr lang="en-US" sz="1600" dirty="0" smtClean="0"/>
              <a:t>So </a:t>
            </a:r>
            <a:r>
              <a:rPr lang="en-US" sz="1600" dirty="0" smtClean="0"/>
              <a:t>listbox1 </a:t>
            </a:r>
            <a:r>
              <a:rPr lang="en-US" sz="1600" dirty="0" smtClean="0"/>
              <a:t>is for 1-letter words, listbox2 is for 2-letter words, etc.., and </a:t>
            </a:r>
            <a:r>
              <a:rPr lang="en-US" sz="1600" dirty="0" smtClean="0"/>
              <a:t>listbox10 </a:t>
            </a:r>
            <a:r>
              <a:rPr lang="en-US" sz="1600" dirty="0" smtClean="0"/>
              <a:t>is for words of 10 letters or more (including </a:t>
            </a:r>
            <a:r>
              <a:rPr lang="en-US" sz="1600" i="1" dirty="0" err="1" smtClean="0"/>
              <a:t>supercalifragilisticespelidocious</a:t>
            </a:r>
            <a:r>
              <a:rPr lang="en-US" sz="1600" i="1" dirty="0" smtClean="0"/>
              <a:t>..</a:t>
            </a:r>
            <a:r>
              <a:rPr lang="en-US" sz="1600" dirty="0" smtClean="0"/>
              <a:t>)</a:t>
            </a:r>
            <a:endParaRPr lang="en-US" sz="1600" dirty="0" smtClean="0"/>
          </a:p>
          <a:p>
            <a:pPr lvl="1"/>
            <a:r>
              <a:rPr lang="en-US" sz="1600" dirty="0" smtClean="0"/>
              <a:t>Each </a:t>
            </a:r>
            <a:r>
              <a:rPr lang="en-US" sz="1600" dirty="0" err="1" smtClean="0"/>
              <a:t>listbox</a:t>
            </a:r>
            <a:r>
              <a:rPr lang="en-US" sz="1600" dirty="0" smtClean="0"/>
              <a:t> is alphabetically sorted</a:t>
            </a:r>
          </a:p>
          <a:p>
            <a:pPr lvl="1"/>
            <a:r>
              <a:rPr lang="en-US" sz="1600" dirty="0" smtClean="0"/>
              <a:t>Use your favorite CSS and make the web page look good</a:t>
            </a:r>
          </a:p>
          <a:p>
            <a:r>
              <a:rPr lang="en-US" sz="1800" dirty="0" smtClean="0"/>
              <a:t>Next </a:t>
            </a:r>
            <a:r>
              <a:rPr lang="en-US" sz="1800" dirty="0" smtClean="0"/>
              <a:t>week, </a:t>
            </a:r>
            <a:r>
              <a:rPr lang="en-US" sz="1800" dirty="0" smtClean="0"/>
              <a:t>midterm</a:t>
            </a: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9A6A2-8041-4699-9C5A-94DC5D34A068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1.0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go back to the time of .NET 1.0 (C# 1.0) and start with the concepts of delegates. </a:t>
            </a:r>
          </a:p>
          <a:p>
            <a:pPr lvl="1"/>
            <a:r>
              <a:rPr lang="en-US" dirty="0" smtClean="0"/>
              <a:t>Delegates are a concept that wasn’t completely new with the advent of .NET. It was there before and for example in C++ they were called “function pointer”, which is probably more clear about what they do: a delegate holds a reference to a function (or method; whatever you like more) and allows you to call that function later on in time</a:t>
            </a:r>
          </a:p>
          <a:p>
            <a:r>
              <a:rPr lang="en-US" dirty="0" smtClean="0"/>
              <a:t>In .NET they renamed the concept to “delegate” and added type-safety to it. </a:t>
            </a:r>
          </a:p>
          <a:p>
            <a:pPr lvl="1"/>
            <a:r>
              <a:rPr lang="en-US" dirty="0" smtClean="0"/>
              <a:t>That means you have to exactly specify in the delegate what result type you expect and how many arguments and of what type you expect. </a:t>
            </a:r>
          </a:p>
          <a:p>
            <a:pPr lvl="1"/>
            <a:r>
              <a:rPr lang="en-US" dirty="0" smtClean="0"/>
              <a:t>After that you can use your delegate to point it to a method that has the specified signature; if you try to point it to a method with another signature you will get a compiler error, which is good! You can then pass the method around as if it is a variable: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FFAEDE-C188-4FDB-A9C3-093123C533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DA9A6A2-8041-4699-9C5A-94DC5D34A068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  <p:pic>
        <p:nvPicPr>
          <p:cNvPr id="2050" name="Picture 2" descr="http://www.istockphoto.com/file_thumbview_approve/3105954/2/istockphoto_3105954-class-dismissed-blackboar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2057400"/>
            <a:ext cx="3619500" cy="24098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Delegate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9A6A2-8041-4699-9C5A-94DC5D34A06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219199"/>
            <a:ext cx="6858000" cy="4770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400" y="1143000"/>
            <a:ext cx="7696200" cy="4808538"/>
          </a:xfrm>
        </p:spPr>
        <p:txBody>
          <a:bodyPr/>
          <a:lstStyle/>
          <a:p>
            <a:r>
              <a:rPr lang="en-US" dirty="0" smtClean="0"/>
              <a:t>A delegate is just a reference to a method that you can use as if it is a variable. </a:t>
            </a:r>
          </a:p>
          <a:p>
            <a:pPr lvl="1"/>
            <a:r>
              <a:rPr lang="en-US" dirty="0" smtClean="0"/>
              <a:t>You can pass it to methods and invoke it whenever you think it is required. </a:t>
            </a:r>
          </a:p>
          <a:p>
            <a:pPr lvl="1"/>
            <a:r>
              <a:rPr lang="en-US" dirty="0" smtClean="0"/>
              <a:t>Delegates are a powerful concept because now not only variables are data, but also functions/methods can be </a:t>
            </a:r>
            <a:r>
              <a:rPr lang="en-US" dirty="0" smtClean="0"/>
              <a:t>treated </a:t>
            </a:r>
            <a:r>
              <a:rPr lang="en-US" dirty="0" smtClean="0"/>
              <a:t>as if they are data. Functions have become first class </a:t>
            </a:r>
            <a:r>
              <a:rPr lang="en-US" dirty="0" err="1" smtClean="0"/>
              <a:t>citiziens</a:t>
            </a:r>
            <a:endParaRPr lang="en-US" dirty="0" smtClean="0"/>
          </a:p>
          <a:p>
            <a:r>
              <a:rPr lang="en-US" dirty="0" smtClean="0"/>
              <a:t>Let’s fast forward </a:t>
            </a:r>
            <a:r>
              <a:rPr lang="en-US" dirty="0" smtClean="0"/>
              <a:t>a little </a:t>
            </a:r>
            <a:r>
              <a:rPr lang="en-US" dirty="0" smtClean="0"/>
              <a:t>bit and stop at the time when .NET 2.0 and C# 2.0 were released. </a:t>
            </a:r>
          </a:p>
          <a:p>
            <a:pPr lvl="1"/>
            <a:r>
              <a:rPr lang="en-US" dirty="0" smtClean="0"/>
              <a:t>For C# </a:t>
            </a:r>
            <a:r>
              <a:rPr lang="en-US" dirty="0" smtClean="0"/>
              <a:t>2.0, </a:t>
            </a:r>
            <a:r>
              <a:rPr lang="en-US" dirty="0" smtClean="0"/>
              <a:t>the C# team added something very nice and useful: anonymous delegates or better known as anonymous methods.</a:t>
            </a:r>
          </a:p>
          <a:p>
            <a:r>
              <a:rPr lang="en-US" dirty="0" smtClean="0"/>
              <a:t>The difference between anonymous methods and traditional delegates (as in .NET 1.0) is only that you don’t need to define a method somewhere else and point to it with a delegate to do the job. </a:t>
            </a:r>
          </a:p>
          <a:p>
            <a:pPr lvl="1"/>
            <a:r>
              <a:rPr lang="en-US" dirty="0" smtClean="0"/>
              <a:t>You directly define the method where you would create the delegate and the C# compiler will take care of it. The C# compiler will create the method for you and convert it into something that looks exactly like in .NET </a:t>
            </a:r>
            <a:r>
              <a:rPr lang="en-US" dirty="0" smtClean="0"/>
              <a:t>1.0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9A6A2-8041-4699-9C5A-94DC5D34A06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Traditional 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9A6A2-8041-4699-9C5A-94DC5D34A06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990600"/>
            <a:ext cx="6324600" cy="5171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8|7.2|2.6|4.2|2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15.9|1.5|1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3|3.5|1.8|2.6|2.2|1.7|4.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18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2.7|1.8|14.3|10.8|4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|0.8|9.9|2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5|1.3|6.5|8.4|11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|3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|14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2.8|4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9|8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5|1.9|24.2|13.7|1.5"/>
</p:tagLst>
</file>

<file path=ppt/theme/theme1.xml><?xml version="1.0" encoding="utf-8"?>
<a:theme xmlns:a="http://schemas.openxmlformats.org/drawingml/2006/main" name="mitrebriefing">
  <a:themeElements>
    <a:clrScheme name="">
      <a:dk1>
        <a:srgbClr val="000000"/>
      </a:dk1>
      <a:lt1>
        <a:srgbClr val="FFFFFF"/>
      </a:lt1>
      <a:dk2>
        <a:srgbClr val="003399"/>
      </a:dk2>
      <a:lt2>
        <a:srgbClr val="808080"/>
      </a:lt2>
      <a:accent1>
        <a:srgbClr val="FFCC99"/>
      </a:accent1>
      <a:accent2>
        <a:srgbClr val="FF9999"/>
      </a:accent2>
      <a:accent3>
        <a:srgbClr val="FFFFFF"/>
      </a:accent3>
      <a:accent4>
        <a:srgbClr val="000000"/>
      </a:accent4>
      <a:accent5>
        <a:srgbClr val="FFE2CA"/>
      </a:accent5>
      <a:accent6>
        <a:srgbClr val="E78A8A"/>
      </a:accent6>
      <a:hlink>
        <a:srgbClr val="0000FF"/>
      </a:hlink>
      <a:folHlink>
        <a:srgbClr val="990099"/>
      </a:folHlink>
    </a:clrScheme>
    <a:fontScheme name="mitrebriefi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ts val="2500"/>
          </a:lnSpc>
          <a:spcBef>
            <a:spcPct val="0"/>
          </a:spcBef>
          <a:spcAft>
            <a:spcPts val="1000"/>
          </a:spcAft>
          <a:buClr>
            <a:srgbClr val="FDAA03"/>
          </a:buClr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ts val="2500"/>
          </a:lnSpc>
          <a:spcBef>
            <a:spcPct val="0"/>
          </a:spcBef>
          <a:spcAft>
            <a:spcPts val="1000"/>
          </a:spcAft>
          <a:buClr>
            <a:srgbClr val="FDAA03"/>
          </a:buClr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itrebrief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rebriefing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trebriefing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rebriefing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rebrief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rebrief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rebrief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rebriefing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C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8AB9E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oesThisWork">
  <a:themeElements>
    <a:clrScheme name="Mikes Colours">
      <a:dk1>
        <a:srgbClr val="CA3B28"/>
      </a:dk1>
      <a:lt1>
        <a:srgbClr val="FFD147"/>
      </a:lt1>
      <a:dk2>
        <a:srgbClr val="9B2D1F"/>
      </a:dk2>
      <a:lt2>
        <a:srgbClr val="FFFFFF"/>
      </a:lt2>
      <a:accent1>
        <a:srgbClr val="FFECB5"/>
      </a:accent1>
      <a:accent2>
        <a:srgbClr val="3A100B"/>
      </a:accent2>
      <a:accent3>
        <a:srgbClr val="E99C92"/>
      </a:accent3>
      <a:accent4>
        <a:srgbClr val="DE6B5C"/>
      </a:accent4>
      <a:accent5>
        <a:srgbClr val="742117"/>
      </a:accent5>
      <a:accent6>
        <a:srgbClr val="855D5D"/>
      </a:accent6>
      <a:hlink>
        <a:srgbClr val="FFD147"/>
      </a:hlink>
      <a:folHlink>
        <a:srgbClr val="FFD14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mitrebriefing</Template>
  <TotalTime>15590</TotalTime>
  <Words>3132</Words>
  <Application>Microsoft Office PowerPoint</Application>
  <PresentationFormat>On-screen Show (4:3)</PresentationFormat>
  <Paragraphs>488</Paragraphs>
  <Slides>60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60</vt:i4>
      </vt:variant>
    </vt:vector>
  </HeadingPairs>
  <TitlesOfParts>
    <vt:vector size="62" baseType="lpstr">
      <vt:lpstr>mitrebriefing</vt:lpstr>
      <vt:lpstr>DoesThisWork</vt:lpstr>
      <vt:lpstr>Web Development with .NET Lecture 7: LINQ 15 March 2010</vt:lpstr>
      <vt:lpstr>Templates</vt:lpstr>
      <vt:lpstr>Using client-side Templates instead of server-side</vt:lpstr>
      <vt:lpstr>Lambda Expressions</vt:lpstr>
      <vt:lpstr>U’re not a computer wonk unless…</vt:lpstr>
      <vt:lpstr>.NET 1.0</vt:lpstr>
      <vt:lpstr>Delegate Example</vt:lpstr>
      <vt:lpstr>.NET 2.0</vt:lpstr>
      <vt:lpstr>The Traditional Way</vt:lpstr>
      <vt:lpstr>The Anonymous Method</vt:lpstr>
      <vt:lpstr>Anonymous Methods are our friends!</vt:lpstr>
      <vt:lpstr>Outside Scope Variables</vt:lpstr>
      <vt:lpstr>.NET 3.5</vt:lpstr>
      <vt:lpstr>Lambda Expressions</vt:lpstr>
      <vt:lpstr>Expression Lambdas</vt:lpstr>
      <vt:lpstr>Statement Lambdas</vt:lpstr>
      <vt:lpstr>Variable Scope in Lambda Expressions</vt:lpstr>
      <vt:lpstr>Lambda Demo</vt:lpstr>
      <vt:lpstr>LINQ</vt:lpstr>
      <vt:lpstr>C# 3.0 Design Goals</vt:lpstr>
      <vt:lpstr>Slide 21</vt:lpstr>
      <vt:lpstr>The Syntax</vt:lpstr>
      <vt:lpstr>Language INtegrated Query (LINQ)</vt:lpstr>
      <vt:lpstr>The rest of this mini-Lesson</vt:lpstr>
      <vt:lpstr>Local Variable Type Inference</vt:lpstr>
      <vt:lpstr>Object Initializers</vt:lpstr>
      <vt:lpstr>Anonymous Types</vt:lpstr>
      <vt:lpstr>Implementing Delegates</vt:lpstr>
      <vt:lpstr>Anonymous Delegates: Good</vt:lpstr>
      <vt:lpstr>Lambda Expressions: Better!</vt:lpstr>
      <vt:lpstr>Lambda Expressions: Type inferred!</vt:lpstr>
      <vt:lpstr>Extension Methods</vt:lpstr>
      <vt:lpstr>Extension Methods</vt:lpstr>
      <vt:lpstr>Another Example</vt:lpstr>
      <vt:lpstr>Extension Methods</vt:lpstr>
      <vt:lpstr>Bringing it all together and introducing the System.Linq namespace</vt:lpstr>
      <vt:lpstr>Query Expressions</vt:lpstr>
      <vt:lpstr>Query Expressions</vt:lpstr>
      <vt:lpstr>Query Expressions</vt:lpstr>
      <vt:lpstr>More Examples of LINQ queries</vt:lpstr>
      <vt:lpstr>C# 3.0 Language Innovations</vt:lpstr>
      <vt:lpstr>before the summary, One last feature...</vt:lpstr>
      <vt:lpstr>Expression Trees</vt:lpstr>
      <vt:lpstr>Expression Trees</vt:lpstr>
      <vt:lpstr>Expression Trees</vt:lpstr>
      <vt:lpstr>Expression Tree Example</vt:lpstr>
      <vt:lpstr>Expression Trees and Lambdas</vt:lpstr>
      <vt:lpstr>LINQ Architecture</vt:lpstr>
      <vt:lpstr>demos</vt:lpstr>
      <vt:lpstr>Using LINQ Extension Methods Against In-Memory .NET Objects</vt:lpstr>
      <vt:lpstr>Additional Manipulations</vt:lpstr>
      <vt:lpstr>Using LINQ Extension Methods Against an XML File</vt:lpstr>
      <vt:lpstr>Using LINQ Extension Methods Against an XML File</vt:lpstr>
      <vt:lpstr>Using LINQ Extension Methods Against an XML File</vt:lpstr>
      <vt:lpstr>Using LINQ Extension Methods Against an XML File</vt:lpstr>
      <vt:lpstr>Using LINQ Extension Methods Against a Database</vt:lpstr>
      <vt:lpstr>Using LINQ Extension Methods Against a Database</vt:lpstr>
      <vt:lpstr>Declarative code improves code comprehension!</vt:lpstr>
      <vt:lpstr>Homework</vt:lpstr>
      <vt:lpstr>Slide 60</vt:lpstr>
    </vt:vector>
  </TitlesOfParts>
  <Company>The MITRE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Communication  Information Exchange</dc:title>
  <dc:subject>MITRE</dc:subject>
  <dc:creator/>
  <dc:description>Copyright 2008</dc:description>
  <cp:lastModifiedBy>Mitre</cp:lastModifiedBy>
  <cp:revision>627</cp:revision>
  <dcterms:created xsi:type="dcterms:W3CDTF">2006-06-01T14:58:49Z</dcterms:created>
  <dcterms:modified xsi:type="dcterms:W3CDTF">2010-03-15T19:00:18Z</dcterms:modified>
</cp:coreProperties>
</file>