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3"/>
  </p:notesMasterIdLst>
  <p:handoutMasterIdLst>
    <p:handoutMasterId r:id="rId44"/>
  </p:handoutMasterIdLst>
  <p:sldIdLst>
    <p:sldId id="392" r:id="rId2"/>
    <p:sldId id="511" r:id="rId3"/>
    <p:sldId id="512" r:id="rId4"/>
    <p:sldId id="513" r:id="rId5"/>
    <p:sldId id="514" r:id="rId6"/>
    <p:sldId id="494" r:id="rId7"/>
    <p:sldId id="496" r:id="rId8"/>
    <p:sldId id="497" r:id="rId9"/>
    <p:sldId id="498" r:id="rId10"/>
    <p:sldId id="499" r:id="rId11"/>
    <p:sldId id="501" r:id="rId12"/>
    <p:sldId id="502" r:id="rId13"/>
    <p:sldId id="515" r:id="rId14"/>
    <p:sldId id="508" r:id="rId15"/>
    <p:sldId id="503" r:id="rId16"/>
    <p:sldId id="516" r:id="rId17"/>
    <p:sldId id="517" r:id="rId18"/>
    <p:sldId id="518" r:id="rId19"/>
    <p:sldId id="519" r:id="rId20"/>
    <p:sldId id="504" r:id="rId21"/>
    <p:sldId id="505" r:id="rId22"/>
    <p:sldId id="509" r:id="rId23"/>
    <p:sldId id="531" r:id="rId24"/>
    <p:sldId id="532" r:id="rId25"/>
    <p:sldId id="533" r:id="rId26"/>
    <p:sldId id="534" r:id="rId27"/>
    <p:sldId id="521" r:id="rId28"/>
    <p:sldId id="522" r:id="rId29"/>
    <p:sldId id="523" r:id="rId30"/>
    <p:sldId id="524" r:id="rId31"/>
    <p:sldId id="525" r:id="rId32"/>
    <p:sldId id="526" r:id="rId33"/>
    <p:sldId id="528" r:id="rId34"/>
    <p:sldId id="529" r:id="rId35"/>
    <p:sldId id="530" r:id="rId36"/>
    <p:sldId id="527" r:id="rId37"/>
    <p:sldId id="510" r:id="rId38"/>
    <p:sldId id="506" r:id="rId39"/>
    <p:sldId id="507" r:id="rId40"/>
    <p:sldId id="447" r:id="rId41"/>
    <p:sldId id="520" r:id="rId42"/>
  </p:sldIdLst>
  <p:sldSz cx="9144000" cy="6858000" type="screen4x3"/>
  <p:notesSz cx="6997700" cy="9283700"/>
  <p:defaultTextStyle>
    <a:defPPr>
      <a:defRPr lang="en-US"/>
    </a:defPPr>
    <a:lvl1pPr algn="ctr" rtl="0" eaLnBrk="0" fontAlgn="base" hangingPunct="0">
      <a:lnSpc>
        <a:spcPts val="2500"/>
      </a:lnSpc>
      <a:spcBef>
        <a:spcPct val="0"/>
      </a:spcBef>
      <a:spcAft>
        <a:spcPts val="1000"/>
      </a:spcAft>
      <a:buClr>
        <a:srgbClr val="FDAA03"/>
      </a:buClr>
      <a:defRPr b="1" kern="1200">
        <a:solidFill>
          <a:schemeClr val="tx1"/>
        </a:solidFill>
        <a:latin typeface="Arial" pitchFamily="34" charset="0"/>
        <a:ea typeface="+mn-ea"/>
        <a:cs typeface="+mn-cs"/>
      </a:defRPr>
    </a:lvl1pPr>
    <a:lvl2pPr marL="457200" algn="ctr" rtl="0" eaLnBrk="0" fontAlgn="base" hangingPunct="0">
      <a:lnSpc>
        <a:spcPts val="2500"/>
      </a:lnSpc>
      <a:spcBef>
        <a:spcPct val="0"/>
      </a:spcBef>
      <a:spcAft>
        <a:spcPts val="1000"/>
      </a:spcAft>
      <a:buClr>
        <a:srgbClr val="FDAA03"/>
      </a:buClr>
      <a:defRPr b="1" kern="1200">
        <a:solidFill>
          <a:schemeClr val="tx1"/>
        </a:solidFill>
        <a:latin typeface="Arial" pitchFamily="34" charset="0"/>
        <a:ea typeface="+mn-ea"/>
        <a:cs typeface="+mn-cs"/>
      </a:defRPr>
    </a:lvl2pPr>
    <a:lvl3pPr marL="914400" algn="ctr" rtl="0" eaLnBrk="0" fontAlgn="base" hangingPunct="0">
      <a:lnSpc>
        <a:spcPts val="2500"/>
      </a:lnSpc>
      <a:spcBef>
        <a:spcPct val="0"/>
      </a:spcBef>
      <a:spcAft>
        <a:spcPts val="1000"/>
      </a:spcAft>
      <a:buClr>
        <a:srgbClr val="FDAA03"/>
      </a:buClr>
      <a:defRPr b="1" kern="1200">
        <a:solidFill>
          <a:schemeClr val="tx1"/>
        </a:solidFill>
        <a:latin typeface="Arial" pitchFamily="34" charset="0"/>
        <a:ea typeface="+mn-ea"/>
        <a:cs typeface="+mn-cs"/>
      </a:defRPr>
    </a:lvl3pPr>
    <a:lvl4pPr marL="1371600" algn="ctr" rtl="0" eaLnBrk="0" fontAlgn="base" hangingPunct="0">
      <a:lnSpc>
        <a:spcPts val="2500"/>
      </a:lnSpc>
      <a:spcBef>
        <a:spcPct val="0"/>
      </a:spcBef>
      <a:spcAft>
        <a:spcPts val="1000"/>
      </a:spcAft>
      <a:buClr>
        <a:srgbClr val="FDAA03"/>
      </a:buClr>
      <a:defRPr b="1" kern="1200">
        <a:solidFill>
          <a:schemeClr val="tx1"/>
        </a:solidFill>
        <a:latin typeface="Arial" pitchFamily="34" charset="0"/>
        <a:ea typeface="+mn-ea"/>
        <a:cs typeface="+mn-cs"/>
      </a:defRPr>
    </a:lvl4pPr>
    <a:lvl5pPr marL="1828800" algn="ctr" rtl="0" eaLnBrk="0" fontAlgn="base" hangingPunct="0">
      <a:lnSpc>
        <a:spcPts val="2500"/>
      </a:lnSpc>
      <a:spcBef>
        <a:spcPct val="0"/>
      </a:spcBef>
      <a:spcAft>
        <a:spcPts val="1000"/>
      </a:spcAft>
      <a:buClr>
        <a:srgbClr val="FDAA03"/>
      </a:buClr>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FD68"/>
    <a:srgbClr val="000099"/>
    <a:srgbClr val="FF3300"/>
    <a:srgbClr val="FFFF66"/>
    <a:srgbClr val="009900"/>
    <a:srgbClr val="DCFD61"/>
    <a:srgbClr val="FF990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9184" autoAdjust="0"/>
    <p:restoredTop sz="98646" autoAdjust="0"/>
  </p:normalViewPr>
  <p:slideViewPr>
    <p:cSldViewPr>
      <p:cViewPr varScale="1">
        <p:scale>
          <a:sx n="74" d="100"/>
          <a:sy n="74" d="100"/>
        </p:scale>
        <p:origin x="-690"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372"/>
    </p:cViewPr>
  </p:sorterViewPr>
  <p:notesViewPr>
    <p:cSldViewPr>
      <p:cViewPr>
        <p:scale>
          <a:sx n="75" d="100"/>
          <a:sy n="75" d="100"/>
        </p:scale>
        <p:origin x="-1374" y="-72"/>
      </p:cViewPr>
      <p:guideLst>
        <p:guide orient="horz" pos="2924"/>
        <p:guide pos="22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spcAft>
                <a:spcPct val="0"/>
              </a:spcAft>
              <a:buClrTx/>
              <a:defRPr sz="1200" b="0">
                <a:latin typeface="Arial" charset="0"/>
              </a:defRPr>
            </a:lvl1pPr>
          </a:lstStyle>
          <a:p>
            <a:pPr>
              <a:defRPr/>
            </a:pPr>
            <a:endParaRPr lang="en-US"/>
          </a:p>
        </p:txBody>
      </p:sp>
      <p:sp>
        <p:nvSpPr>
          <p:cNvPr id="103427"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Aft>
                <a:spcPct val="0"/>
              </a:spcAft>
              <a:buClrTx/>
              <a:defRPr sz="1200" b="0">
                <a:latin typeface="Arial" charset="0"/>
              </a:defRPr>
            </a:lvl1pPr>
          </a:lstStyle>
          <a:p>
            <a:pPr>
              <a:defRPr/>
            </a:pPr>
            <a:endParaRPr lang="en-US"/>
          </a:p>
        </p:txBody>
      </p:sp>
      <p:sp>
        <p:nvSpPr>
          <p:cNvPr id="103428"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spcAft>
                <a:spcPct val="0"/>
              </a:spcAft>
              <a:buClrTx/>
              <a:defRPr sz="1200" b="0">
                <a:latin typeface="Arial" charset="0"/>
              </a:defRPr>
            </a:lvl1pPr>
          </a:lstStyle>
          <a:p>
            <a:pPr>
              <a:defRPr/>
            </a:pPr>
            <a:endParaRPr lang="en-US"/>
          </a:p>
        </p:txBody>
      </p:sp>
      <p:sp>
        <p:nvSpPr>
          <p:cNvPr id="103429"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Aft>
                <a:spcPct val="0"/>
              </a:spcAft>
              <a:buClrTx/>
              <a:defRPr sz="1200" b="0">
                <a:latin typeface="Arial" charset="0"/>
              </a:defRPr>
            </a:lvl1pPr>
          </a:lstStyle>
          <a:p>
            <a:pPr>
              <a:defRPr/>
            </a:pPr>
            <a:fld id="{548609D2-1E65-4DFF-A414-6ED8661A3E2C}"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l" defTabSz="930275" eaLnBrk="1" hangingPunct="1">
              <a:lnSpc>
                <a:spcPct val="100000"/>
              </a:lnSpc>
              <a:spcAft>
                <a:spcPct val="0"/>
              </a:spcAft>
              <a:buClrTx/>
              <a:defRPr sz="1200" b="0">
                <a:latin typeface="Arial" charset="0"/>
              </a:defRPr>
            </a:lvl1pPr>
          </a:lstStyle>
          <a:p>
            <a:pPr>
              <a:defRPr/>
            </a:pPr>
            <a:endParaRPr lang="en-US"/>
          </a:p>
        </p:txBody>
      </p:sp>
      <p:sp>
        <p:nvSpPr>
          <p:cNvPr id="8195"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eaLnBrk="1" hangingPunct="1">
              <a:lnSpc>
                <a:spcPct val="100000"/>
              </a:lnSpc>
              <a:spcAft>
                <a:spcPct val="0"/>
              </a:spcAft>
              <a:buClrTx/>
              <a:defRPr sz="1200" b="0">
                <a:latin typeface="Arial" charset="0"/>
              </a:defRPr>
            </a:lvl1pPr>
          </a:lstStyle>
          <a:p>
            <a:pPr>
              <a:defRPr/>
            </a:pPr>
            <a:endParaRPr lang="en-US"/>
          </a:p>
        </p:txBody>
      </p:sp>
      <p:sp>
        <p:nvSpPr>
          <p:cNvPr id="20484"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l" defTabSz="930275" eaLnBrk="1" hangingPunct="1">
              <a:lnSpc>
                <a:spcPct val="100000"/>
              </a:lnSpc>
              <a:spcAft>
                <a:spcPct val="0"/>
              </a:spcAft>
              <a:buClrTx/>
              <a:defRPr sz="1200" b="0">
                <a:latin typeface="Arial" charset="0"/>
              </a:defRPr>
            </a:lvl1pPr>
          </a:lstStyle>
          <a:p>
            <a:pPr>
              <a:defRPr/>
            </a:pPr>
            <a:endParaRPr lang="en-US"/>
          </a:p>
        </p:txBody>
      </p:sp>
      <p:sp>
        <p:nvSpPr>
          <p:cNvPr id="8199"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eaLnBrk="1" hangingPunct="1">
              <a:lnSpc>
                <a:spcPct val="100000"/>
              </a:lnSpc>
              <a:spcAft>
                <a:spcPct val="0"/>
              </a:spcAft>
              <a:buClrTx/>
              <a:defRPr sz="1200" b="0">
                <a:latin typeface="Arial" charset="0"/>
              </a:defRPr>
            </a:lvl1pPr>
          </a:lstStyle>
          <a:p>
            <a:pPr>
              <a:defRPr/>
            </a:pPr>
            <a:fld id="{3D6FB8B5-B480-493D-9285-0A480C8D2C2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endParaRPr lang="en-US" smtClean="0">
              <a:latin typeface="Arial" pitchFamily="34" charset="0"/>
            </a:endParaRPr>
          </a:p>
        </p:txBody>
      </p:sp>
      <p:sp>
        <p:nvSpPr>
          <p:cNvPr id="21508" name="Slide Number Placeholder 3"/>
          <p:cNvSpPr>
            <a:spLocks noGrp="1"/>
          </p:cNvSpPr>
          <p:nvPr>
            <p:ph type="sldNum" sz="quarter" idx="5"/>
          </p:nvPr>
        </p:nvSpPr>
        <p:spPr>
          <a:noFill/>
        </p:spPr>
        <p:txBody>
          <a:bodyPr/>
          <a:lstStyle/>
          <a:p>
            <a:fld id="{D05A518F-84CF-4DC0-AC4C-6FEB7A7F4C6B}" type="slidenum">
              <a:rPr lang="en-US" smtClean="0">
                <a:latin typeface="Arial" pitchFamily="34" charset="0"/>
              </a:rPr>
              <a:pPr/>
              <a:t>1</a:t>
            </a:fld>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34"/>
          <p:cNvSpPr txBox="1">
            <a:spLocks noChangeArrowheads="1"/>
          </p:cNvSpPr>
          <p:nvPr/>
        </p:nvSpPr>
        <p:spPr bwMode="auto">
          <a:xfrm>
            <a:off x="7790506" y="6553200"/>
            <a:ext cx="1213794" cy="184666"/>
          </a:xfrm>
          <a:prstGeom prst="rect">
            <a:avLst/>
          </a:prstGeom>
          <a:noFill/>
          <a:ln w="9525">
            <a:noFill/>
            <a:miter lim="800000"/>
            <a:headEnd/>
            <a:tailEnd/>
          </a:ln>
          <a:effectLst/>
        </p:spPr>
        <p:txBody>
          <a:bodyPr wrap="none">
            <a:spAutoFit/>
          </a:bodyPr>
          <a:lstStyle/>
          <a:p>
            <a:pPr algn="r">
              <a:lnSpc>
                <a:spcPct val="100000"/>
              </a:lnSpc>
              <a:spcAft>
                <a:spcPct val="0"/>
              </a:spcAft>
              <a:buClrTx/>
              <a:defRPr/>
            </a:pPr>
            <a:r>
              <a:rPr lang="en-US" altLang="en-US" sz="600" b="0" dirty="0">
                <a:latin typeface="Arial" charset="0"/>
              </a:rPr>
              <a:t>© </a:t>
            </a:r>
            <a:r>
              <a:rPr lang="en-US" altLang="en-US" sz="600" b="0" dirty="0" smtClean="0">
                <a:latin typeface="Arial" charset="0"/>
              </a:rPr>
              <a:t>2010</a:t>
            </a:r>
            <a:r>
              <a:rPr lang="en-US" altLang="en-US" sz="600" b="0" baseline="0" dirty="0" smtClean="0">
                <a:latin typeface="Arial" charset="0"/>
              </a:rPr>
              <a:t> </a:t>
            </a:r>
            <a:r>
              <a:rPr lang="en-US" altLang="en-US" sz="600" b="0" dirty="0" smtClean="0">
                <a:latin typeface="Arial" charset="0"/>
              </a:rPr>
              <a:t>Dino</a:t>
            </a:r>
            <a:r>
              <a:rPr lang="en-US" altLang="en-US" sz="600" b="0" baseline="0" dirty="0" smtClean="0">
                <a:latin typeface="Arial" charset="0"/>
              </a:rPr>
              <a:t> Konstantopoulos</a:t>
            </a:r>
            <a:endParaRPr lang="en-US" altLang="en-US" sz="600" b="0" dirty="0">
              <a:latin typeface="Arial" charset="0"/>
            </a:endParaRPr>
          </a:p>
        </p:txBody>
      </p:sp>
      <p:sp>
        <p:nvSpPr>
          <p:cNvPr id="5" name="Rectangle 2"/>
          <p:cNvSpPr>
            <a:spLocks noChangeArrowheads="1"/>
          </p:cNvSpPr>
          <p:nvPr/>
        </p:nvSpPr>
        <p:spPr bwMode="auto">
          <a:xfrm>
            <a:off x="2020888" y="0"/>
            <a:ext cx="341312" cy="685800"/>
          </a:xfrm>
          <a:prstGeom prst="rect">
            <a:avLst/>
          </a:prstGeom>
          <a:solidFill>
            <a:srgbClr val="FDAA03"/>
          </a:solidFill>
          <a:ln w="9525">
            <a:noFill/>
            <a:miter lim="800000"/>
            <a:headEnd/>
            <a:tailEnd/>
          </a:ln>
          <a:effectLst/>
        </p:spPr>
        <p:txBody>
          <a:bodyPr wrap="none" anchor="ctr"/>
          <a:lstStyle/>
          <a:p>
            <a:pPr>
              <a:defRPr/>
            </a:pPr>
            <a:endParaRPr lang="en-US">
              <a:latin typeface="Arial" charset="0"/>
            </a:endParaRPr>
          </a:p>
        </p:txBody>
      </p:sp>
      <p:sp>
        <p:nvSpPr>
          <p:cNvPr id="6" name="Rectangle 3"/>
          <p:cNvSpPr>
            <a:spLocks noChangeArrowheads="1"/>
          </p:cNvSpPr>
          <p:nvPr/>
        </p:nvSpPr>
        <p:spPr bwMode="auto">
          <a:xfrm>
            <a:off x="2362200" y="0"/>
            <a:ext cx="6781800" cy="990600"/>
          </a:xfrm>
          <a:prstGeom prst="rect">
            <a:avLst/>
          </a:prstGeom>
          <a:solidFill>
            <a:srgbClr val="003399"/>
          </a:solidFill>
          <a:ln w="9525">
            <a:noFill/>
            <a:miter lim="800000"/>
            <a:headEnd/>
            <a:tailEnd/>
          </a:ln>
          <a:effectLst/>
        </p:spPr>
        <p:txBody>
          <a:bodyPr wrap="none" anchor="ctr"/>
          <a:lstStyle/>
          <a:p>
            <a:pPr>
              <a:defRPr/>
            </a:pPr>
            <a:endParaRPr lang="en-US">
              <a:latin typeface="Arial" charset="0"/>
            </a:endParaRPr>
          </a:p>
        </p:txBody>
      </p:sp>
      <p:sp>
        <p:nvSpPr>
          <p:cNvPr id="5124" name="Rectangle 4"/>
          <p:cNvSpPr>
            <a:spLocks noGrp="1" noChangeArrowheads="1"/>
          </p:cNvSpPr>
          <p:nvPr>
            <p:ph type="subTitle" idx="1"/>
          </p:nvPr>
        </p:nvSpPr>
        <p:spPr>
          <a:xfrm>
            <a:off x="2133600" y="4189413"/>
            <a:ext cx="4602163" cy="763587"/>
          </a:xfrm>
        </p:spPr>
        <p:txBody>
          <a:bodyPr/>
          <a:lstStyle>
            <a:lvl1pPr marL="0" indent="0">
              <a:buFont typeface="Monotype Sorts" pitchFamily="2" charset="2"/>
              <a:buNone/>
              <a:defRPr b="0"/>
            </a:lvl1pPr>
          </a:lstStyle>
          <a:p>
            <a:r>
              <a:rPr lang="en-US" altLang="en-US"/>
              <a:t>Click to edit Subtitle</a:t>
            </a:r>
          </a:p>
        </p:txBody>
      </p:sp>
      <p:sp>
        <p:nvSpPr>
          <p:cNvPr id="5129" name="Rectangle 9"/>
          <p:cNvSpPr>
            <a:spLocks noGrp="1" noChangeArrowheads="1"/>
          </p:cNvSpPr>
          <p:nvPr>
            <p:ph type="ctrTitle" sz="quarter"/>
          </p:nvPr>
        </p:nvSpPr>
        <p:spPr>
          <a:xfrm>
            <a:off x="2133600" y="2286000"/>
            <a:ext cx="6477000" cy="1143000"/>
          </a:xfrm>
        </p:spPr>
        <p:txBody>
          <a:bodyPr anchor="ctr"/>
          <a:lstStyle>
            <a:lvl1pPr>
              <a:lnSpc>
                <a:spcPts val="4400"/>
              </a:lnSpc>
              <a:defRPr sz="4000">
                <a:solidFill>
                  <a:schemeClr val="tx1"/>
                </a:solidFill>
              </a:defRPr>
            </a:lvl1pPr>
          </a:lstStyle>
          <a:p>
            <a:r>
              <a:rPr lang="en-US"/>
              <a:t>Title Here</a:t>
            </a:r>
          </a:p>
        </p:txBody>
      </p:sp>
      <p:pic>
        <p:nvPicPr>
          <p:cNvPr id="7" name="Picture 2" descr="http://api.ning.com/files/aggRes1ze8GSV9bN-pTClyMYbFT7xr5uwSUR9IX*ku4besjJ14gcRZ6-wzJl9nrgyVbYt3jMMODFAVTbGHNdJONSoPAxIX2D/asp_net_logo.jpg"/>
          <p:cNvPicPr>
            <a:picLocks noChangeAspect="1" noChangeArrowheads="1"/>
          </p:cNvPicPr>
          <p:nvPr userDrawn="1"/>
        </p:nvPicPr>
        <p:blipFill>
          <a:blip r:embed="rId2" cstate="print"/>
          <a:srcRect/>
          <a:stretch>
            <a:fillRect/>
          </a:stretch>
        </p:blipFill>
        <p:spPr bwMode="auto">
          <a:xfrm>
            <a:off x="0" y="0"/>
            <a:ext cx="1981200" cy="990600"/>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sldNum" sz="quarter" idx="10"/>
          </p:nvPr>
        </p:nvSpPr>
        <p:spPr>
          <a:ln/>
        </p:spPr>
        <p:txBody>
          <a:bodyPr/>
          <a:lstStyle>
            <a:lvl1pPr>
              <a:defRPr/>
            </a:lvl1pPr>
          </a:lstStyle>
          <a:p>
            <a:pPr>
              <a:defRPr/>
            </a:pPr>
            <a:fld id="{4764526E-9817-4A3B-9CBD-D8736FD704F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32550" y="381000"/>
            <a:ext cx="1924050" cy="57229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60400" y="381000"/>
            <a:ext cx="5619750" cy="57229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sldNum" sz="quarter" idx="10"/>
          </p:nvPr>
        </p:nvSpPr>
        <p:spPr>
          <a:ln/>
        </p:spPr>
        <p:txBody>
          <a:bodyPr/>
          <a:lstStyle>
            <a:lvl1pPr>
              <a:defRPr/>
            </a:lvl1pPr>
          </a:lstStyle>
          <a:p>
            <a:pPr>
              <a:defRPr/>
            </a:pPr>
            <a:fld id="{A10E35F0-48D3-4199-BB75-69D4A2F8EBEE}"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1628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60400" y="1295400"/>
            <a:ext cx="3771900" cy="48085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84700" y="1295400"/>
            <a:ext cx="3771900" cy="48085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sldNum" sz="quarter" idx="10"/>
          </p:nvPr>
        </p:nvSpPr>
        <p:spPr>
          <a:ln/>
        </p:spPr>
        <p:txBody>
          <a:bodyPr/>
          <a:lstStyle>
            <a:lvl1pPr>
              <a:defRPr/>
            </a:lvl1pPr>
          </a:lstStyle>
          <a:p>
            <a:pPr>
              <a:defRPr/>
            </a:pPr>
            <a:fld id="{E4273CCB-BB4A-4E03-BE7C-46F8C2A27627}"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162800" cy="533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60400" y="1295400"/>
            <a:ext cx="3771900" cy="48085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84700" y="1295400"/>
            <a:ext cx="3771900" cy="2327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84700" y="3775075"/>
            <a:ext cx="3771900" cy="2328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
          <p:cNvSpPr>
            <a:spLocks noGrp="1" noChangeArrowheads="1"/>
          </p:cNvSpPr>
          <p:nvPr>
            <p:ph type="sldNum" sz="quarter" idx="10"/>
          </p:nvPr>
        </p:nvSpPr>
        <p:spPr>
          <a:ln/>
        </p:spPr>
        <p:txBody>
          <a:bodyPr/>
          <a:lstStyle>
            <a:lvl1pPr>
              <a:defRPr/>
            </a:lvl1pPr>
          </a:lstStyle>
          <a:p>
            <a:pPr>
              <a:defRPr/>
            </a:pPr>
            <a:fld id="{39B774E8-660B-4AC9-A497-C2ECAA11E0A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sldNum" sz="quarter" idx="10"/>
          </p:nvPr>
        </p:nvSpPr>
        <p:spPr>
          <a:ln/>
        </p:spPr>
        <p:txBody>
          <a:bodyPr/>
          <a:lstStyle>
            <a:lvl1pPr>
              <a:defRPr/>
            </a:lvl1pPr>
          </a:lstStyle>
          <a:p>
            <a:pPr>
              <a:defRPr/>
            </a:pPr>
            <a:fld id="{5DA9A6A2-8041-4699-9C5A-94DC5D34A068}" type="slidenum">
              <a:rPr lang="en-US"/>
              <a:pPr>
                <a:defRPr/>
              </a:pPr>
              <a:t>‹#›</a:t>
            </a:fld>
            <a:endParaRPr lang="en-US"/>
          </a:p>
        </p:txBody>
      </p:sp>
      <p:pic>
        <p:nvPicPr>
          <p:cNvPr id="6" name="Picture 5" descr="bu%20emblem.jpg"/>
          <p:cNvPicPr>
            <a:picLocks noChangeAspect="1"/>
          </p:cNvPicPr>
          <p:nvPr userDrawn="1"/>
        </p:nvPicPr>
        <p:blipFill>
          <a:blip r:embed="rId2" cstate="print"/>
          <a:stretch>
            <a:fillRect/>
          </a:stretch>
        </p:blipFill>
        <p:spPr>
          <a:xfrm>
            <a:off x="8077200" y="304800"/>
            <a:ext cx="614172" cy="60820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sldNum" sz="quarter" idx="10"/>
          </p:nvPr>
        </p:nvSpPr>
        <p:spPr>
          <a:ln/>
        </p:spPr>
        <p:txBody>
          <a:bodyPr/>
          <a:lstStyle>
            <a:lvl1pPr>
              <a:defRPr/>
            </a:lvl1pPr>
          </a:lstStyle>
          <a:p>
            <a:pPr>
              <a:defRPr/>
            </a:pPr>
            <a:fld id="{87FFAEDE-C188-4FDB-A9C3-093123C5337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60400" y="1295400"/>
            <a:ext cx="3771900" cy="4808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84700" y="1295400"/>
            <a:ext cx="3771900" cy="4808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sldNum" sz="quarter" idx="10"/>
          </p:nvPr>
        </p:nvSpPr>
        <p:spPr>
          <a:ln/>
        </p:spPr>
        <p:txBody>
          <a:bodyPr/>
          <a:lstStyle>
            <a:lvl1pPr>
              <a:defRPr/>
            </a:lvl1pPr>
          </a:lstStyle>
          <a:p>
            <a:pPr>
              <a:defRPr/>
            </a:pPr>
            <a:fld id="{086830F2-4006-425C-8260-3BAD515C94B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sldNum" sz="quarter" idx="10"/>
          </p:nvPr>
        </p:nvSpPr>
        <p:spPr>
          <a:ln/>
        </p:spPr>
        <p:txBody>
          <a:bodyPr/>
          <a:lstStyle>
            <a:lvl1pPr>
              <a:defRPr/>
            </a:lvl1pPr>
          </a:lstStyle>
          <a:p>
            <a:pPr>
              <a:defRPr/>
            </a:pPr>
            <a:fld id="{BAA16A93-1F2B-491B-BE3E-D95F1E459C5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sldNum" sz="quarter" idx="10"/>
          </p:nvPr>
        </p:nvSpPr>
        <p:spPr>
          <a:ln/>
        </p:spPr>
        <p:txBody>
          <a:bodyPr/>
          <a:lstStyle>
            <a:lvl1pPr>
              <a:defRPr/>
            </a:lvl1pPr>
          </a:lstStyle>
          <a:p>
            <a:pPr>
              <a:defRPr/>
            </a:pPr>
            <a:fld id="{A3E8E066-9CC2-4D32-965F-1FE6B482C45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ln/>
        </p:spPr>
        <p:txBody>
          <a:bodyPr/>
          <a:lstStyle>
            <a:lvl1pPr>
              <a:defRPr/>
            </a:lvl1pPr>
          </a:lstStyle>
          <a:p>
            <a:pPr>
              <a:defRPr/>
            </a:pPr>
            <a:fld id="{878C2CCC-EB4F-4902-BB63-EE00B6A1C74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pPr>
              <a:defRPr/>
            </a:pPr>
            <a:fld id="{E18B6877-AFF7-4878-9F3C-394B6B930D9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sldNum" sz="quarter" idx="10"/>
          </p:nvPr>
        </p:nvSpPr>
        <p:spPr>
          <a:ln/>
        </p:spPr>
        <p:txBody>
          <a:bodyPr/>
          <a:lstStyle>
            <a:lvl1pPr>
              <a:defRPr/>
            </a:lvl1pPr>
          </a:lstStyle>
          <a:p>
            <a:pPr>
              <a:defRPr/>
            </a:pPr>
            <a:fld id="{7693053D-A692-4A9A-BC50-18A226853C1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sldNum" sz="quarter" idx="4"/>
          </p:nvPr>
        </p:nvSpPr>
        <p:spPr bwMode="auto">
          <a:xfrm>
            <a:off x="8382000" y="6400800"/>
            <a:ext cx="533400" cy="152400"/>
          </a:xfrm>
          <a:prstGeom prst="rect">
            <a:avLst/>
          </a:prstGeom>
          <a:noFill/>
          <a:ln w="9525">
            <a:noFill/>
            <a:miter lim="800000"/>
            <a:headEnd/>
            <a:tailEnd/>
          </a:ln>
          <a:effectLst/>
        </p:spPr>
        <p:txBody>
          <a:bodyPr vert="horz" wrap="none" lIns="92064" tIns="46033" rIns="92064" bIns="46033" numCol="1" anchor="ctr" anchorCtr="0" compatLnSpc="1">
            <a:prstTxWarp prst="textNoShape">
              <a:avLst/>
            </a:prstTxWarp>
          </a:bodyPr>
          <a:lstStyle>
            <a:lvl1pPr algn="r">
              <a:lnSpc>
                <a:spcPct val="120000"/>
              </a:lnSpc>
              <a:spcAft>
                <a:spcPct val="0"/>
              </a:spcAft>
              <a:buClrTx/>
              <a:defRPr sz="800">
                <a:solidFill>
                  <a:schemeClr val="tx2"/>
                </a:solidFill>
                <a:latin typeface="Arial" charset="0"/>
              </a:defRPr>
            </a:lvl1pPr>
          </a:lstStyle>
          <a:p>
            <a:pPr>
              <a:defRPr/>
            </a:pPr>
            <a:fld id="{16C39BF4-B265-4A1F-92E7-A2650015415B}" type="slidenum">
              <a:rPr lang="en-US"/>
              <a:pPr>
                <a:defRPr/>
              </a:pPr>
              <a:t>‹#›</a:t>
            </a:fld>
            <a:endParaRPr lang="en-US"/>
          </a:p>
        </p:txBody>
      </p:sp>
      <p:sp>
        <p:nvSpPr>
          <p:cNvPr id="1027" name="Rectangle 3"/>
          <p:cNvSpPr>
            <a:spLocks noGrp="1" noChangeArrowheads="1"/>
          </p:cNvSpPr>
          <p:nvPr>
            <p:ph type="title"/>
          </p:nvPr>
        </p:nvSpPr>
        <p:spPr bwMode="auto">
          <a:xfrm>
            <a:off x="685800" y="381000"/>
            <a:ext cx="71628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660400" y="1295400"/>
            <a:ext cx="7696200" cy="4808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102" name="Rectangle 6"/>
          <p:cNvSpPr>
            <a:spLocks noChangeArrowheads="1"/>
          </p:cNvSpPr>
          <p:nvPr/>
        </p:nvSpPr>
        <p:spPr bwMode="auto">
          <a:xfrm>
            <a:off x="7740650" y="0"/>
            <a:ext cx="1403350" cy="127000"/>
          </a:xfrm>
          <a:prstGeom prst="rect">
            <a:avLst/>
          </a:prstGeom>
          <a:solidFill>
            <a:srgbClr val="FDAA03"/>
          </a:solidFill>
          <a:ln w="9525">
            <a:noFill/>
            <a:miter lim="800000"/>
            <a:headEnd/>
            <a:tailEnd/>
          </a:ln>
          <a:effectLst/>
        </p:spPr>
        <p:txBody>
          <a:bodyPr wrap="none" anchor="ctr"/>
          <a:lstStyle/>
          <a:p>
            <a:pPr>
              <a:defRPr/>
            </a:pPr>
            <a:endParaRPr lang="en-US">
              <a:latin typeface="Arial" charset="0"/>
            </a:endParaRPr>
          </a:p>
        </p:txBody>
      </p:sp>
      <p:sp>
        <p:nvSpPr>
          <p:cNvPr id="4107" name="Rectangle 11"/>
          <p:cNvSpPr>
            <a:spLocks noChangeArrowheads="1"/>
          </p:cNvSpPr>
          <p:nvPr/>
        </p:nvSpPr>
        <p:spPr bwMode="auto">
          <a:xfrm>
            <a:off x="7886700" y="0"/>
            <a:ext cx="1257300" cy="220663"/>
          </a:xfrm>
          <a:prstGeom prst="rect">
            <a:avLst/>
          </a:prstGeom>
          <a:solidFill>
            <a:schemeClr val="tx2"/>
          </a:solidFill>
          <a:ln w="9525">
            <a:noFill/>
            <a:miter lim="800000"/>
            <a:headEnd/>
            <a:tailEnd/>
          </a:ln>
          <a:effectLst/>
        </p:spPr>
        <p:txBody>
          <a:bodyPr wrap="none" anchor="ctr"/>
          <a:lstStyle/>
          <a:p>
            <a:pPr>
              <a:defRPr/>
            </a:pPr>
            <a:endParaRPr lang="en-US">
              <a:solidFill>
                <a:schemeClr val="tx2"/>
              </a:solidFill>
              <a:latin typeface="Arial" charset="0"/>
            </a:endParaRPr>
          </a:p>
        </p:txBody>
      </p:sp>
      <p:sp>
        <p:nvSpPr>
          <p:cNvPr id="4122" name="Line 26"/>
          <p:cNvSpPr>
            <a:spLocks noChangeShapeType="1"/>
          </p:cNvSpPr>
          <p:nvPr/>
        </p:nvSpPr>
        <p:spPr bwMode="auto">
          <a:xfrm>
            <a:off x="152400" y="6400800"/>
            <a:ext cx="8763000" cy="0"/>
          </a:xfrm>
          <a:prstGeom prst="line">
            <a:avLst/>
          </a:prstGeom>
          <a:noFill/>
          <a:ln w="6350">
            <a:solidFill>
              <a:srgbClr val="FF9900"/>
            </a:solidFill>
            <a:round/>
            <a:headEnd/>
            <a:tailEnd/>
          </a:ln>
          <a:effectLst/>
        </p:spPr>
        <p:txBody>
          <a:bodyPr wrap="none" anchor="ctr"/>
          <a:lstStyle/>
          <a:p>
            <a:pPr>
              <a:defRPr/>
            </a:pPr>
            <a:endParaRPr lang="en-US">
              <a:latin typeface="Arial" charset="0"/>
            </a:endParaRPr>
          </a:p>
        </p:txBody>
      </p:sp>
      <p:sp>
        <p:nvSpPr>
          <p:cNvPr id="4138" name="Text Box 42"/>
          <p:cNvSpPr txBox="1">
            <a:spLocks noChangeArrowheads="1"/>
          </p:cNvSpPr>
          <p:nvPr userDrawn="1"/>
        </p:nvSpPr>
        <p:spPr bwMode="auto">
          <a:xfrm>
            <a:off x="4685489" y="6553200"/>
            <a:ext cx="4318811" cy="246221"/>
          </a:xfrm>
          <a:prstGeom prst="rect">
            <a:avLst/>
          </a:prstGeom>
          <a:noFill/>
          <a:ln w="9525">
            <a:noFill/>
            <a:miter lim="800000"/>
            <a:headEnd/>
            <a:tailEnd/>
          </a:ln>
          <a:effectLst/>
        </p:spPr>
        <p:txBody>
          <a:bodyPr wrap="none">
            <a:spAutoFit/>
          </a:bodyPr>
          <a:lstStyle/>
          <a:p>
            <a:pPr algn="r">
              <a:lnSpc>
                <a:spcPct val="100000"/>
              </a:lnSpc>
              <a:spcAft>
                <a:spcPct val="0"/>
              </a:spcAft>
              <a:buClrTx/>
              <a:defRPr/>
            </a:pPr>
            <a:r>
              <a:rPr lang="en-US" altLang="en-US" sz="1000" b="0" dirty="0" smtClean="0">
                <a:latin typeface="Arial" charset="0"/>
              </a:rPr>
              <a:t>MET CS651 Web</a:t>
            </a:r>
            <a:r>
              <a:rPr lang="en-US" altLang="en-US" sz="1000" b="0" baseline="0" dirty="0" smtClean="0">
                <a:latin typeface="Arial" charset="0"/>
              </a:rPr>
              <a:t> Development with .NET, Dino Konstantopoulos </a:t>
            </a:r>
            <a:r>
              <a:rPr lang="en-US" altLang="en-US" sz="1000" b="0" dirty="0" smtClean="0">
                <a:latin typeface="Arial" charset="0"/>
              </a:rPr>
              <a:t>© 2010</a:t>
            </a:r>
            <a:endParaRPr lang="en-US" altLang="en-US" sz="1000" b="0" dirty="0">
              <a:latin typeface="Arial" charset="0"/>
            </a:endParaRPr>
          </a:p>
        </p:txBody>
      </p:sp>
    </p:spTree>
  </p:cSld>
  <p:clrMap bg1="lt1" tx1="dk1" bg2="lt2" tx2="dk2" accent1="accent1" accent2="accent2" accent3="accent3" accent4="accent4" accent5="accent5" accent6="accent6" hlink="hlink" folHlink="folHlink"/>
  <p:sldLayoutIdLst>
    <p:sldLayoutId id="2147484072"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 id="2147484070" r:id="rId12"/>
    <p:sldLayoutId id="2147484071" r:id="rId13"/>
  </p:sldLayoutIdLst>
  <p:hf hdr="0" ftr="0" dt="0"/>
  <p:txStyles>
    <p:titleStyle>
      <a:lvl1pPr algn="l" rtl="0" eaLnBrk="0" fontAlgn="base" hangingPunct="0">
        <a:lnSpc>
          <a:spcPts val="3000"/>
        </a:lnSpc>
        <a:spcBef>
          <a:spcPct val="0"/>
        </a:spcBef>
        <a:spcAft>
          <a:spcPct val="0"/>
        </a:spcAft>
        <a:defRPr sz="2800" b="1">
          <a:solidFill>
            <a:srgbClr val="000099"/>
          </a:solidFill>
          <a:latin typeface="+mj-lt"/>
          <a:ea typeface="+mj-ea"/>
          <a:cs typeface="+mj-cs"/>
        </a:defRPr>
      </a:lvl1pPr>
      <a:lvl2pPr algn="l" rtl="0" eaLnBrk="0" fontAlgn="base" hangingPunct="0">
        <a:lnSpc>
          <a:spcPts val="3000"/>
        </a:lnSpc>
        <a:spcBef>
          <a:spcPct val="0"/>
        </a:spcBef>
        <a:spcAft>
          <a:spcPct val="0"/>
        </a:spcAft>
        <a:defRPr sz="2800" b="1">
          <a:solidFill>
            <a:srgbClr val="000099"/>
          </a:solidFill>
          <a:latin typeface="Arial" charset="0"/>
        </a:defRPr>
      </a:lvl2pPr>
      <a:lvl3pPr algn="l" rtl="0" eaLnBrk="0" fontAlgn="base" hangingPunct="0">
        <a:lnSpc>
          <a:spcPts val="3000"/>
        </a:lnSpc>
        <a:spcBef>
          <a:spcPct val="0"/>
        </a:spcBef>
        <a:spcAft>
          <a:spcPct val="0"/>
        </a:spcAft>
        <a:defRPr sz="2800" b="1">
          <a:solidFill>
            <a:srgbClr val="000099"/>
          </a:solidFill>
          <a:latin typeface="Arial" charset="0"/>
        </a:defRPr>
      </a:lvl3pPr>
      <a:lvl4pPr algn="l" rtl="0" eaLnBrk="0" fontAlgn="base" hangingPunct="0">
        <a:lnSpc>
          <a:spcPts val="3000"/>
        </a:lnSpc>
        <a:spcBef>
          <a:spcPct val="0"/>
        </a:spcBef>
        <a:spcAft>
          <a:spcPct val="0"/>
        </a:spcAft>
        <a:defRPr sz="2800" b="1">
          <a:solidFill>
            <a:srgbClr val="000099"/>
          </a:solidFill>
          <a:latin typeface="Arial" charset="0"/>
        </a:defRPr>
      </a:lvl4pPr>
      <a:lvl5pPr algn="l" rtl="0" eaLnBrk="0" fontAlgn="base" hangingPunct="0">
        <a:lnSpc>
          <a:spcPts val="3000"/>
        </a:lnSpc>
        <a:spcBef>
          <a:spcPct val="0"/>
        </a:spcBef>
        <a:spcAft>
          <a:spcPct val="0"/>
        </a:spcAft>
        <a:defRPr sz="2800" b="1">
          <a:solidFill>
            <a:srgbClr val="000099"/>
          </a:solidFill>
          <a:latin typeface="Arial" charset="0"/>
        </a:defRPr>
      </a:lvl5pPr>
      <a:lvl6pPr marL="457200" algn="l" rtl="0" eaLnBrk="0" fontAlgn="base" hangingPunct="0">
        <a:lnSpc>
          <a:spcPts val="3000"/>
        </a:lnSpc>
        <a:spcBef>
          <a:spcPct val="0"/>
        </a:spcBef>
        <a:spcAft>
          <a:spcPct val="0"/>
        </a:spcAft>
        <a:defRPr sz="2800" b="1">
          <a:solidFill>
            <a:srgbClr val="000099"/>
          </a:solidFill>
          <a:latin typeface="Arial" charset="0"/>
        </a:defRPr>
      </a:lvl6pPr>
      <a:lvl7pPr marL="914400" algn="l" rtl="0" eaLnBrk="0" fontAlgn="base" hangingPunct="0">
        <a:lnSpc>
          <a:spcPts val="3000"/>
        </a:lnSpc>
        <a:spcBef>
          <a:spcPct val="0"/>
        </a:spcBef>
        <a:spcAft>
          <a:spcPct val="0"/>
        </a:spcAft>
        <a:defRPr sz="2800" b="1">
          <a:solidFill>
            <a:srgbClr val="000099"/>
          </a:solidFill>
          <a:latin typeface="Arial" charset="0"/>
        </a:defRPr>
      </a:lvl7pPr>
      <a:lvl8pPr marL="1371600" algn="l" rtl="0" eaLnBrk="0" fontAlgn="base" hangingPunct="0">
        <a:lnSpc>
          <a:spcPts val="3000"/>
        </a:lnSpc>
        <a:spcBef>
          <a:spcPct val="0"/>
        </a:spcBef>
        <a:spcAft>
          <a:spcPct val="0"/>
        </a:spcAft>
        <a:defRPr sz="2800" b="1">
          <a:solidFill>
            <a:srgbClr val="000099"/>
          </a:solidFill>
          <a:latin typeface="Arial" charset="0"/>
        </a:defRPr>
      </a:lvl8pPr>
      <a:lvl9pPr marL="1828800" algn="l" rtl="0" eaLnBrk="0" fontAlgn="base" hangingPunct="0">
        <a:lnSpc>
          <a:spcPts val="3000"/>
        </a:lnSpc>
        <a:spcBef>
          <a:spcPct val="0"/>
        </a:spcBef>
        <a:spcAft>
          <a:spcPct val="0"/>
        </a:spcAft>
        <a:defRPr sz="2800" b="1">
          <a:solidFill>
            <a:srgbClr val="000099"/>
          </a:solidFill>
          <a:latin typeface="Arial" charset="0"/>
        </a:defRPr>
      </a:lvl9pPr>
    </p:titleStyle>
    <p:bodyStyle>
      <a:lvl1pPr marL="227013" indent="-227013" algn="l" rtl="0" eaLnBrk="0" fontAlgn="base" hangingPunct="0">
        <a:lnSpc>
          <a:spcPts val="2000"/>
        </a:lnSpc>
        <a:spcBef>
          <a:spcPct val="0"/>
        </a:spcBef>
        <a:spcAft>
          <a:spcPts val="800"/>
        </a:spcAft>
        <a:buClr>
          <a:srgbClr val="FDAA03"/>
        </a:buClr>
        <a:buSzPct val="75000"/>
        <a:buFont typeface="Monotype Sorts" pitchFamily="2" charset="2"/>
        <a:buChar char="n"/>
        <a:defRPr sz="2000" b="1">
          <a:solidFill>
            <a:schemeClr val="tx1"/>
          </a:solidFill>
          <a:latin typeface="+mn-lt"/>
          <a:ea typeface="+mn-ea"/>
          <a:cs typeface="+mn-cs"/>
        </a:defRPr>
      </a:lvl1pPr>
      <a:lvl2pPr marL="568325" indent="-227013" algn="l" rtl="0" eaLnBrk="0" fontAlgn="base" hangingPunct="0">
        <a:lnSpc>
          <a:spcPts val="1800"/>
        </a:lnSpc>
        <a:spcBef>
          <a:spcPct val="0"/>
        </a:spcBef>
        <a:spcAft>
          <a:spcPts val="800"/>
        </a:spcAft>
        <a:buClr>
          <a:srgbClr val="FDAA03"/>
        </a:buClr>
        <a:buChar char="–"/>
        <a:defRPr b="1">
          <a:solidFill>
            <a:schemeClr val="tx1"/>
          </a:solidFill>
          <a:latin typeface="+mn-lt"/>
        </a:defRPr>
      </a:lvl2pPr>
      <a:lvl3pPr marL="909638" indent="-168275" algn="l" rtl="0" eaLnBrk="0" fontAlgn="base" hangingPunct="0">
        <a:lnSpc>
          <a:spcPts val="1600"/>
        </a:lnSpc>
        <a:spcBef>
          <a:spcPct val="0"/>
        </a:spcBef>
        <a:spcAft>
          <a:spcPts val="800"/>
        </a:spcAft>
        <a:buClr>
          <a:srgbClr val="FDAA03"/>
        </a:buClr>
        <a:buSzPct val="60000"/>
        <a:buFont typeface="Monotype Sorts" pitchFamily="2" charset="2"/>
        <a:buChar char="n"/>
        <a:defRPr sz="1600" b="1">
          <a:solidFill>
            <a:schemeClr val="tx1"/>
          </a:solidFill>
          <a:latin typeface="+mn-lt"/>
        </a:defRPr>
      </a:lvl3pPr>
      <a:lvl4pPr marL="1143000" indent="-114300" algn="l" rtl="0" eaLnBrk="0" fontAlgn="base" hangingPunct="0">
        <a:lnSpc>
          <a:spcPts val="1400"/>
        </a:lnSpc>
        <a:spcBef>
          <a:spcPct val="0"/>
        </a:spcBef>
        <a:spcAft>
          <a:spcPts val="800"/>
        </a:spcAft>
        <a:buClr>
          <a:srgbClr val="FDAA03"/>
        </a:buClr>
        <a:buChar char="­"/>
        <a:defRPr sz="1400" b="1">
          <a:solidFill>
            <a:schemeClr val="tx1"/>
          </a:solidFill>
          <a:latin typeface="+mn-lt"/>
        </a:defRPr>
      </a:lvl4pPr>
      <a:lvl5pPr marL="1371600" indent="-114300" algn="l" rtl="0" eaLnBrk="0" fontAlgn="base" hangingPunct="0">
        <a:lnSpc>
          <a:spcPts val="1200"/>
        </a:lnSpc>
        <a:spcBef>
          <a:spcPct val="0"/>
        </a:spcBef>
        <a:spcAft>
          <a:spcPts val="800"/>
        </a:spcAft>
        <a:buClr>
          <a:srgbClr val="FDAA03"/>
        </a:buClr>
        <a:buSzPct val="50000"/>
        <a:buFont typeface="Monotype Sorts" pitchFamily="2" charset="2"/>
        <a:buChar char="n"/>
        <a:defRPr sz="1200" b="1">
          <a:solidFill>
            <a:schemeClr val="tx1"/>
          </a:solidFill>
          <a:latin typeface="+mn-lt"/>
        </a:defRPr>
      </a:lvl5pPr>
      <a:lvl6pPr marL="1828800" indent="-114300" algn="l" rtl="0" eaLnBrk="0" fontAlgn="base" hangingPunct="0">
        <a:lnSpc>
          <a:spcPts val="1200"/>
        </a:lnSpc>
        <a:spcBef>
          <a:spcPct val="0"/>
        </a:spcBef>
        <a:spcAft>
          <a:spcPts val="800"/>
        </a:spcAft>
        <a:buClr>
          <a:srgbClr val="FDAA03"/>
        </a:buClr>
        <a:buSzPct val="50000"/>
        <a:buFont typeface="Monotype Sorts" pitchFamily="2" charset="2"/>
        <a:buChar char="n"/>
        <a:defRPr sz="1200" b="1">
          <a:solidFill>
            <a:schemeClr val="tx1"/>
          </a:solidFill>
          <a:latin typeface="+mn-lt"/>
        </a:defRPr>
      </a:lvl6pPr>
      <a:lvl7pPr marL="2286000" indent="-114300" algn="l" rtl="0" eaLnBrk="0" fontAlgn="base" hangingPunct="0">
        <a:lnSpc>
          <a:spcPts val="1200"/>
        </a:lnSpc>
        <a:spcBef>
          <a:spcPct val="0"/>
        </a:spcBef>
        <a:spcAft>
          <a:spcPts val="800"/>
        </a:spcAft>
        <a:buClr>
          <a:srgbClr val="FDAA03"/>
        </a:buClr>
        <a:buSzPct val="50000"/>
        <a:buFont typeface="Monotype Sorts" pitchFamily="2" charset="2"/>
        <a:buChar char="n"/>
        <a:defRPr sz="1200" b="1">
          <a:solidFill>
            <a:schemeClr val="tx1"/>
          </a:solidFill>
          <a:latin typeface="+mn-lt"/>
        </a:defRPr>
      </a:lvl7pPr>
      <a:lvl8pPr marL="2743200" indent="-114300" algn="l" rtl="0" eaLnBrk="0" fontAlgn="base" hangingPunct="0">
        <a:lnSpc>
          <a:spcPts val="1200"/>
        </a:lnSpc>
        <a:spcBef>
          <a:spcPct val="0"/>
        </a:spcBef>
        <a:spcAft>
          <a:spcPts val="800"/>
        </a:spcAft>
        <a:buClr>
          <a:srgbClr val="FDAA03"/>
        </a:buClr>
        <a:buSzPct val="50000"/>
        <a:buFont typeface="Monotype Sorts" pitchFamily="2" charset="2"/>
        <a:buChar char="n"/>
        <a:defRPr sz="1200" b="1">
          <a:solidFill>
            <a:schemeClr val="tx1"/>
          </a:solidFill>
          <a:latin typeface="+mn-lt"/>
        </a:defRPr>
      </a:lvl8pPr>
      <a:lvl9pPr marL="3200400" indent="-114300" algn="l" rtl="0" eaLnBrk="0" fontAlgn="base" hangingPunct="0">
        <a:lnSpc>
          <a:spcPts val="1200"/>
        </a:lnSpc>
        <a:spcBef>
          <a:spcPct val="0"/>
        </a:spcBef>
        <a:spcAft>
          <a:spcPts val="800"/>
        </a:spcAft>
        <a:buClr>
          <a:srgbClr val="FDAA03"/>
        </a:buClr>
        <a:buSzPct val="50000"/>
        <a:buFont typeface="Monotype Sorts" pitchFamily="2" charset="2"/>
        <a:buChar char="n"/>
        <a:defRPr sz="12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asp.net/ajax/downloads/archiv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le 2"/>
          <p:cNvSpPr>
            <a:spLocks noGrp="1"/>
          </p:cNvSpPr>
          <p:nvPr>
            <p:ph type="ctrTitle" sz="quarter"/>
          </p:nvPr>
        </p:nvSpPr>
        <p:spPr>
          <a:xfrm>
            <a:off x="1066800" y="2209800"/>
            <a:ext cx="7467600" cy="1600200"/>
          </a:xfrm>
        </p:spPr>
        <p:txBody>
          <a:bodyPr/>
          <a:lstStyle/>
          <a:p>
            <a:r>
              <a:rPr lang="en-US" dirty="0" smtClean="0"/>
              <a:t>Web Development with .NET</a:t>
            </a:r>
            <a:br>
              <a:rPr lang="en-US" dirty="0" smtClean="0"/>
            </a:br>
            <a:r>
              <a:rPr lang="en-US" dirty="0" smtClean="0"/>
              <a:t>Lecture 3: </a:t>
            </a:r>
            <a:r>
              <a:rPr lang="en-US" i="1" dirty="0" smtClean="0"/>
              <a:t>ASP.NET AJAX Part I, Cascading Style Sheets</a:t>
            </a:r>
            <a:r>
              <a:rPr lang="en-US" dirty="0" smtClean="0"/>
              <a:t/>
            </a:r>
            <a:br>
              <a:rPr lang="en-US" dirty="0" smtClean="0"/>
            </a:br>
            <a:r>
              <a:rPr lang="en-US" sz="2000" i="1" dirty="0" smtClean="0"/>
              <a:t>8 February 2010</a:t>
            </a:r>
            <a:endParaRPr lang="en-US" sz="3200" i="1" dirty="0" smtClean="0"/>
          </a:p>
        </p:txBody>
      </p:sp>
      <p:pic>
        <p:nvPicPr>
          <p:cNvPr id="8" name="Picture 7" descr="BU_fuzzy.png"/>
          <p:cNvPicPr>
            <a:picLocks noChangeAspect="1"/>
          </p:cNvPicPr>
          <p:nvPr/>
        </p:nvPicPr>
        <p:blipFill>
          <a:blip r:embed="rId3" cstate="print"/>
          <a:stretch>
            <a:fillRect/>
          </a:stretch>
        </p:blipFill>
        <p:spPr>
          <a:xfrm>
            <a:off x="5029200" y="3892642"/>
            <a:ext cx="3552809" cy="1593758"/>
          </a:xfrm>
          <a:prstGeom prst="rect">
            <a:avLst/>
          </a:prstGeom>
        </p:spPr>
      </p:pic>
      <p:sp>
        <p:nvSpPr>
          <p:cNvPr id="3074" name="Subtitle 1"/>
          <p:cNvSpPr>
            <a:spLocks noGrp="1"/>
          </p:cNvSpPr>
          <p:nvPr>
            <p:ph type="subTitle" idx="1"/>
          </p:nvPr>
        </p:nvSpPr>
        <p:spPr>
          <a:xfrm>
            <a:off x="5105400" y="4572000"/>
            <a:ext cx="3352800" cy="381000"/>
          </a:xfrm>
        </p:spPr>
        <p:txBody>
          <a:bodyPr/>
          <a:lstStyle/>
          <a:p>
            <a:r>
              <a:rPr lang="en-US" sz="1800" dirty="0" smtClean="0">
                <a:solidFill>
                  <a:schemeClr val="bg1"/>
                </a:solidFill>
                <a:latin typeface="Arial Black" pitchFamily="34" charset="0"/>
              </a:rPr>
              <a:t>MET CS 651 - Chelmsford</a:t>
            </a:r>
          </a:p>
        </p:txBody>
      </p:sp>
      <p:sp>
        <p:nvSpPr>
          <p:cNvPr id="5" name="Title 2"/>
          <p:cNvSpPr txBox="1">
            <a:spLocks/>
          </p:cNvSpPr>
          <p:nvPr/>
        </p:nvSpPr>
        <p:spPr bwMode="auto">
          <a:xfrm>
            <a:off x="838200" y="5181600"/>
            <a:ext cx="58674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ts val="4400"/>
              </a:lnSpc>
              <a:spcBef>
                <a:spcPct val="0"/>
              </a:spcBef>
              <a:spcAft>
                <a:spcPct val="0"/>
              </a:spcAft>
              <a:buClrTx/>
              <a:buSzTx/>
              <a:buFontTx/>
              <a:buNone/>
              <a:tabLst/>
              <a:defRPr/>
            </a:pPr>
            <a:r>
              <a:rPr kumimoji="0" lang="en-US" sz="3200" b="1" i="1" u="none" strike="noStrike" kern="0" cap="none" spc="0" normalizeH="0" baseline="0" noProof="0" dirty="0" smtClean="0">
                <a:ln>
                  <a:noFill/>
                </a:ln>
                <a:solidFill>
                  <a:schemeClr val="bg2"/>
                </a:solidFill>
                <a:effectLst/>
                <a:uLnTx/>
                <a:uFillTx/>
                <a:latin typeface="+mj-lt"/>
                <a:ea typeface="+mj-ea"/>
                <a:cs typeface="+mj-cs"/>
              </a:rPr>
              <a:t>“</a:t>
            </a:r>
            <a:r>
              <a:rPr kumimoji="0" lang="en-US" sz="2400" b="1" i="1" u="none" strike="noStrike" kern="0" cap="none" spc="0" normalizeH="0" baseline="0" noProof="0" dirty="0" smtClean="0">
                <a:ln>
                  <a:noFill/>
                </a:ln>
                <a:solidFill>
                  <a:schemeClr val="bg2"/>
                </a:solidFill>
                <a:effectLst/>
                <a:uLnTx/>
                <a:uFillTx/>
                <a:latin typeface="+mj-lt"/>
                <a:ea typeface="+mj-ea"/>
                <a:cs typeface="+mj-cs"/>
              </a:rPr>
              <a:t>Making it all </a:t>
            </a:r>
            <a:r>
              <a:rPr lang="en-US" sz="2400" i="1" kern="0" dirty="0" smtClean="0">
                <a:solidFill>
                  <a:schemeClr val="bg2"/>
                </a:solidFill>
                <a:latin typeface="+mj-lt"/>
                <a:ea typeface="+mj-ea"/>
                <a:cs typeface="+mj-cs"/>
              </a:rPr>
              <a:t>faster, </a:t>
            </a:r>
            <a:r>
              <a:rPr kumimoji="0" lang="en-US" sz="2400" b="1" i="1" u="none" strike="noStrike" kern="0" cap="none" spc="0" normalizeH="0" baseline="0" noProof="0" dirty="0" smtClean="0">
                <a:ln>
                  <a:noFill/>
                </a:ln>
                <a:solidFill>
                  <a:schemeClr val="bg2"/>
                </a:solidFill>
                <a:effectLst/>
                <a:uLnTx/>
                <a:uFillTx/>
                <a:latin typeface="+mj-lt"/>
                <a:ea typeface="+mj-ea"/>
                <a:cs typeface="+mj-cs"/>
              </a:rPr>
              <a:t>prettier, &amp; easier”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blogs.sun.com/ChinaExperience/resource/evolution.jpg"/>
          <p:cNvPicPr>
            <a:picLocks noChangeAspect="1" noChangeArrowheads="1"/>
          </p:cNvPicPr>
          <p:nvPr/>
        </p:nvPicPr>
        <p:blipFill>
          <a:blip r:embed="rId2" cstate="print"/>
          <a:srcRect/>
          <a:stretch>
            <a:fillRect/>
          </a:stretch>
        </p:blipFill>
        <p:spPr bwMode="auto">
          <a:xfrm>
            <a:off x="5105400" y="3810000"/>
            <a:ext cx="3429000" cy="2571750"/>
          </a:xfrm>
          <a:prstGeom prst="rect">
            <a:avLst/>
          </a:prstGeom>
          <a:noFill/>
        </p:spPr>
      </p:pic>
      <p:sp>
        <p:nvSpPr>
          <p:cNvPr id="2" name="Title 1"/>
          <p:cNvSpPr>
            <a:spLocks noGrp="1"/>
          </p:cNvSpPr>
          <p:nvPr>
            <p:ph type="title"/>
          </p:nvPr>
        </p:nvSpPr>
        <p:spPr/>
        <p:txBody>
          <a:bodyPr/>
          <a:lstStyle/>
          <a:p>
            <a:r>
              <a:rPr lang="en-US" dirty="0" smtClean="0"/>
              <a:t>AJAX Evolution</a:t>
            </a:r>
            <a:endParaRPr lang="en-US" dirty="0"/>
          </a:p>
        </p:txBody>
      </p:sp>
      <p:sp>
        <p:nvSpPr>
          <p:cNvPr id="3" name="Content Placeholder 2"/>
          <p:cNvSpPr>
            <a:spLocks noGrp="1"/>
          </p:cNvSpPr>
          <p:nvPr>
            <p:ph idx="1"/>
          </p:nvPr>
        </p:nvSpPr>
        <p:spPr>
          <a:xfrm>
            <a:off x="660400" y="1524000"/>
            <a:ext cx="7696200" cy="4191000"/>
          </a:xfrm>
        </p:spPr>
        <p:txBody>
          <a:bodyPr/>
          <a:lstStyle/>
          <a:p>
            <a:r>
              <a:rPr lang="en-US" dirty="0" smtClean="0"/>
              <a:t>Since 2005, there have been a number of developments in the technologies used in an </a:t>
            </a:r>
            <a:r>
              <a:rPr lang="en-US" i="1" dirty="0" smtClean="0">
                <a:solidFill>
                  <a:schemeClr val="tx2"/>
                </a:solidFill>
              </a:rPr>
              <a:t>AJAX</a:t>
            </a:r>
            <a:r>
              <a:rPr lang="en-US" dirty="0" smtClean="0"/>
              <a:t> application, and the definition of the term </a:t>
            </a:r>
            <a:r>
              <a:rPr lang="en-US" i="1" dirty="0" smtClean="0">
                <a:solidFill>
                  <a:schemeClr val="tx2"/>
                </a:solidFill>
              </a:rPr>
              <a:t>AJAX</a:t>
            </a:r>
          </a:p>
          <a:p>
            <a:pPr lvl="1"/>
            <a:r>
              <a:rPr lang="en-US" i="1" dirty="0" smtClean="0">
                <a:solidFill>
                  <a:schemeClr val="tx2"/>
                </a:solidFill>
              </a:rPr>
              <a:t>JavaScript</a:t>
            </a:r>
            <a:r>
              <a:rPr lang="en-US" dirty="0" smtClean="0"/>
              <a:t> is not the only client-side scripting language that can be used for implementing an </a:t>
            </a:r>
            <a:r>
              <a:rPr lang="en-US" i="1" dirty="0" smtClean="0">
                <a:solidFill>
                  <a:schemeClr val="tx2"/>
                </a:solidFill>
              </a:rPr>
              <a:t>AJAX</a:t>
            </a:r>
            <a:r>
              <a:rPr lang="en-US" dirty="0" smtClean="0"/>
              <a:t> application. Other languages such as </a:t>
            </a:r>
            <a:r>
              <a:rPr lang="en-US" i="1" dirty="0" smtClean="0">
                <a:solidFill>
                  <a:schemeClr val="tx2"/>
                </a:solidFill>
              </a:rPr>
              <a:t>VBScript</a:t>
            </a:r>
            <a:r>
              <a:rPr lang="en-US" dirty="0" smtClean="0"/>
              <a:t> are also capable of the required functionality</a:t>
            </a:r>
          </a:p>
          <a:p>
            <a:pPr lvl="1"/>
            <a:r>
              <a:rPr lang="en-US" i="1" dirty="0" smtClean="0">
                <a:solidFill>
                  <a:schemeClr val="tx2"/>
                </a:solidFill>
              </a:rPr>
              <a:t>XML</a:t>
            </a:r>
            <a:r>
              <a:rPr lang="en-US" dirty="0" smtClean="0"/>
              <a:t> is not required for data interchange and therefore XSLT is not required for the manipulation of data. </a:t>
            </a:r>
            <a:r>
              <a:rPr lang="en-US" i="1" dirty="0" smtClean="0">
                <a:solidFill>
                  <a:schemeClr val="tx2"/>
                </a:solidFill>
              </a:rPr>
              <a:t>JavaScript Object Notation </a:t>
            </a:r>
            <a:r>
              <a:rPr lang="en-US" dirty="0" smtClean="0"/>
              <a:t>(</a:t>
            </a:r>
            <a:r>
              <a:rPr lang="en-US" i="1" dirty="0" smtClean="0">
                <a:solidFill>
                  <a:schemeClr val="tx2"/>
                </a:solidFill>
              </a:rPr>
              <a:t>JSON</a:t>
            </a:r>
            <a:r>
              <a:rPr lang="en-US" dirty="0" smtClean="0"/>
              <a:t>) is often used as an alternative format for data interchange</a:t>
            </a:r>
          </a:p>
          <a:p>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IFrame</a:t>
            </a:r>
            <a:endParaRPr lang="en-US" dirty="0"/>
          </a:p>
        </p:txBody>
      </p:sp>
      <p:sp>
        <p:nvSpPr>
          <p:cNvPr id="3" name="Content Placeholder 2"/>
          <p:cNvSpPr>
            <a:spLocks noGrp="1"/>
          </p:cNvSpPr>
          <p:nvPr>
            <p:ph idx="1"/>
          </p:nvPr>
        </p:nvSpPr>
        <p:spPr/>
        <p:txBody>
          <a:bodyPr/>
          <a:lstStyle/>
          <a:p>
            <a:r>
              <a:rPr lang="en-US" dirty="0" smtClean="0"/>
              <a:t>Typical Web site will refresh the entire page upon </a:t>
            </a:r>
            <a:r>
              <a:rPr lang="en-US" dirty="0" err="1" smtClean="0"/>
              <a:t>postback</a:t>
            </a:r>
            <a:endParaRPr lang="en-US" dirty="0" smtClean="0"/>
          </a:p>
          <a:p>
            <a:pPr lvl="1"/>
            <a:r>
              <a:rPr lang="en-US" dirty="0" smtClean="0"/>
              <a:t>Causes a lag for the </a:t>
            </a:r>
            <a:r>
              <a:rPr lang="en-US" dirty="0" err="1" smtClean="0"/>
              <a:t>clint</a:t>
            </a:r>
            <a:r>
              <a:rPr lang="en-US" dirty="0" smtClean="0"/>
              <a:t>, and much traffic for the server</a:t>
            </a:r>
          </a:p>
          <a:p>
            <a:pPr lvl="1"/>
            <a:r>
              <a:rPr lang="en-US" dirty="0" smtClean="0"/>
              <a:t>Rich clients look at this and laugh!</a:t>
            </a:r>
          </a:p>
          <a:p>
            <a:r>
              <a:rPr lang="en-US" dirty="0" smtClean="0"/>
              <a:t>First attempt at improving the Web app state of the art in this respect came with the introduction of </a:t>
            </a:r>
            <a:r>
              <a:rPr lang="en-US" i="1" dirty="0" err="1" smtClean="0"/>
              <a:t>IFrame</a:t>
            </a:r>
            <a:r>
              <a:rPr lang="en-US" dirty="0" smtClean="0"/>
              <a:t> in IE3 (1996)</a:t>
            </a:r>
          </a:p>
          <a:p>
            <a:pPr lvl="1"/>
            <a:r>
              <a:rPr lang="en-US" dirty="0" smtClean="0"/>
              <a:t>Frame showing different content within page, independently refreshed</a:t>
            </a:r>
          </a:p>
          <a:p>
            <a:pPr lvl="1"/>
            <a:r>
              <a:rPr lang="en-US" dirty="0" smtClean="0"/>
              <a:t>One master page, and subpages for each information pane</a:t>
            </a:r>
          </a:p>
          <a:p>
            <a:pPr lvl="1"/>
            <a:r>
              <a:rPr lang="en-US" dirty="0" smtClean="0"/>
              <a:t>Ushered in the concept of a Web “portal”</a:t>
            </a:r>
          </a:p>
          <a:p>
            <a:r>
              <a:rPr lang="en-US" dirty="0" err="1" smtClean="0"/>
              <a:t>IFrame</a:t>
            </a:r>
            <a:r>
              <a:rPr lang="en-US" dirty="0" smtClean="0"/>
              <a:t>, &lt;div&gt;, and &lt;span&gt; evolved into a grab-bag of technologies coined DHTML</a:t>
            </a:r>
          </a:p>
          <a:p>
            <a:pPr lvl="1"/>
            <a:r>
              <a:rPr lang="en-US" dirty="0" smtClean="0"/>
              <a:t>DHTML: Pages that </a:t>
            </a:r>
            <a:r>
              <a:rPr lang="en-US" dirty="0" smtClean="0"/>
              <a:t>rewrite their own HTML</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www.cacharterschools.org/trainingprogram/images/calculator.jpg"/>
          <p:cNvPicPr>
            <a:picLocks noChangeAspect="1" noChangeArrowheads="1"/>
          </p:cNvPicPr>
          <p:nvPr/>
        </p:nvPicPr>
        <p:blipFill>
          <a:blip r:embed="rId2" cstate="print"/>
          <a:srcRect/>
          <a:stretch>
            <a:fillRect/>
          </a:stretch>
        </p:blipFill>
        <p:spPr bwMode="auto">
          <a:xfrm>
            <a:off x="4343400" y="4495800"/>
            <a:ext cx="2205567" cy="1654175"/>
          </a:xfrm>
          <a:prstGeom prst="rect">
            <a:avLst/>
          </a:prstGeom>
          <a:noFill/>
        </p:spPr>
      </p:pic>
      <p:sp>
        <p:nvSpPr>
          <p:cNvPr id="2" name="Title 1"/>
          <p:cNvSpPr>
            <a:spLocks noGrp="1"/>
          </p:cNvSpPr>
          <p:nvPr>
            <p:ph type="title"/>
          </p:nvPr>
        </p:nvSpPr>
        <p:spPr/>
        <p:txBody>
          <a:bodyPr/>
          <a:lstStyle/>
          <a:p>
            <a:r>
              <a:rPr lang="en-US" dirty="0" err="1" smtClean="0"/>
              <a:t>XMLHttpRequest</a:t>
            </a:r>
            <a:endParaRPr lang="en-US" dirty="0"/>
          </a:p>
        </p:txBody>
      </p:sp>
      <p:sp>
        <p:nvSpPr>
          <p:cNvPr id="3" name="Content Placeholder 2"/>
          <p:cNvSpPr>
            <a:spLocks noGrp="1"/>
          </p:cNvSpPr>
          <p:nvPr>
            <p:ph idx="1"/>
          </p:nvPr>
        </p:nvSpPr>
        <p:spPr/>
        <p:txBody>
          <a:bodyPr/>
          <a:lstStyle/>
          <a:p>
            <a:r>
              <a:rPr lang="en-US" dirty="0" smtClean="0"/>
              <a:t>IE4: Microsoft Remote scripting (client/server TPC/IP socket communicating </a:t>
            </a:r>
            <a:r>
              <a:rPr lang="en-US" dirty="0" err="1" smtClean="0"/>
              <a:t>javascript</a:t>
            </a:r>
            <a:r>
              <a:rPr lang="en-US" dirty="0" smtClean="0"/>
              <a:t>)</a:t>
            </a:r>
          </a:p>
          <a:p>
            <a:r>
              <a:rPr lang="en-US" dirty="0" smtClean="0"/>
              <a:t>IE5: </a:t>
            </a:r>
            <a:r>
              <a:rPr lang="en-US" i="1" dirty="0" err="1" smtClean="0"/>
              <a:t>XMLHttpRequest</a:t>
            </a:r>
            <a:endParaRPr lang="en-US" i="1" dirty="0" smtClean="0"/>
          </a:p>
          <a:p>
            <a:r>
              <a:rPr lang="en-US" dirty="0" smtClean="0"/>
              <a:t>Client-side ActiveX object</a:t>
            </a:r>
          </a:p>
          <a:p>
            <a:r>
              <a:rPr lang="en-US" dirty="0" smtClean="0"/>
              <a:t>Soon implemented by all other commercial browsers</a:t>
            </a:r>
          </a:p>
          <a:p>
            <a:pPr lvl="1"/>
            <a:r>
              <a:rPr lang="en-US" dirty="0" smtClean="0"/>
              <a:t>An example of industry copying Microsoft..</a:t>
            </a:r>
          </a:p>
          <a:p>
            <a:pPr lvl="1"/>
            <a:r>
              <a:rPr lang="en-US" dirty="0" smtClean="0"/>
              <a:t>Down-level clients IE5 and IE6 expose </a:t>
            </a:r>
            <a:r>
              <a:rPr lang="en-US" dirty="0" err="1" smtClean="0"/>
              <a:t>XMLHttpRequest</a:t>
            </a:r>
            <a:r>
              <a:rPr lang="en-US" dirty="0" smtClean="0"/>
              <a:t> as ActiveX object</a:t>
            </a:r>
          </a:p>
          <a:p>
            <a:pPr lvl="1"/>
            <a:r>
              <a:rPr lang="en-US" dirty="0" smtClean="0"/>
              <a:t>IE7 &amp; up, Firefox, Safari, Opera support is at native </a:t>
            </a:r>
            <a:r>
              <a:rPr lang="en-US" dirty="0" err="1" smtClean="0"/>
              <a:t>Javascript</a:t>
            </a:r>
            <a:r>
              <a:rPr lang="en-US" dirty="0" smtClean="0"/>
              <a:t> object</a:t>
            </a:r>
          </a:p>
          <a:p>
            <a:r>
              <a:rPr lang="en-US" i="1" dirty="0" err="1" smtClean="0"/>
              <a:t>XMLHttpRequest</a:t>
            </a:r>
            <a:r>
              <a:rPr lang="en-US" dirty="0" smtClean="0"/>
              <a:t> is asynchronous communications..</a:t>
            </a:r>
          </a:p>
          <a:p>
            <a:r>
              <a:rPr lang="en-US" dirty="0" smtClean="0"/>
              <a:t>Improving the UI with AJAX</a:t>
            </a:r>
          </a:p>
          <a:p>
            <a:pPr lvl="1"/>
            <a:r>
              <a:rPr lang="en-US" dirty="0" smtClean="0">
                <a:solidFill>
                  <a:srgbClr val="00B050"/>
                </a:solidFill>
              </a:rPr>
              <a:t>Website3 (Calculator)</a:t>
            </a:r>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a:t>
            </a:r>
            <a:r>
              <a:rPr lang="en-US" i="1" dirty="0" smtClean="0"/>
              <a:t>that’s</a:t>
            </a:r>
            <a:r>
              <a:rPr lang="en-US" dirty="0" smtClean="0"/>
              <a:t> the AJAX Plumbing</a:t>
            </a:r>
            <a:endParaRPr lang="en-US" dirty="0"/>
          </a:p>
        </p:txBody>
      </p:sp>
      <p:sp>
        <p:nvSpPr>
          <p:cNvPr id="3" name="Content Placeholder 2"/>
          <p:cNvSpPr>
            <a:spLocks noGrp="1"/>
          </p:cNvSpPr>
          <p:nvPr>
            <p:ph idx="1"/>
          </p:nvPr>
        </p:nvSpPr>
        <p:spPr/>
        <p:txBody>
          <a:bodyPr/>
          <a:lstStyle/>
          <a:p>
            <a:r>
              <a:rPr lang="en-US" dirty="0" smtClean="0"/>
              <a:t>The raw infrastructure and logic of AJAX is </a:t>
            </a:r>
            <a:r>
              <a:rPr lang="en-US" dirty="0" smtClean="0"/>
              <a:t>simple</a:t>
            </a:r>
          </a:p>
          <a:p>
            <a:r>
              <a:rPr lang="en-US" dirty="0" smtClean="0"/>
              <a:t>However</a:t>
            </a:r>
            <a:r>
              <a:rPr lang="en-US" dirty="0" smtClean="0"/>
              <a:t>, using AJAX in its raw form to write truly interactive and appealing web pages demands extensive skills in JavaScript and sidestepping the various traps caused by </a:t>
            </a:r>
            <a:r>
              <a:rPr lang="en-US" dirty="0" smtClean="0"/>
              <a:t>subtle </a:t>
            </a:r>
            <a:r>
              <a:rPr lang="en-US" dirty="0" smtClean="0"/>
              <a:t>differences between various </a:t>
            </a:r>
            <a:r>
              <a:rPr lang="en-US" dirty="0" smtClean="0"/>
              <a:t>browsers</a:t>
            </a:r>
          </a:p>
          <a:p>
            <a:r>
              <a:rPr lang="en-US" dirty="0" smtClean="0"/>
              <a:t>E</a:t>
            </a:r>
            <a:r>
              <a:rPr lang="en-US" dirty="0" smtClean="0"/>
              <a:t>ntails </a:t>
            </a:r>
            <a:r>
              <a:rPr lang="en-US" dirty="0" smtClean="0"/>
              <a:t>that programmers reinvent the wheel, repeatedly rewriting the same code to recreate the same behavior for common </a:t>
            </a:r>
            <a:r>
              <a:rPr lang="en-US" dirty="0" smtClean="0"/>
              <a:t>controls</a:t>
            </a:r>
          </a:p>
          <a:p>
            <a:r>
              <a:rPr lang="en-US" dirty="0" smtClean="0"/>
              <a:t>Therefore</a:t>
            </a:r>
            <a:r>
              <a:rPr lang="en-US" dirty="0" smtClean="0"/>
              <a:t>, many AJAX frameworks have sprung up to free programmers from </a:t>
            </a:r>
            <a:r>
              <a:rPr lang="en-US" dirty="0" smtClean="0"/>
              <a:t>sweating with sending </a:t>
            </a:r>
            <a:r>
              <a:rPr lang="en-US" dirty="0" smtClean="0"/>
              <a:t>request and processing responses at  </a:t>
            </a:r>
            <a:r>
              <a:rPr lang="en-US" dirty="0" smtClean="0"/>
              <a:t>its </a:t>
            </a:r>
            <a:r>
              <a:rPr lang="en-US" dirty="0" smtClean="0"/>
              <a:t>lowest </a:t>
            </a:r>
            <a:r>
              <a:rPr lang="en-US" dirty="0" smtClean="0"/>
              <a:t>level</a:t>
            </a:r>
          </a:p>
          <a:p>
            <a:r>
              <a:rPr lang="en-US" dirty="0" smtClean="0"/>
              <a:t>Many </a:t>
            </a:r>
            <a:r>
              <a:rPr lang="en-US" dirty="0" smtClean="0"/>
              <a:t>frameworks also provide a set of sophisticated tools and protocols. ASP.NET AJAX (formerly known as ATLAS) is such a </a:t>
            </a:r>
            <a:r>
              <a:rPr lang="en-US" dirty="0" smtClean="0"/>
              <a:t>comprehensive framework</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Coffee Break…</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14</a:t>
            </a:fld>
            <a:endParaRPr lang="en-US"/>
          </a:p>
        </p:txBody>
      </p:sp>
      <p:pic>
        <p:nvPicPr>
          <p:cNvPr id="1026" name="Picture 2" descr="http://www.leftoverqueen.com/wp-content/uploads/2007/07/coffee-cup-cupper.jpg"/>
          <p:cNvPicPr>
            <a:picLocks noChangeAspect="1" noChangeArrowheads="1"/>
          </p:cNvPicPr>
          <p:nvPr/>
        </p:nvPicPr>
        <p:blipFill>
          <a:blip r:embed="rId2" cstate="print"/>
          <a:srcRect/>
          <a:stretch>
            <a:fillRect/>
          </a:stretch>
        </p:blipFill>
        <p:spPr bwMode="auto">
          <a:xfrm>
            <a:off x="2438400" y="1905000"/>
            <a:ext cx="4286250" cy="3333750"/>
          </a:xfrm>
          <a:prstGeom prst="rect">
            <a:avLst/>
          </a:prstGeom>
          <a:noFill/>
        </p:spPr>
      </p:pic>
      <p:pic>
        <p:nvPicPr>
          <p:cNvPr id="20482" name="Picture 2" descr="http://www.1worldglobalgifts.com/images/Awards/AtlasAwardLG.gif"/>
          <p:cNvPicPr>
            <a:picLocks noChangeAspect="1" noChangeArrowheads="1"/>
          </p:cNvPicPr>
          <p:nvPr/>
        </p:nvPicPr>
        <p:blipFill>
          <a:blip r:embed="rId3" cstate="print"/>
          <a:srcRect/>
          <a:stretch>
            <a:fillRect/>
          </a:stretch>
        </p:blipFill>
        <p:spPr bwMode="auto">
          <a:xfrm>
            <a:off x="6096000" y="1371600"/>
            <a:ext cx="2752725" cy="5019675"/>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Extensions for ASP.NET</a:t>
            </a:r>
            <a:endParaRPr lang="en-US" dirty="0"/>
          </a:p>
        </p:txBody>
      </p:sp>
      <p:sp>
        <p:nvSpPr>
          <p:cNvPr id="3" name="Content Placeholder 2"/>
          <p:cNvSpPr>
            <a:spLocks noGrp="1"/>
          </p:cNvSpPr>
          <p:nvPr>
            <p:ph idx="1"/>
          </p:nvPr>
        </p:nvSpPr>
        <p:spPr>
          <a:xfrm>
            <a:off x="660400" y="990600"/>
            <a:ext cx="7696200" cy="5113338"/>
          </a:xfrm>
        </p:spPr>
        <p:txBody>
          <a:bodyPr/>
          <a:lstStyle/>
          <a:p>
            <a:r>
              <a:rPr lang="en-US" i="1" dirty="0" err="1" smtClean="0"/>
              <a:t>XMLHttpRequest</a:t>
            </a:r>
            <a:r>
              <a:rPr lang="en-US" dirty="0" smtClean="0"/>
              <a:t> is powerful, but complicated…</a:t>
            </a:r>
          </a:p>
          <a:p>
            <a:r>
              <a:rPr lang="en-US" dirty="0" smtClean="0"/>
              <a:t>Server extensions</a:t>
            </a:r>
          </a:p>
          <a:p>
            <a:pPr lvl="1"/>
            <a:r>
              <a:rPr lang="en-US" i="1" dirty="0" err="1" smtClean="0">
                <a:solidFill>
                  <a:schemeClr val="tx2"/>
                </a:solidFill>
              </a:rPr>
              <a:t>ScriptManager</a:t>
            </a:r>
            <a:r>
              <a:rPr lang="en-US" dirty="0" smtClean="0"/>
              <a:t>: Manages the scripts that will be downloaded to the client</a:t>
            </a:r>
          </a:p>
          <a:p>
            <a:pPr lvl="1"/>
            <a:r>
              <a:rPr lang="en-US" i="1" dirty="0" err="1" smtClean="0">
                <a:solidFill>
                  <a:schemeClr val="tx2"/>
                </a:solidFill>
              </a:rPr>
              <a:t>UpdatePanel</a:t>
            </a:r>
            <a:r>
              <a:rPr lang="en-US" dirty="0" smtClean="0"/>
              <a:t>: Used to refresh the part of the page that is used in a partial page </a:t>
            </a:r>
            <a:r>
              <a:rPr lang="en-US" dirty="0" err="1" smtClean="0"/>
              <a:t>postback</a:t>
            </a:r>
            <a:endParaRPr lang="en-US" dirty="0" smtClean="0"/>
          </a:p>
          <a:p>
            <a:pPr lvl="1"/>
            <a:r>
              <a:rPr lang="en-US" i="1" dirty="0" err="1" smtClean="0">
                <a:solidFill>
                  <a:schemeClr val="tx2"/>
                </a:solidFill>
              </a:rPr>
              <a:t>UpdateProgress</a:t>
            </a:r>
            <a:r>
              <a:rPr lang="en-US" dirty="0" smtClean="0"/>
              <a:t>: Provides status info on the progress of the </a:t>
            </a:r>
            <a:r>
              <a:rPr lang="en-US" dirty="0" err="1" smtClean="0"/>
              <a:t>UpdatePanel</a:t>
            </a:r>
            <a:r>
              <a:rPr lang="en-US" dirty="0" smtClean="0"/>
              <a:t>  download</a:t>
            </a:r>
          </a:p>
          <a:p>
            <a:pPr lvl="1"/>
            <a:r>
              <a:rPr lang="en-US" i="1" dirty="0" smtClean="0">
                <a:solidFill>
                  <a:schemeClr val="tx2"/>
                </a:solidFill>
              </a:rPr>
              <a:t>Timer</a:t>
            </a:r>
            <a:r>
              <a:rPr lang="en-US" dirty="0" smtClean="0"/>
              <a:t>: Performs </a:t>
            </a:r>
            <a:r>
              <a:rPr lang="en-US" dirty="0" err="1" smtClean="0"/>
              <a:t>Postback</a:t>
            </a:r>
            <a:r>
              <a:rPr lang="en-US" dirty="0" smtClean="0"/>
              <a:t> at defined intervals. Can be used to trigger partial refreshes to </a:t>
            </a:r>
            <a:r>
              <a:rPr lang="en-US" dirty="0" err="1" smtClean="0"/>
              <a:t>UpdatePanels</a:t>
            </a:r>
            <a:endParaRPr lang="en-US" dirty="0" smtClean="0"/>
          </a:p>
          <a:p>
            <a:r>
              <a:rPr lang="en-US" dirty="0" smtClean="0"/>
              <a:t>Client extensions</a:t>
            </a:r>
          </a:p>
          <a:p>
            <a:pPr lvl="1"/>
            <a:r>
              <a:rPr lang="en-US" i="1" dirty="0" smtClean="0">
                <a:solidFill>
                  <a:schemeClr val="tx2"/>
                </a:solidFill>
              </a:rPr>
              <a:t>Browser Compatibility Layer</a:t>
            </a:r>
            <a:r>
              <a:rPr lang="en-US" dirty="0" smtClean="0"/>
              <a:t>: abstracts away browser versions</a:t>
            </a:r>
          </a:p>
          <a:p>
            <a:pPr lvl="1"/>
            <a:r>
              <a:rPr lang="en-US" i="1" dirty="0" smtClean="0">
                <a:solidFill>
                  <a:schemeClr val="tx2"/>
                </a:solidFill>
              </a:rPr>
              <a:t>Core Services</a:t>
            </a:r>
            <a:r>
              <a:rPr lang="en-US" dirty="0" smtClean="0"/>
              <a:t>: </a:t>
            </a:r>
            <a:r>
              <a:rPr lang="en-US" dirty="0" err="1" smtClean="0"/>
              <a:t>Javascript</a:t>
            </a:r>
            <a:r>
              <a:rPr lang="en-US" dirty="0" smtClean="0"/>
              <a:t> extensions for better event handling etc.</a:t>
            </a:r>
          </a:p>
          <a:p>
            <a:pPr lvl="1"/>
            <a:r>
              <a:rPr lang="en-US" i="1" dirty="0" smtClean="0">
                <a:solidFill>
                  <a:schemeClr val="tx2"/>
                </a:solidFill>
              </a:rPr>
              <a:t>Base Class Library</a:t>
            </a:r>
            <a:r>
              <a:rPr lang="en-US" dirty="0" smtClean="0"/>
              <a:t>: Includes high-level-language components (e.g. error handling)</a:t>
            </a:r>
          </a:p>
          <a:p>
            <a:pPr lvl="1"/>
            <a:r>
              <a:rPr lang="en-US" i="1" dirty="0" smtClean="0">
                <a:solidFill>
                  <a:schemeClr val="tx2"/>
                </a:solidFill>
              </a:rPr>
              <a:t>Networking</a:t>
            </a:r>
            <a:r>
              <a:rPr lang="en-US" dirty="0" smtClean="0"/>
              <a:t>: client/server communications</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Server-centric AJAX</a:t>
            </a:r>
            <a:endParaRPr lang="en-US" dirty="0"/>
          </a:p>
        </p:txBody>
      </p:sp>
      <p:sp>
        <p:nvSpPr>
          <p:cNvPr id="3" name="Content Placeholder 2"/>
          <p:cNvSpPr>
            <a:spLocks noGrp="1"/>
          </p:cNvSpPr>
          <p:nvPr>
            <p:ph idx="1"/>
          </p:nvPr>
        </p:nvSpPr>
        <p:spPr>
          <a:xfrm>
            <a:off x="660400" y="1143000"/>
            <a:ext cx="7696200" cy="4808538"/>
          </a:xfrm>
        </p:spPr>
        <p:txBody>
          <a:bodyPr/>
          <a:lstStyle/>
          <a:p>
            <a:r>
              <a:rPr lang="en-US" dirty="0" smtClean="0"/>
              <a:t>An ASP.NET AJAX application can be both server-centric or client </a:t>
            </a:r>
            <a:r>
              <a:rPr lang="en-US" dirty="0" smtClean="0"/>
              <a:t>centric</a:t>
            </a:r>
          </a:p>
          <a:p>
            <a:r>
              <a:rPr lang="en-US" dirty="0" smtClean="0"/>
              <a:t>In </a:t>
            </a:r>
            <a:r>
              <a:rPr lang="en-US" dirty="0" smtClean="0"/>
              <a:t>a server-centric application, partial page updates are administrated by a server control called </a:t>
            </a:r>
            <a:r>
              <a:rPr lang="en-US" i="1" dirty="0" err="1" smtClean="0"/>
              <a:t>UpdatePanel</a:t>
            </a:r>
            <a:endParaRPr lang="en-US" dirty="0" smtClean="0"/>
          </a:p>
          <a:p>
            <a:pPr lvl="1"/>
            <a:r>
              <a:rPr lang="en-US" dirty="0" smtClean="0"/>
              <a:t>It </a:t>
            </a:r>
            <a:r>
              <a:rPr lang="en-US" dirty="0" smtClean="0"/>
              <a:t>behaves as a intermediate broker between the requesting and responding party, as shown in the following diagram</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16</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1038497" y="2895600"/>
            <a:ext cx="3830683" cy="35052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UpdatePanel</a:t>
            </a:r>
            <a:endParaRPr lang="en-US" dirty="0"/>
          </a:p>
        </p:txBody>
      </p:sp>
      <p:sp>
        <p:nvSpPr>
          <p:cNvPr id="3" name="Content Placeholder 2"/>
          <p:cNvSpPr>
            <a:spLocks noGrp="1"/>
          </p:cNvSpPr>
          <p:nvPr>
            <p:ph idx="1"/>
          </p:nvPr>
        </p:nvSpPr>
        <p:spPr/>
        <p:txBody>
          <a:bodyPr/>
          <a:lstStyle/>
          <a:p>
            <a:r>
              <a:rPr lang="en-US" dirty="0" smtClean="0"/>
              <a:t>For a regular ASP.NET server page to realize partial page-update, the easiest way is to place one or more parts of web page inside an </a:t>
            </a:r>
            <a:r>
              <a:rPr lang="en-US" i="1" dirty="0" err="1" smtClean="0"/>
              <a:t>UpdatePanel</a:t>
            </a:r>
            <a:endParaRPr lang="en-US" i="1" dirty="0" smtClean="0"/>
          </a:p>
          <a:p>
            <a:pPr lvl="1"/>
            <a:r>
              <a:rPr lang="en-US" dirty="0" smtClean="0"/>
              <a:t>A </a:t>
            </a:r>
            <a:r>
              <a:rPr lang="en-US" dirty="0" smtClean="0"/>
              <a:t>web page can have multiple </a:t>
            </a:r>
            <a:r>
              <a:rPr lang="en-US" dirty="0" err="1" smtClean="0"/>
              <a:t>UpdatePanel</a:t>
            </a:r>
            <a:r>
              <a:rPr lang="en-US" dirty="0" smtClean="0"/>
              <a:t> </a:t>
            </a:r>
            <a:r>
              <a:rPr lang="en-US" dirty="0" smtClean="0"/>
              <a:t>controls</a:t>
            </a:r>
          </a:p>
          <a:p>
            <a:pPr lvl="1"/>
            <a:r>
              <a:rPr lang="en-US" dirty="0" smtClean="0"/>
              <a:t>An </a:t>
            </a:r>
            <a:r>
              <a:rPr lang="en-US" dirty="0" err="1" smtClean="0"/>
              <a:t>UpdatePanel</a:t>
            </a:r>
            <a:r>
              <a:rPr lang="en-US" dirty="0" smtClean="0"/>
              <a:t> can also have nested </a:t>
            </a:r>
            <a:r>
              <a:rPr lang="en-US" dirty="0" err="1" smtClean="0"/>
              <a:t>UpdatePanel</a:t>
            </a:r>
            <a:r>
              <a:rPr lang="en-US" dirty="0" smtClean="0"/>
              <a:t> </a:t>
            </a:r>
            <a:r>
              <a:rPr lang="en-US" dirty="0" smtClean="0"/>
              <a:t>controls</a:t>
            </a:r>
          </a:p>
          <a:p>
            <a:pPr lvl="1"/>
            <a:r>
              <a:rPr lang="en-US" dirty="0" smtClean="0"/>
              <a:t>It </a:t>
            </a:r>
            <a:r>
              <a:rPr lang="en-US" dirty="0" smtClean="0"/>
              <a:t>is also allowed to have controls outside of an </a:t>
            </a:r>
            <a:r>
              <a:rPr lang="en-US" dirty="0" err="1" smtClean="0"/>
              <a:t>UpdatePanel</a:t>
            </a:r>
            <a:r>
              <a:rPr lang="en-US" dirty="0" smtClean="0"/>
              <a:t> defined as triggers to fire a partial </a:t>
            </a:r>
            <a:r>
              <a:rPr lang="en-US" dirty="0" smtClean="0"/>
              <a:t>update</a:t>
            </a:r>
          </a:p>
          <a:p>
            <a:r>
              <a:rPr lang="en-US" dirty="0" smtClean="0"/>
              <a:t>This is called </a:t>
            </a:r>
            <a:r>
              <a:rPr lang="en-US" i="1" dirty="0" smtClean="0"/>
              <a:t>partial rendering</a:t>
            </a:r>
            <a:endParaRPr lang="en-US" i="1"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AJAX Control Toolkit</a:t>
            </a:r>
            <a:endParaRPr lang="en-US" dirty="0"/>
          </a:p>
        </p:txBody>
      </p:sp>
      <p:sp>
        <p:nvSpPr>
          <p:cNvPr id="3" name="Content Placeholder 2"/>
          <p:cNvSpPr>
            <a:spLocks noGrp="1"/>
          </p:cNvSpPr>
          <p:nvPr>
            <p:ph idx="1"/>
          </p:nvPr>
        </p:nvSpPr>
        <p:spPr/>
        <p:txBody>
          <a:bodyPr/>
          <a:lstStyle/>
          <a:p>
            <a:r>
              <a:rPr lang="en-US" dirty="0" smtClean="0"/>
              <a:t>While it is possible for the </a:t>
            </a:r>
            <a:r>
              <a:rPr lang="en-US" dirty="0" err="1" smtClean="0"/>
              <a:t>UpdatePanel</a:t>
            </a:r>
            <a:r>
              <a:rPr lang="en-US" dirty="0" smtClean="0"/>
              <a:t> control to work with client script, the functionalities are rather limited </a:t>
            </a:r>
          </a:p>
          <a:p>
            <a:pPr lvl="1"/>
            <a:r>
              <a:rPr lang="en-US" dirty="0" smtClean="0"/>
              <a:t>Such </a:t>
            </a:r>
            <a:r>
              <a:rPr lang="en-US" dirty="0" smtClean="0"/>
              <a:t>as stopping and canceling asynchronous </a:t>
            </a:r>
            <a:r>
              <a:rPr lang="en-US" dirty="0" err="1" smtClean="0"/>
              <a:t>postbacks</a:t>
            </a:r>
            <a:r>
              <a:rPr lang="en-US" dirty="0" smtClean="0"/>
              <a:t>, custom error-message handling, etc. </a:t>
            </a:r>
            <a:endParaRPr lang="en-US" dirty="0" smtClean="0"/>
          </a:p>
          <a:p>
            <a:pPr lvl="1"/>
            <a:r>
              <a:rPr lang="en-US" dirty="0" smtClean="0"/>
              <a:t>And </a:t>
            </a:r>
            <a:r>
              <a:rPr lang="en-US" dirty="0" smtClean="0"/>
              <a:t>you must call a reference to the </a:t>
            </a:r>
            <a:r>
              <a:rPr lang="en-US" dirty="0" err="1" smtClean="0"/>
              <a:t>PageRequestManager</a:t>
            </a:r>
            <a:r>
              <a:rPr lang="en-US" dirty="0" smtClean="0"/>
              <a:t> class in the Microsoft AJAX </a:t>
            </a:r>
            <a:r>
              <a:rPr lang="en-US" dirty="0" smtClean="0"/>
              <a:t>library</a:t>
            </a:r>
          </a:p>
          <a:p>
            <a:r>
              <a:rPr lang="en-US" dirty="0" smtClean="0"/>
              <a:t>It </a:t>
            </a:r>
            <a:r>
              <a:rPr lang="en-US" dirty="0" smtClean="0"/>
              <a:t>is more common to use the AJAX library to create custom client components to enable client behaviors, and then use these components as server controls' </a:t>
            </a:r>
            <a:r>
              <a:rPr lang="en-US" dirty="0" smtClean="0"/>
              <a:t>extensions</a:t>
            </a:r>
          </a:p>
          <a:p>
            <a:pPr lvl="1"/>
            <a:r>
              <a:rPr lang="en-US" dirty="0" smtClean="0"/>
              <a:t>The </a:t>
            </a:r>
            <a:r>
              <a:rPr lang="en-US" dirty="0" smtClean="0"/>
              <a:t>host of components provided by the </a:t>
            </a:r>
            <a:r>
              <a:rPr lang="en-US" i="1" dirty="0" smtClean="0"/>
              <a:t>ASP.NET AJAX Control Toolkit</a:t>
            </a:r>
            <a:r>
              <a:rPr lang="en-US" dirty="0" smtClean="0"/>
              <a:t> is such custom client components.</a:t>
            </a:r>
          </a:p>
          <a:p>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Client-centric AJAX</a:t>
            </a:r>
            <a:endParaRPr lang="en-US" dirty="0"/>
          </a:p>
        </p:txBody>
      </p:sp>
      <p:sp>
        <p:nvSpPr>
          <p:cNvPr id="3" name="Content Placeholder 2"/>
          <p:cNvSpPr>
            <a:spLocks noGrp="1"/>
          </p:cNvSpPr>
          <p:nvPr>
            <p:ph idx="1"/>
          </p:nvPr>
        </p:nvSpPr>
        <p:spPr/>
        <p:txBody>
          <a:bodyPr/>
          <a:lstStyle/>
          <a:p>
            <a:r>
              <a:rPr lang="en-US" dirty="0" smtClean="0"/>
              <a:t>In a client-centric AJAX application, a JavaScript function directly calls a </a:t>
            </a:r>
            <a:r>
              <a:rPr lang="en-US" dirty="0" smtClean="0"/>
              <a:t>Web Service </a:t>
            </a:r>
            <a:r>
              <a:rPr lang="en-US" dirty="0" smtClean="0"/>
              <a:t>through a script proxy </a:t>
            </a:r>
            <a:r>
              <a:rPr lang="en-US" dirty="0" smtClean="0"/>
              <a:t>class</a:t>
            </a:r>
          </a:p>
          <a:p>
            <a:r>
              <a:rPr lang="en-US" dirty="0" smtClean="0"/>
              <a:t> A </a:t>
            </a:r>
            <a:r>
              <a:rPr lang="en-US" dirty="0" smtClean="0"/>
              <a:t>new set of rules must be strictly </a:t>
            </a:r>
            <a:r>
              <a:rPr lang="en-US" dirty="0" smtClean="0"/>
              <a:t>followed:</a:t>
            </a:r>
          </a:p>
          <a:p>
            <a:pPr lvl="1"/>
            <a:r>
              <a:rPr lang="en-US" dirty="0" smtClean="0"/>
              <a:t>First </a:t>
            </a:r>
            <a:r>
              <a:rPr lang="en-US" dirty="0" smtClean="0"/>
              <a:t>for a W</a:t>
            </a:r>
            <a:r>
              <a:rPr lang="en-US" dirty="0" smtClean="0"/>
              <a:t>eb service </a:t>
            </a:r>
            <a:r>
              <a:rPr lang="en-US" dirty="0" smtClean="0"/>
              <a:t>to be consumed by a client-side script, it must be marked with the </a:t>
            </a:r>
            <a:r>
              <a:rPr lang="en-US" i="1" dirty="0" err="1" smtClean="0"/>
              <a:t>ScriptService</a:t>
            </a:r>
            <a:r>
              <a:rPr lang="en-US" dirty="0" smtClean="0"/>
              <a:t> </a:t>
            </a:r>
            <a:r>
              <a:rPr lang="en-US" dirty="0" smtClean="0"/>
              <a:t>attribute</a:t>
            </a:r>
          </a:p>
          <a:p>
            <a:pPr lvl="1"/>
            <a:r>
              <a:rPr lang="en-US" dirty="0" smtClean="0"/>
              <a:t>In </a:t>
            </a:r>
            <a:r>
              <a:rPr lang="en-US" dirty="0" smtClean="0"/>
              <a:t>the calling page, a reference to the </a:t>
            </a:r>
            <a:r>
              <a:rPr lang="en-US" dirty="0" smtClean="0"/>
              <a:t>Web service </a:t>
            </a:r>
            <a:r>
              <a:rPr lang="en-US" dirty="0" smtClean="0"/>
              <a:t>must be placed inside a </a:t>
            </a:r>
            <a:r>
              <a:rPr lang="en-US" i="1" dirty="0" err="1" smtClean="0"/>
              <a:t>ScriptManager</a:t>
            </a:r>
            <a:r>
              <a:rPr lang="en-US" dirty="0" smtClean="0"/>
              <a:t> control and specify its path to the </a:t>
            </a:r>
            <a:r>
              <a:rPr lang="en-US" dirty="0" smtClean="0"/>
              <a:t>Web service</a:t>
            </a:r>
            <a:r>
              <a:rPr lang="en-US" dirty="0" smtClean="0"/>
              <a:t>, as in the following code:</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19</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1219200" y="3733800"/>
            <a:ext cx="6972770" cy="12954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with </a:t>
            </a:r>
            <a:r>
              <a:rPr lang="en-US" dirty="0" err="1" smtClean="0"/>
              <a:t>Postback</a:t>
            </a:r>
            <a:endParaRPr lang="en-US" dirty="0"/>
          </a:p>
        </p:txBody>
      </p:sp>
      <p:sp>
        <p:nvSpPr>
          <p:cNvPr id="3" name="Content Placeholder 2"/>
          <p:cNvSpPr>
            <a:spLocks noGrp="1"/>
          </p:cNvSpPr>
          <p:nvPr>
            <p:ph idx="1"/>
          </p:nvPr>
        </p:nvSpPr>
        <p:spPr/>
        <p:txBody>
          <a:bodyPr/>
          <a:lstStyle/>
          <a:p>
            <a:r>
              <a:rPr lang="en-US" dirty="0" smtClean="0"/>
              <a:t>Each </a:t>
            </a:r>
            <a:r>
              <a:rPr lang="en-US" dirty="0" smtClean="0"/>
              <a:t>ASP.NET </a:t>
            </a:r>
            <a:r>
              <a:rPr lang="en-US" dirty="0" smtClean="0"/>
              <a:t>request </a:t>
            </a:r>
            <a:r>
              <a:rPr lang="en-US" dirty="0" smtClean="0"/>
              <a:t>results in a roundtrip </a:t>
            </a:r>
            <a:r>
              <a:rPr lang="en-US" dirty="0" err="1" smtClean="0"/>
              <a:t>a.k.a</a:t>
            </a:r>
            <a:r>
              <a:rPr lang="en-US" dirty="0" smtClean="0"/>
              <a:t> </a:t>
            </a:r>
            <a:r>
              <a:rPr lang="en-US" i="1" dirty="0" err="1" smtClean="0"/>
              <a:t>postback</a:t>
            </a:r>
            <a:r>
              <a:rPr lang="en-US" dirty="0" smtClean="0"/>
              <a:t> to the </a:t>
            </a:r>
            <a:r>
              <a:rPr lang="en-US" dirty="0" smtClean="0"/>
              <a:t>server</a:t>
            </a:r>
          </a:p>
          <a:p>
            <a:r>
              <a:rPr lang="en-US" dirty="0" smtClean="0"/>
              <a:t>Each </a:t>
            </a:r>
            <a:r>
              <a:rPr lang="en-US" dirty="0" err="1" smtClean="0"/>
              <a:t>postback</a:t>
            </a:r>
            <a:r>
              <a:rPr lang="en-US" dirty="0" smtClean="0"/>
              <a:t> causes the requesting page to be refreshed, regardless of the nature or the sender of the </a:t>
            </a:r>
            <a:r>
              <a:rPr lang="en-US" dirty="0" smtClean="0"/>
              <a:t>request</a:t>
            </a:r>
          </a:p>
          <a:p>
            <a:pPr lvl="1"/>
            <a:r>
              <a:rPr lang="en-US" dirty="0" smtClean="0"/>
              <a:t>With </a:t>
            </a:r>
            <a:r>
              <a:rPr lang="en-US" dirty="0" smtClean="0"/>
              <a:t>web users becoming more and more sophisticated, the request-response-refreshing (or click-n-wait) model becomes less and less </a:t>
            </a:r>
            <a:r>
              <a:rPr lang="en-US" dirty="0" smtClean="0"/>
              <a:t>desirable</a:t>
            </a:r>
          </a:p>
          <a:p>
            <a:pPr lvl="1"/>
            <a:r>
              <a:rPr lang="en-US" dirty="0" smtClean="0"/>
              <a:t>In </a:t>
            </a:r>
            <a:r>
              <a:rPr lang="en-US" dirty="0" smtClean="0"/>
              <a:t>the case of heavy </a:t>
            </a:r>
            <a:r>
              <a:rPr lang="en-US" dirty="0" err="1" smtClean="0"/>
              <a:t>webpages</a:t>
            </a:r>
            <a:r>
              <a:rPr lang="en-US" dirty="0" smtClean="0"/>
              <a:t>, the lack of smooth performance simply drives users </a:t>
            </a:r>
            <a:r>
              <a:rPr lang="en-US" dirty="0" smtClean="0"/>
              <a:t>away</a:t>
            </a:r>
          </a:p>
          <a:p>
            <a:pPr lvl="1"/>
            <a:r>
              <a:rPr lang="en-US" dirty="0" smtClean="0">
                <a:solidFill>
                  <a:srgbClr val="00B050"/>
                </a:solidFill>
              </a:rPr>
              <a:t>Website1</a:t>
            </a:r>
            <a:endParaRPr lang="en-US" dirty="0">
              <a:solidFill>
                <a:srgbClr val="00B050"/>
              </a:solidFill>
            </a:endParaRPr>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Extensions downloads</a:t>
            </a:r>
            <a:endParaRPr lang="en-US" dirty="0"/>
          </a:p>
        </p:txBody>
      </p:sp>
      <p:sp>
        <p:nvSpPr>
          <p:cNvPr id="3" name="Content Placeholder 2"/>
          <p:cNvSpPr>
            <a:spLocks noGrp="1"/>
          </p:cNvSpPr>
          <p:nvPr>
            <p:ph idx="1"/>
          </p:nvPr>
        </p:nvSpPr>
        <p:spPr/>
        <p:txBody>
          <a:bodyPr/>
          <a:lstStyle/>
          <a:p>
            <a:r>
              <a:rPr lang="en-US" dirty="0" smtClean="0"/>
              <a:t>ASP.NET AJAX Core: Server and client controls</a:t>
            </a:r>
          </a:p>
          <a:p>
            <a:r>
              <a:rPr lang="en-US" dirty="0" smtClean="0"/>
              <a:t>Control Toolkit: “Rich” client-side controls (e.g. calendar, tabbed pages, etc.)</a:t>
            </a:r>
          </a:p>
          <a:p>
            <a:r>
              <a:rPr lang="en-US" dirty="0" smtClean="0"/>
              <a:t>ASP.NET AJAX Futures: CTP preview</a:t>
            </a:r>
          </a:p>
          <a:p>
            <a:r>
              <a:rPr lang="en-US" dirty="0" smtClean="0"/>
              <a:t>AJAX Library: Client capabilities </a:t>
            </a:r>
          </a:p>
          <a:p>
            <a:r>
              <a:rPr lang="en-US" dirty="0" smtClean="0"/>
              <a:t>Surf to </a:t>
            </a:r>
            <a:r>
              <a:rPr lang="en-US" dirty="0" smtClean="0">
                <a:hlinkClick r:id="rId2"/>
              </a:rPr>
              <a:t>http://www.asp.net/ajax/downloads/archive/</a:t>
            </a:r>
            <a:endParaRPr lang="en-US" dirty="0" smtClean="0"/>
          </a:p>
          <a:p>
            <a:pPr lvl="1"/>
            <a:r>
              <a:rPr lang="en-US" dirty="0" smtClean="0"/>
              <a:t>Download &amp; install </a:t>
            </a:r>
            <a:r>
              <a:rPr lang="fr-FR" dirty="0" smtClean="0"/>
              <a:t>ASP.NET 2.0 AJAX Extensions 1.0</a:t>
            </a:r>
          </a:p>
          <a:p>
            <a:pPr lvl="1"/>
            <a:r>
              <a:rPr lang="fr-FR" dirty="0" err="1" smtClean="0"/>
              <a:t>Download</a:t>
            </a:r>
            <a:r>
              <a:rPr lang="fr-FR" dirty="0" smtClean="0"/>
              <a:t> &amp; </a:t>
            </a:r>
            <a:r>
              <a:rPr lang="fr-FR" dirty="0" err="1" smtClean="0"/>
              <a:t>install</a:t>
            </a:r>
            <a:r>
              <a:rPr lang="fr-FR" dirty="0" smtClean="0"/>
              <a:t> </a:t>
            </a:r>
            <a:r>
              <a:rPr lang="en-US" dirty="0" smtClean="0"/>
              <a:t>ASP.NET 2.0 AJAX Templates for </a:t>
            </a:r>
            <a:r>
              <a:rPr lang="en-US" dirty="0" smtClean="0"/>
              <a:t>VS2008 or VS2010</a:t>
            </a:r>
            <a:endParaRPr lang="en-US" dirty="0" smtClean="0"/>
          </a:p>
          <a:p>
            <a:pPr lvl="1"/>
            <a:r>
              <a:rPr lang="en-US" dirty="0" smtClean="0"/>
              <a:t>Optionally download and install AJAX Control Toolkit</a:t>
            </a:r>
          </a:p>
          <a:p>
            <a:pPr lvl="2"/>
            <a:r>
              <a:rPr lang="en-US" dirty="0" smtClean="0"/>
              <a:t>(Toolkit demo)</a:t>
            </a:r>
          </a:p>
          <a:p>
            <a:pPr lvl="1"/>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a:t>
            </a:r>
            <a:r>
              <a:rPr lang="en-US" dirty="0" smtClean="0"/>
              <a:t>Power Demos</a:t>
            </a:r>
            <a:endParaRPr lang="en-US" dirty="0"/>
          </a:p>
        </p:txBody>
      </p:sp>
      <p:sp>
        <p:nvSpPr>
          <p:cNvPr id="3" name="Content Placeholder 2"/>
          <p:cNvSpPr>
            <a:spLocks noGrp="1"/>
          </p:cNvSpPr>
          <p:nvPr>
            <p:ph idx="1"/>
          </p:nvPr>
        </p:nvSpPr>
        <p:spPr/>
        <p:txBody>
          <a:bodyPr/>
          <a:lstStyle/>
          <a:p>
            <a:r>
              <a:rPr lang="en-US" dirty="0" smtClean="0"/>
              <a:t>Demo: </a:t>
            </a:r>
            <a:r>
              <a:rPr lang="en-US" i="1" dirty="0" err="1" smtClean="0"/>
              <a:t>ScriptManager</a:t>
            </a:r>
            <a:r>
              <a:rPr lang="en-US" dirty="0" smtClean="0"/>
              <a:t> and View Source</a:t>
            </a:r>
          </a:p>
          <a:p>
            <a:pPr lvl="1"/>
            <a:r>
              <a:rPr lang="en-US" dirty="0" smtClean="0">
                <a:solidFill>
                  <a:srgbClr val="00B050"/>
                </a:solidFill>
              </a:rPr>
              <a:t>WebSite6</a:t>
            </a:r>
          </a:p>
          <a:p>
            <a:r>
              <a:rPr lang="en-US" dirty="0" smtClean="0"/>
              <a:t>Demo: Faster implementation of Calculator with </a:t>
            </a:r>
            <a:br>
              <a:rPr lang="en-US" dirty="0" smtClean="0"/>
            </a:br>
            <a:r>
              <a:rPr lang="en-US" dirty="0" smtClean="0"/>
              <a:t>the AJAX </a:t>
            </a:r>
            <a:r>
              <a:rPr lang="en-US" i="1" dirty="0" err="1" smtClean="0"/>
              <a:t>UpdatePanel</a:t>
            </a:r>
            <a:endParaRPr lang="en-US" i="1" dirty="0" smtClean="0"/>
          </a:p>
          <a:p>
            <a:pPr lvl="1"/>
            <a:r>
              <a:rPr lang="en-US" dirty="0" smtClean="0"/>
              <a:t>&lt;</a:t>
            </a:r>
            <a:r>
              <a:rPr lang="en-US" dirty="0" err="1" smtClean="0"/>
              <a:t>asp:ScriptManager</a:t>
            </a:r>
            <a:r>
              <a:rPr lang="en-US" dirty="0" smtClean="0"/>
              <a:t>&gt;</a:t>
            </a:r>
          </a:p>
          <a:p>
            <a:pPr lvl="1"/>
            <a:r>
              <a:rPr lang="en-US" dirty="0" smtClean="0"/>
              <a:t>&lt;</a:t>
            </a:r>
            <a:r>
              <a:rPr lang="en-US" dirty="0" err="1" smtClean="0"/>
              <a:t>asp:UpdatePanel</a:t>
            </a:r>
            <a:r>
              <a:rPr lang="en-US" dirty="0" smtClean="0"/>
              <a:t>&gt;&lt;</a:t>
            </a:r>
            <a:r>
              <a:rPr lang="en-US" dirty="0" err="1" smtClean="0"/>
              <a:t>ContentTemplate</a:t>
            </a:r>
            <a:r>
              <a:rPr lang="en-US" dirty="0" smtClean="0"/>
              <a:t>&gt;&lt;</a:t>
            </a:r>
            <a:r>
              <a:rPr lang="en-US" dirty="0" err="1" smtClean="0"/>
              <a:t>asp:Panel</a:t>
            </a:r>
            <a:r>
              <a:rPr lang="en-US" dirty="0" smtClean="0"/>
              <a:t>&gt;</a:t>
            </a:r>
          </a:p>
          <a:p>
            <a:pPr lvl="1"/>
            <a:r>
              <a:rPr lang="en-US" dirty="0" smtClean="0">
                <a:solidFill>
                  <a:srgbClr val="00B050"/>
                </a:solidFill>
              </a:rPr>
              <a:t>Website7</a:t>
            </a:r>
          </a:p>
          <a:p>
            <a:r>
              <a:rPr lang="en-US" dirty="0" smtClean="0"/>
              <a:t>Demo: Database manipulation</a:t>
            </a:r>
          </a:p>
          <a:p>
            <a:pPr lvl="1"/>
            <a:r>
              <a:rPr lang="en-US" dirty="0" smtClean="0"/>
              <a:t>Making the most of client-side info</a:t>
            </a:r>
          </a:p>
          <a:p>
            <a:pPr lvl="1"/>
            <a:r>
              <a:rPr lang="en-US" dirty="0" smtClean="0">
                <a:solidFill>
                  <a:srgbClr val="00B050"/>
                </a:solidFill>
              </a:rPr>
              <a:t>Website8</a:t>
            </a:r>
            <a:r>
              <a:rPr lang="en-US" dirty="0" smtClean="0">
                <a:solidFill>
                  <a:srgbClr val="00B050"/>
                </a:solidFill>
              </a:rPr>
              <a:t> </a:t>
            </a:r>
            <a:r>
              <a:rPr lang="en-US" dirty="0" smtClean="0">
                <a:solidFill>
                  <a:srgbClr val="00B050"/>
                </a:solidFill>
              </a:rPr>
              <a:t>or</a:t>
            </a:r>
            <a:r>
              <a:rPr lang="en-US" dirty="0" smtClean="0">
                <a:solidFill>
                  <a:srgbClr val="00B050"/>
                </a:solidFill>
              </a:rPr>
              <a:t> Website8c</a:t>
            </a:r>
            <a:endParaRPr lang="en-US" dirty="0" smtClean="0">
              <a:solidFill>
                <a:srgbClr val="00B050"/>
              </a:solidFill>
            </a:endParaRPr>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21</a:t>
            </a:fld>
            <a:endParaRPr lang="en-US"/>
          </a:p>
        </p:txBody>
      </p:sp>
      <p:pic>
        <p:nvPicPr>
          <p:cNvPr id="6146" name="Picture 2" descr="http://www.astralsoftworks.com/images/database.jpg"/>
          <p:cNvPicPr>
            <a:picLocks noChangeAspect="1" noChangeArrowheads="1"/>
          </p:cNvPicPr>
          <p:nvPr/>
        </p:nvPicPr>
        <p:blipFill>
          <a:blip r:embed="rId2" cstate="print"/>
          <a:srcRect/>
          <a:stretch>
            <a:fillRect/>
          </a:stretch>
        </p:blipFill>
        <p:spPr bwMode="auto">
          <a:xfrm>
            <a:off x="5105400" y="3505200"/>
            <a:ext cx="3810000" cy="28575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Web </a:t>
            </a:r>
            <a:r>
              <a:rPr lang="en-US" sz="2400" dirty="0" err="1" smtClean="0"/>
              <a:t>Mashup</a:t>
            </a:r>
            <a:r>
              <a:rPr lang="en-US" sz="2400" dirty="0" smtClean="0"/>
              <a:t>: </a:t>
            </a:r>
            <a:r>
              <a:rPr lang="en-US" sz="2400" dirty="0" err="1" smtClean="0"/>
              <a:t>Disintermediating</a:t>
            </a:r>
            <a:r>
              <a:rPr lang="en-US" sz="2400" dirty="0" smtClean="0"/>
              <a:t> the servers</a:t>
            </a:r>
            <a:endParaRPr lang="en-US" sz="2400" dirty="0"/>
          </a:p>
        </p:txBody>
      </p:sp>
      <p:sp>
        <p:nvSpPr>
          <p:cNvPr id="3" name="Content Placeholder 2"/>
          <p:cNvSpPr>
            <a:spLocks noGrp="1"/>
          </p:cNvSpPr>
          <p:nvPr>
            <p:ph idx="1"/>
          </p:nvPr>
        </p:nvSpPr>
        <p:spPr>
          <a:xfrm>
            <a:off x="660400" y="1143000"/>
            <a:ext cx="7696200" cy="5105400"/>
          </a:xfrm>
        </p:spPr>
        <p:txBody>
          <a:bodyPr/>
          <a:lstStyle/>
          <a:p>
            <a:r>
              <a:rPr lang="en-US" dirty="0" smtClean="0"/>
              <a:t>A </a:t>
            </a:r>
            <a:r>
              <a:rPr lang="en-US" i="1" dirty="0" err="1" smtClean="0">
                <a:solidFill>
                  <a:schemeClr val="tx2"/>
                </a:solidFill>
              </a:rPr>
              <a:t>mashup</a:t>
            </a:r>
            <a:r>
              <a:rPr lang="en-US" dirty="0" smtClean="0"/>
              <a:t> is a web page or application that combines data or functionality from two or more external sources to create a new service</a:t>
            </a:r>
          </a:p>
          <a:p>
            <a:r>
              <a:rPr lang="en-US" dirty="0" smtClean="0"/>
              <a:t>The term </a:t>
            </a:r>
            <a:r>
              <a:rPr lang="en-US" i="1" dirty="0" err="1" smtClean="0">
                <a:solidFill>
                  <a:schemeClr val="tx2"/>
                </a:solidFill>
              </a:rPr>
              <a:t>mashup</a:t>
            </a:r>
            <a:r>
              <a:rPr lang="en-US" dirty="0" smtClean="0"/>
              <a:t> implies easy, fast integration, frequently using open APIs and data sources to produce results that were not the original reason for producing the raw source data</a:t>
            </a:r>
          </a:p>
          <a:p>
            <a:pPr lvl="1"/>
            <a:r>
              <a:rPr lang="en-US" dirty="0" smtClean="0"/>
              <a:t>An example of a </a:t>
            </a:r>
            <a:r>
              <a:rPr lang="en-US" i="1" dirty="0" err="1" smtClean="0">
                <a:solidFill>
                  <a:schemeClr val="tx2"/>
                </a:solidFill>
              </a:rPr>
              <a:t>mashup</a:t>
            </a:r>
            <a:r>
              <a:rPr lang="en-US" dirty="0" smtClean="0"/>
              <a:t> is the use of cartographic data to add location information to real estate data, thereby creating a new and distinct API that was not originally provided by either source (e.g. </a:t>
            </a:r>
            <a:r>
              <a:rPr lang="en-US" dirty="0" err="1" smtClean="0"/>
              <a:t>redfin</a:t>
            </a:r>
            <a:r>
              <a:rPr lang="en-US" dirty="0" smtClean="0"/>
              <a:t>)</a:t>
            </a:r>
          </a:p>
          <a:p>
            <a:pPr lvl="1"/>
            <a:r>
              <a:rPr lang="en-US" i="1" dirty="0" err="1" smtClean="0"/>
              <a:t>Disintermediates</a:t>
            </a:r>
            <a:r>
              <a:rPr lang="en-US" dirty="0" smtClean="0"/>
              <a:t> the interim server</a:t>
            </a:r>
          </a:p>
          <a:p>
            <a:pPr lvl="1">
              <a:buNone/>
            </a:pPr>
            <a:endParaRPr lang="en-US" dirty="0" smtClean="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22</a:t>
            </a:fld>
            <a:endParaRPr lang="en-US"/>
          </a:p>
        </p:txBody>
      </p:sp>
      <p:pic>
        <p:nvPicPr>
          <p:cNvPr id="6" name="Picture 2" descr="http://www.hannonhill.com/files/images/features/web-services.png"/>
          <p:cNvPicPr>
            <a:picLocks noChangeAspect="1" noChangeArrowheads="1"/>
          </p:cNvPicPr>
          <p:nvPr/>
        </p:nvPicPr>
        <p:blipFill>
          <a:blip r:embed="rId2" cstate="print"/>
          <a:srcRect/>
          <a:stretch>
            <a:fillRect/>
          </a:stretch>
        </p:blipFill>
        <p:spPr bwMode="auto">
          <a:xfrm>
            <a:off x="5715000" y="3429000"/>
            <a:ext cx="3200400" cy="32004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Scriptable Web Services &amp; </a:t>
            </a:r>
            <a:r>
              <a:rPr lang="en-US" dirty="0" err="1" smtClean="0"/>
              <a:t>mashups</a:t>
            </a:r>
            <a:endParaRPr lang="en-US" dirty="0"/>
          </a:p>
        </p:txBody>
      </p:sp>
      <p:sp>
        <p:nvSpPr>
          <p:cNvPr id="3" name="Content Placeholder 2"/>
          <p:cNvSpPr>
            <a:spLocks noGrp="1"/>
          </p:cNvSpPr>
          <p:nvPr>
            <p:ph idx="1"/>
          </p:nvPr>
        </p:nvSpPr>
        <p:spPr>
          <a:xfrm>
            <a:off x="660400" y="1219200"/>
            <a:ext cx="7696200" cy="4808538"/>
          </a:xfrm>
        </p:spPr>
        <p:txBody>
          <a:bodyPr/>
          <a:lstStyle/>
          <a:p>
            <a:r>
              <a:rPr lang="en-US" dirty="0" smtClean="0"/>
              <a:t>Creating a script-accessible Web Service is just like creating a regular, server-side accessible Web </a:t>
            </a:r>
            <a:r>
              <a:rPr lang="en-US" dirty="0" smtClean="0"/>
              <a:t>Service</a:t>
            </a:r>
          </a:p>
          <a:p>
            <a:pPr lvl="1"/>
            <a:r>
              <a:rPr lang="en-US" dirty="0" smtClean="0"/>
              <a:t>Start </a:t>
            </a:r>
            <a:r>
              <a:rPr lang="en-US" dirty="0" smtClean="0"/>
              <a:t>by adding a Web Service to your Web Application </a:t>
            </a:r>
            <a:r>
              <a:rPr lang="en-US" dirty="0" smtClean="0"/>
              <a:t>Project</a:t>
            </a:r>
          </a:p>
          <a:p>
            <a:pPr lvl="1"/>
            <a:r>
              <a:rPr lang="en-US" dirty="0" smtClean="0"/>
              <a:t>This </a:t>
            </a:r>
            <a:r>
              <a:rPr lang="en-US" dirty="0" smtClean="0"/>
              <a:t>will create a class with the </a:t>
            </a:r>
            <a:r>
              <a:rPr lang="en-US" dirty="0" err="1" smtClean="0"/>
              <a:t>WebService</a:t>
            </a:r>
            <a:r>
              <a:rPr lang="en-US" dirty="0" smtClean="0"/>
              <a:t> </a:t>
            </a:r>
            <a:r>
              <a:rPr lang="en-US" dirty="0" smtClean="0"/>
              <a:t>attribute</a:t>
            </a:r>
          </a:p>
          <a:p>
            <a:pPr lvl="1"/>
            <a:r>
              <a:rPr lang="en-US" dirty="0" err="1" smtClean="0"/>
              <a:t>Uou</a:t>
            </a:r>
            <a:r>
              <a:rPr lang="en-US" dirty="0" smtClean="0"/>
              <a:t> </a:t>
            </a:r>
            <a:r>
              <a:rPr lang="en-US" dirty="0" smtClean="0"/>
              <a:t>can add methods to the Web Service by creating public methods marked with the </a:t>
            </a:r>
            <a:r>
              <a:rPr lang="en-US" dirty="0" err="1" smtClean="0"/>
              <a:t>WebMethod</a:t>
            </a:r>
            <a:r>
              <a:rPr lang="en-US" dirty="0" smtClean="0"/>
              <a:t> </a:t>
            </a:r>
            <a:r>
              <a:rPr lang="en-US" dirty="0" smtClean="0"/>
              <a:t>attribute</a:t>
            </a:r>
          </a:p>
          <a:p>
            <a:pPr lvl="1"/>
            <a:r>
              <a:rPr lang="en-US" dirty="0" smtClean="0"/>
              <a:t>At </a:t>
            </a:r>
            <a:r>
              <a:rPr lang="en-US" dirty="0" smtClean="0"/>
              <a:t>this point we have a Web Service that can be called from .NET </a:t>
            </a:r>
            <a:r>
              <a:rPr lang="en-US" dirty="0" smtClean="0"/>
              <a:t>code</a:t>
            </a:r>
          </a:p>
          <a:p>
            <a:pPr lvl="1"/>
            <a:r>
              <a:rPr lang="en-US" dirty="0" smtClean="0"/>
              <a:t>To </a:t>
            </a:r>
            <a:r>
              <a:rPr lang="en-US" dirty="0" smtClean="0"/>
              <a:t>make it accessible from client-side script, simply add the </a:t>
            </a:r>
            <a:r>
              <a:rPr lang="en-US" dirty="0" err="1" smtClean="0"/>
              <a:t>ScriptService</a:t>
            </a:r>
            <a:r>
              <a:rPr lang="en-US" dirty="0" smtClean="0"/>
              <a:t> attribute to the class </a:t>
            </a:r>
            <a:endParaRPr lang="en-US" dirty="0" smtClean="0"/>
          </a:p>
          <a:p>
            <a:pPr lvl="1"/>
            <a:r>
              <a:rPr lang="en-US" dirty="0" smtClean="0">
                <a:solidFill>
                  <a:schemeClr val="tx2"/>
                </a:solidFill>
              </a:rPr>
              <a:t>[</a:t>
            </a:r>
            <a:r>
              <a:rPr lang="en-US" dirty="0" err="1" smtClean="0">
                <a:solidFill>
                  <a:schemeClr val="tx2"/>
                </a:solidFill>
              </a:rPr>
              <a:t>ScriptService</a:t>
            </a:r>
            <a:r>
              <a:rPr lang="en-US" dirty="0" smtClean="0">
                <a:solidFill>
                  <a:schemeClr val="tx2"/>
                </a:solidFill>
              </a:rPr>
              <a:t>] </a:t>
            </a:r>
            <a:r>
              <a:rPr lang="en-US" dirty="0" smtClean="0"/>
              <a:t>attribute delivers </a:t>
            </a:r>
            <a:r>
              <a:rPr lang="en-US" dirty="0" smtClean="0"/>
              <a:t>pure </a:t>
            </a:r>
            <a:r>
              <a:rPr lang="en-US" dirty="0" err="1" smtClean="0"/>
              <a:t>Javascript</a:t>
            </a:r>
            <a:r>
              <a:rPr lang="en-US" dirty="0" smtClean="0"/>
              <a:t>  </a:t>
            </a:r>
            <a:r>
              <a:rPr lang="en-US" dirty="0" smtClean="0"/>
              <a:t>on the client (with </a:t>
            </a:r>
            <a:r>
              <a:rPr lang="en-US" dirty="0" smtClean="0"/>
              <a:t>ASP.NET AJAX </a:t>
            </a:r>
            <a:r>
              <a:rPr lang="en-US" dirty="0" smtClean="0"/>
              <a:t>Js Libraries dependencies)</a:t>
            </a:r>
          </a:p>
          <a:p>
            <a:pPr lvl="1"/>
            <a:r>
              <a:rPr lang="en-US" dirty="0" smtClean="0"/>
              <a:t>Only Web services with a </a:t>
            </a:r>
            <a:r>
              <a:rPr lang="en-US" dirty="0" smtClean="0">
                <a:solidFill>
                  <a:schemeClr val="tx2"/>
                </a:solidFill>
              </a:rPr>
              <a:t>[</a:t>
            </a:r>
            <a:r>
              <a:rPr lang="en-US" dirty="0" err="1" smtClean="0">
                <a:solidFill>
                  <a:schemeClr val="tx2"/>
                </a:solidFill>
              </a:rPr>
              <a:t>ScriptService</a:t>
            </a:r>
            <a:r>
              <a:rPr lang="en-US" dirty="0" smtClean="0">
                <a:solidFill>
                  <a:schemeClr val="tx2"/>
                </a:solidFill>
              </a:rPr>
              <a:t>] </a:t>
            </a:r>
            <a:r>
              <a:rPr lang="en-US" dirty="0" smtClean="0"/>
              <a:t>attribute </a:t>
            </a:r>
            <a:r>
              <a:rPr lang="en-US" dirty="0" smtClean="0"/>
              <a:t>can be called from client-side </a:t>
            </a:r>
            <a:r>
              <a:rPr lang="en-US" dirty="0" smtClean="0"/>
              <a:t>script</a:t>
            </a:r>
          </a:p>
          <a:p>
            <a:r>
              <a:rPr lang="en-US" dirty="0" smtClean="0"/>
              <a:t>But so different…</a:t>
            </a:r>
          </a:p>
          <a:p>
            <a:pPr lvl="1"/>
            <a:r>
              <a:rPr lang="en-US" dirty="0" smtClean="0"/>
              <a:t>In what ways?..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Scriptable Web Services &amp; </a:t>
            </a:r>
            <a:r>
              <a:rPr lang="en-US" dirty="0" err="1" smtClean="0"/>
              <a:t>mashups</a:t>
            </a:r>
            <a:endParaRPr lang="en-US" dirty="0"/>
          </a:p>
        </p:txBody>
      </p:sp>
      <p:sp>
        <p:nvSpPr>
          <p:cNvPr id="3" name="Content Placeholder 2"/>
          <p:cNvSpPr>
            <a:spLocks noGrp="1"/>
          </p:cNvSpPr>
          <p:nvPr>
            <p:ph idx="1"/>
          </p:nvPr>
        </p:nvSpPr>
        <p:spPr/>
        <p:txBody>
          <a:bodyPr/>
          <a:lstStyle/>
          <a:p>
            <a:r>
              <a:rPr lang="en-US" dirty="0" smtClean="0"/>
              <a:t>Traditionally, Web Services were called from compiled programs like from Windows Applications and the code-behind classes of ASP.NET web </a:t>
            </a:r>
            <a:r>
              <a:rPr lang="en-US" dirty="0" smtClean="0"/>
              <a:t>pages..</a:t>
            </a:r>
          </a:p>
          <a:p>
            <a:r>
              <a:rPr lang="en-US" dirty="0" smtClean="0"/>
              <a:t>As </a:t>
            </a:r>
            <a:r>
              <a:rPr lang="en-US" dirty="0" smtClean="0"/>
              <a:t>web applications are continually pushing more functionality down to the client in the name of UI responsiveness, developers are needing to invoke Web Services directly from the client, without the cost of a roundtrip back to the </a:t>
            </a:r>
            <a:r>
              <a:rPr lang="en-US" dirty="0" smtClean="0"/>
              <a:t>server</a:t>
            </a:r>
          </a:p>
          <a:p>
            <a:r>
              <a:rPr lang="en-US" dirty="0" smtClean="0"/>
              <a:t>The </a:t>
            </a:r>
            <a:r>
              <a:rPr lang="en-US" dirty="0" smtClean="0"/>
              <a:t>ASP.NET AJAX framework makes it easy to create script-accessible Web Services, and also offers integrated tools for invoking </a:t>
            </a:r>
            <a:r>
              <a:rPr lang="en-US" dirty="0" smtClean="0"/>
              <a:t>these Web </a:t>
            </a:r>
            <a:r>
              <a:rPr lang="en-US" dirty="0" smtClean="0"/>
              <a:t>Services directly through </a:t>
            </a:r>
            <a:r>
              <a:rPr lang="en-US" dirty="0" smtClean="0"/>
              <a:t>JavaScript</a:t>
            </a:r>
          </a:p>
          <a:p>
            <a:pPr lvl="1"/>
            <a:r>
              <a:rPr lang="en-US" dirty="0" smtClean="0"/>
              <a:t>Rather </a:t>
            </a:r>
            <a:r>
              <a:rPr lang="en-US" dirty="0" smtClean="0"/>
              <a:t>than use SOAP, these Web Services use JSON, a popular message protocol for AJAX-enabled web applications</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Non-Scripted</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25</a:t>
            </a:fld>
            <a:endParaRPr lang="en-US"/>
          </a:p>
        </p:txBody>
      </p:sp>
      <p:pic>
        <p:nvPicPr>
          <p:cNvPr id="50178" name="Picture 2"/>
          <p:cNvPicPr>
            <a:picLocks noChangeAspect="1" noChangeArrowheads="1"/>
          </p:cNvPicPr>
          <p:nvPr/>
        </p:nvPicPr>
        <p:blipFill>
          <a:blip r:embed="rId2" cstate="print"/>
          <a:srcRect/>
          <a:stretch>
            <a:fillRect/>
          </a:stretch>
        </p:blipFill>
        <p:spPr bwMode="auto">
          <a:xfrm>
            <a:off x="914400" y="2057400"/>
            <a:ext cx="7493197" cy="2795588"/>
          </a:xfrm>
          <a:prstGeom prst="rect">
            <a:avLst/>
          </a:prstGeom>
          <a:noFill/>
          <a:ln w="9525">
            <a:noFill/>
            <a:miter lim="800000"/>
            <a:headEnd/>
            <a:tailEnd/>
          </a:ln>
        </p:spPr>
      </p:pic>
      <p:sp>
        <p:nvSpPr>
          <p:cNvPr id="6" name="TextBox 5"/>
          <p:cNvSpPr txBox="1"/>
          <p:nvPr/>
        </p:nvSpPr>
        <p:spPr>
          <a:xfrm>
            <a:off x="4114800" y="1676400"/>
            <a:ext cx="1752600" cy="385362"/>
          </a:xfrm>
          <a:prstGeom prst="rect">
            <a:avLst/>
          </a:prstGeom>
          <a:noFill/>
        </p:spPr>
        <p:txBody>
          <a:bodyPr wrap="square" rtlCol="0">
            <a:spAutoFit/>
          </a:bodyPr>
          <a:lstStyle/>
          <a:p>
            <a:r>
              <a:rPr lang="en-US" dirty="0" smtClean="0"/>
              <a:t>Web Site</a:t>
            </a:r>
            <a:endParaRPr lang="en-US" dirty="0"/>
          </a:p>
        </p:txBody>
      </p:sp>
      <p:sp>
        <p:nvSpPr>
          <p:cNvPr id="7" name="TextBox 6"/>
          <p:cNvSpPr txBox="1"/>
          <p:nvPr/>
        </p:nvSpPr>
        <p:spPr>
          <a:xfrm>
            <a:off x="6858000" y="2286000"/>
            <a:ext cx="1676400" cy="733534"/>
          </a:xfrm>
          <a:prstGeom prst="rect">
            <a:avLst/>
          </a:prstGeom>
          <a:noFill/>
        </p:spPr>
        <p:txBody>
          <a:bodyPr wrap="square" rtlCol="0">
            <a:spAutoFit/>
          </a:bodyPr>
          <a:lstStyle/>
          <a:p>
            <a:r>
              <a:rPr lang="en-US" dirty="0" smtClean="0"/>
              <a:t>Web Service Server</a:t>
            </a:r>
            <a:endParaRPr lang="en-US" dirty="0"/>
          </a:p>
        </p:txBody>
      </p:sp>
      <p:sp>
        <p:nvSpPr>
          <p:cNvPr id="8" name="TextBox 7"/>
          <p:cNvSpPr txBox="1"/>
          <p:nvPr/>
        </p:nvSpPr>
        <p:spPr>
          <a:xfrm>
            <a:off x="1600200" y="1600200"/>
            <a:ext cx="1371600" cy="385362"/>
          </a:xfrm>
          <a:prstGeom prst="rect">
            <a:avLst/>
          </a:prstGeom>
          <a:noFill/>
        </p:spPr>
        <p:txBody>
          <a:bodyPr wrap="square" rtlCol="0">
            <a:spAutoFit/>
          </a:bodyPr>
          <a:lstStyle/>
          <a:p>
            <a:r>
              <a:rPr lang="en-US" dirty="0" smtClean="0"/>
              <a:t>Client</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Scripted</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26</a:t>
            </a:fld>
            <a:endParaRPr lang="en-US"/>
          </a:p>
        </p:txBody>
      </p:sp>
      <p:pic>
        <p:nvPicPr>
          <p:cNvPr id="51202" name="Picture 2"/>
          <p:cNvPicPr>
            <a:picLocks noChangeAspect="1" noChangeArrowheads="1"/>
          </p:cNvPicPr>
          <p:nvPr/>
        </p:nvPicPr>
        <p:blipFill>
          <a:blip r:embed="rId2" cstate="print"/>
          <a:srcRect/>
          <a:stretch>
            <a:fillRect/>
          </a:stretch>
        </p:blipFill>
        <p:spPr bwMode="auto">
          <a:xfrm>
            <a:off x="1676400" y="1447800"/>
            <a:ext cx="5331263" cy="4270124"/>
          </a:xfrm>
          <a:prstGeom prst="rect">
            <a:avLst/>
          </a:prstGeom>
          <a:noFill/>
          <a:ln w="9525">
            <a:noFill/>
            <a:miter lim="800000"/>
            <a:headEnd/>
            <a:tailEnd/>
          </a:ln>
        </p:spPr>
      </p:pic>
      <p:sp>
        <p:nvSpPr>
          <p:cNvPr id="6" name="TextBox 5"/>
          <p:cNvSpPr txBox="1"/>
          <p:nvPr/>
        </p:nvSpPr>
        <p:spPr>
          <a:xfrm>
            <a:off x="4800600" y="1295400"/>
            <a:ext cx="1752600" cy="385362"/>
          </a:xfrm>
          <a:prstGeom prst="rect">
            <a:avLst/>
          </a:prstGeom>
          <a:noFill/>
        </p:spPr>
        <p:txBody>
          <a:bodyPr wrap="square" rtlCol="0">
            <a:spAutoFit/>
          </a:bodyPr>
          <a:lstStyle/>
          <a:p>
            <a:r>
              <a:rPr lang="en-US" dirty="0" smtClean="0"/>
              <a:t>Web Site</a:t>
            </a:r>
            <a:endParaRPr lang="en-US" dirty="0"/>
          </a:p>
        </p:txBody>
      </p:sp>
      <p:sp>
        <p:nvSpPr>
          <p:cNvPr id="7" name="TextBox 6"/>
          <p:cNvSpPr txBox="1"/>
          <p:nvPr/>
        </p:nvSpPr>
        <p:spPr>
          <a:xfrm>
            <a:off x="2819400" y="5638800"/>
            <a:ext cx="1676400" cy="733534"/>
          </a:xfrm>
          <a:prstGeom prst="rect">
            <a:avLst/>
          </a:prstGeom>
          <a:noFill/>
        </p:spPr>
        <p:txBody>
          <a:bodyPr wrap="square" rtlCol="0">
            <a:spAutoFit/>
          </a:bodyPr>
          <a:lstStyle/>
          <a:p>
            <a:r>
              <a:rPr lang="en-US" dirty="0" smtClean="0"/>
              <a:t>Web Service Server</a:t>
            </a:r>
            <a:endParaRPr lang="en-US" dirty="0"/>
          </a:p>
        </p:txBody>
      </p:sp>
      <p:sp>
        <p:nvSpPr>
          <p:cNvPr id="8" name="TextBox 7"/>
          <p:cNvSpPr txBox="1"/>
          <p:nvPr/>
        </p:nvSpPr>
        <p:spPr>
          <a:xfrm>
            <a:off x="2209800" y="1143000"/>
            <a:ext cx="1371600" cy="385362"/>
          </a:xfrm>
          <a:prstGeom prst="rect">
            <a:avLst/>
          </a:prstGeom>
          <a:noFill/>
        </p:spPr>
        <p:txBody>
          <a:bodyPr wrap="square" rtlCol="0">
            <a:spAutoFit/>
          </a:bodyPr>
          <a:lstStyle/>
          <a:p>
            <a:r>
              <a:rPr lang="en-US" dirty="0" smtClean="0"/>
              <a:t>Client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AJAX Transports</a:t>
            </a:r>
            <a:endParaRPr lang="en-US" dirty="0"/>
          </a:p>
        </p:txBody>
      </p:sp>
      <p:sp>
        <p:nvSpPr>
          <p:cNvPr id="3" name="Content Placeholder 2"/>
          <p:cNvSpPr>
            <a:spLocks noGrp="1"/>
          </p:cNvSpPr>
          <p:nvPr>
            <p:ph idx="1"/>
          </p:nvPr>
        </p:nvSpPr>
        <p:spPr/>
        <p:txBody>
          <a:bodyPr/>
          <a:lstStyle/>
          <a:p>
            <a:r>
              <a:rPr lang="en-US" dirty="0" smtClean="0"/>
              <a:t>Since </a:t>
            </a:r>
            <a:r>
              <a:rPr lang="en-US" dirty="0" smtClean="0"/>
              <a:t>AJAX services are exposed exclusively through HTTP, you can use virtually any text format to pack the body of requests and </a:t>
            </a:r>
            <a:r>
              <a:rPr lang="en-US" dirty="0" smtClean="0"/>
              <a:t>responses</a:t>
            </a:r>
          </a:p>
          <a:p>
            <a:pPr lvl="1"/>
            <a:r>
              <a:rPr lang="en-US" dirty="0" smtClean="0"/>
              <a:t>JavaScript </a:t>
            </a:r>
            <a:r>
              <a:rPr lang="en-US" dirty="0" smtClean="0"/>
              <a:t>Object Notation (JSON) is the most commonly used format, but others, such as plain XML and raw </a:t>
            </a:r>
            <a:r>
              <a:rPr lang="en-US" dirty="0" smtClean="0"/>
              <a:t>text </a:t>
            </a:r>
            <a:r>
              <a:rPr lang="en-US" dirty="0" smtClean="0"/>
              <a:t>can also be used</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a:t>
            </a:r>
            <a:endParaRPr lang="en-US" dirty="0"/>
          </a:p>
        </p:txBody>
      </p:sp>
      <p:sp>
        <p:nvSpPr>
          <p:cNvPr id="3" name="Content Placeholder 2"/>
          <p:cNvSpPr>
            <a:spLocks noGrp="1"/>
          </p:cNvSpPr>
          <p:nvPr>
            <p:ph idx="1"/>
          </p:nvPr>
        </p:nvSpPr>
        <p:spPr>
          <a:xfrm>
            <a:off x="660400" y="1219200"/>
            <a:ext cx="7696200" cy="4808538"/>
          </a:xfrm>
        </p:spPr>
        <p:txBody>
          <a:bodyPr/>
          <a:lstStyle/>
          <a:p>
            <a:r>
              <a:rPr lang="en-US" dirty="0" smtClean="0"/>
              <a:t>JSON is a text-based format designed to move the state of an object across the tiers of an application. A JSON string can easily be evaluated to a JavaScript object through the familiar </a:t>
            </a:r>
            <a:r>
              <a:rPr lang="en-US" dirty="0" err="1" smtClean="0"/>
              <a:t>eval</a:t>
            </a:r>
            <a:r>
              <a:rPr lang="en-US" dirty="0" smtClean="0"/>
              <a:t> function. The JSON format describes the object, as shown here</a:t>
            </a:r>
            <a:r>
              <a:rPr lang="en-US" dirty="0" smtClean="0"/>
              <a:t>:</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The string indicates an object with two properties, ID and Company, and their respective, text-serialized values. If a property is assigned a non-primitive value, say a custom object, the value is recursively serialized to JSON, like so:</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28</a:t>
            </a:fld>
            <a:endParaRPr lang="en-US"/>
          </a:p>
        </p:txBody>
      </p:sp>
      <p:pic>
        <p:nvPicPr>
          <p:cNvPr id="46082" name="Picture 2"/>
          <p:cNvPicPr>
            <a:picLocks noChangeAspect="1" noChangeArrowheads="1"/>
          </p:cNvPicPr>
          <p:nvPr/>
        </p:nvPicPr>
        <p:blipFill>
          <a:blip r:embed="rId2" cstate="print"/>
          <a:srcRect/>
          <a:stretch>
            <a:fillRect/>
          </a:stretch>
        </p:blipFill>
        <p:spPr bwMode="auto">
          <a:xfrm>
            <a:off x="990600" y="2667000"/>
            <a:ext cx="6781800" cy="454544"/>
          </a:xfrm>
          <a:prstGeom prst="rect">
            <a:avLst/>
          </a:prstGeom>
          <a:noFill/>
          <a:ln w="9525">
            <a:noFill/>
            <a:miter lim="800000"/>
            <a:headEnd/>
            <a:tailEnd/>
          </a:ln>
        </p:spPr>
      </p:pic>
      <p:pic>
        <p:nvPicPr>
          <p:cNvPr id="46083" name="Picture 3"/>
          <p:cNvPicPr>
            <a:picLocks noChangeAspect="1" noChangeArrowheads="1"/>
          </p:cNvPicPr>
          <p:nvPr/>
        </p:nvPicPr>
        <p:blipFill>
          <a:blip r:embed="rId3" cstate="print"/>
          <a:srcRect/>
          <a:stretch>
            <a:fillRect/>
          </a:stretch>
        </p:blipFill>
        <p:spPr bwMode="auto">
          <a:xfrm>
            <a:off x="990600" y="4495800"/>
            <a:ext cx="6667500" cy="1600200"/>
          </a:xfrm>
          <a:prstGeom prst="rect">
            <a:avLst/>
          </a:prstGeom>
          <a:noFill/>
          <a:ln w="9525">
            <a:noFill/>
            <a:miter lim="800000"/>
            <a:headEnd/>
            <a:tailEnd/>
          </a:ln>
        </p:spPr>
      </p:pic>
      <p:sp>
        <p:nvSpPr>
          <p:cNvPr id="7" name="TextBox 6"/>
          <p:cNvSpPr txBox="1"/>
          <p:nvPr/>
        </p:nvSpPr>
        <p:spPr>
          <a:xfrm>
            <a:off x="5638800" y="6019800"/>
            <a:ext cx="3048000" cy="373628"/>
          </a:xfrm>
          <a:prstGeom prst="rect">
            <a:avLst/>
          </a:prstGeom>
          <a:noFill/>
        </p:spPr>
        <p:txBody>
          <a:bodyPr wrap="square" rtlCol="0">
            <a:spAutoFit/>
          </a:bodyPr>
          <a:lstStyle/>
          <a:p>
            <a:r>
              <a:rPr lang="en-US" sz="1400" b="0" i="1" dirty="0" smtClean="0">
                <a:solidFill>
                  <a:schemeClr val="bg2"/>
                </a:solidFill>
              </a:rPr>
              <a:t>Excerpts from MSDN Magazine</a:t>
            </a:r>
            <a:endParaRPr lang="en-US" sz="1400" b="0" i="1" dirty="0">
              <a:solidFill>
                <a:schemeClr val="bg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advantage over XML</a:t>
            </a:r>
            <a:endParaRPr lang="en-US" dirty="0"/>
          </a:p>
        </p:txBody>
      </p:sp>
      <p:sp>
        <p:nvSpPr>
          <p:cNvPr id="3" name="Content Placeholder 2"/>
          <p:cNvSpPr>
            <a:spLocks noGrp="1"/>
          </p:cNvSpPr>
          <p:nvPr>
            <p:ph idx="1"/>
          </p:nvPr>
        </p:nvSpPr>
        <p:spPr/>
        <p:txBody>
          <a:bodyPr/>
          <a:lstStyle/>
          <a:p>
            <a:r>
              <a:rPr lang="en-US" dirty="0" smtClean="0"/>
              <a:t>JSON is slightly simpler and more appropriate for use with the JavaScript </a:t>
            </a:r>
            <a:r>
              <a:rPr lang="en-US" dirty="0" smtClean="0"/>
              <a:t>language</a:t>
            </a:r>
          </a:p>
          <a:p>
            <a:r>
              <a:rPr lang="en-US" dirty="0" smtClean="0"/>
              <a:t>While </a:t>
            </a:r>
            <a:r>
              <a:rPr lang="en-US" dirty="0" smtClean="0"/>
              <a:t>you can argue over which is easier to understand for humans, JSON is </a:t>
            </a:r>
            <a:r>
              <a:rPr lang="en-US" dirty="0" smtClean="0"/>
              <a:t>easier </a:t>
            </a:r>
            <a:r>
              <a:rPr lang="en-US" dirty="0" smtClean="0"/>
              <a:t>than XML for a Web browser to </a:t>
            </a:r>
            <a:r>
              <a:rPr lang="en-US" dirty="0" smtClean="0"/>
              <a:t>process</a:t>
            </a:r>
          </a:p>
          <a:p>
            <a:pPr lvl="1"/>
            <a:r>
              <a:rPr lang="en-US" dirty="0" smtClean="0"/>
              <a:t>With </a:t>
            </a:r>
            <a:r>
              <a:rPr lang="en-US" dirty="0" smtClean="0"/>
              <a:t>JSON, you don't need anything like an XML parser. Everything you need in order to parse the text is built right into the JavaScript </a:t>
            </a:r>
            <a:r>
              <a:rPr lang="en-US" dirty="0" smtClean="0"/>
              <a:t>language</a:t>
            </a:r>
            <a:endParaRPr lang="en-US" dirty="0" smtClean="0"/>
          </a:p>
          <a:p>
            <a:pPr lvl="1"/>
            <a:r>
              <a:rPr lang="en-US" dirty="0" smtClean="0"/>
              <a:t>With JSON you </a:t>
            </a:r>
            <a:r>
              <a:rPr lang="en-US" dirty="0" smtClean="0"/>
              <a:t>gain </a:t>
            </a:r>
            <a:r>
              <a:rPr lang="en-US" dirty="0" smtClean="0"/>
              <a:t>a key architectural benefit at a relatively low </a:t>
            </a:r>
            <a:r>
              <a:rPr lang="en-US" dirty="0" err="1" smtClean="0"/>
              <a:t>cost:You</a:t>
            </a:r>
            <a:r>
              <a:rPr lang="en-US" dirty="0" smtClean="0"/>
              <a:t> </a:t>
            </a:r>
            <a:r>
              <a:rPr lang="en-US" dirty="0" smtClean="0"/>
              <a:t>reason in terms of objects everywhere. </a:t>
            </a:r>
            <a:endParaRPr lang="en-US" dirty="0" smtClean="0"/>
          </a:p>
          <a:p>
            <a:pPr lvl="2"/>
            <a:r>
              <a:rPr lang="en-US" dirty="0" smtClean="0"/>
              <a:t>On </a:t>
            </a:r>
            <a:r>
              <a:rPr lang="en-US" dirty="0" smtClean="0"/>
              <a:t>the server, you define your entities and implement them as classes in your favorite managed </a:t>
            </a:r>
            <a:r>
              <a:rPr lang="en-US" dirty="0" smtClean="0"/>
              <a:t>language</a:t>
            </a:r>
          </a:p>
          <a:p>
            <a:pPr lvl="2"/>
            <a:r>
              <a:rPr lang="en-US" dirty="0" smtClean="0"/>
              <a:t>When </a:t>
            </a:r>
            <a:r>
              <a:rPr lang="en-US" dirty="0" smtClean="0"/>
              <a:t>a service method needs to return an instance of any class, the state of the object is serialized to JSON and travels over the </a:t>
            </a:r>
            <a:r>
              <a:rPr lang="en-US" dirty="0" smtClean="0"/>
              <a:t>wire</a:t>
            </a:r>
          </a:p>
          <a:p>
            <a:pPr lvl="2"/>
            <a:r>
              <a:rPr lang="en-US" dirty="0" smtClean="0"/>
              <a:t>On </a:t>
            </a:r>
            <a:r>
              <a:rPr lang="en-US" dirty="0" smtClean="0"/>
              <a:t>the client, the JSON string is received and processed and its contents are loaded into an array or a kind of mirror JavaScript object with the same interface as the server class.</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29</a:t>
            </a:fld>
            <a:endParaRPr lang="en-US"/>
          </a:p>
        </p:txBody>
      </p:sp>
      <p:sp>
        <p:nvSpPr>
          <p:cNvPr id="5" name="TextBox 4"/>
          <p:cNvSpPr txBox="1"/>
          <p:nvPr/>
        </p:nvSpPr>
        <p:spPr>
          <a:xfrm>
            <a:off x="5638800" y="6019800"/>
            <a:ext cx="3048000" cy="373628"/>
          </a:xfrm>
          <a:prstGeom prst="rect">
            <a:avLst/>
          </a:prstGeom>
          <a:noFill/>
        </p:spPr>
        <p:txBody>
          <a:bodyPr wrap="square" rtlCol="0">
            <a:spAutoFit/>
          </a:bodyPr>
          <a:lstStyle/>
          <a:p>
            <a:r>
              <a:rPr lang="en-US" sz="1400" b="0" i="1" dirty="0" smtClean="0">
                <a:solidFill>
                  <a:schemeClr val="bg2"/>
                </a:solidFill>
              </a:rPr>
              <a:t>Excerpts from MSDN Magazine</a:t>
            </a:r>
            <a:endParaRPr lang="en-US" sz="1400" b="0" i="1" dirty="0">
              <a:solidFill>
                <a:schemeClr val="bg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Remedy</a:t>
            </a:r>
            <a:endParaRPr lang="en-US" dirty="0"/>
          </a:p>
        </p:txBody>
      </p:sp>
      <p:sp>
        <p:nvSpPr>
          <p:cNvPr id="3" name="Content Placeholder 2"/>
          <p:cNvSpPr>
            <a:spLocks noGrp="1"/>
          </p:cNvSpPr>
          <p:nvPr>
            <p:ph idx="1"/>
          </p:nvPr>
        </p:nvSpPr>
        <p:spPr/>
        <p:txBody>
          <a:bodyPr/>
          <a:lstStyle/>
          <a:p>
            <a:r>
              <a:rPr lang="en-US" dirty="0" smtClean="0"/>
              <a:t>ASP.NET built-in script callback </a:t>
            </a:r>
            <a:r>
              <a:rPr lang="en-US" dirty="0" smtClean="0"/>
              <a:t>mechanism: Various </a:t>
            </a:r>
            <a:r>
              <a:rPr lang="en-US" dirty="0" smtClean="0"/>
              <a:t>ways to work with </a:t>
            </a:r>
            <a:r>
              <a:rPr lang="en-US" dirty="0" smtClean="0"/>
              <a:t>JavaScript</a:t>
            </a:r>
          </a:p>
          <a:p>
            <a:pPr lvl="1"/>
            <a:r>
              <a:rPr lang="en-US" dirty="0" smtClean="0"/>
              <a:t>The </a:t>
            </a:r>
            <a:r>
              <a:rPr lang="en-US" dirty="0" err="1" smtClean="0"/>
              <a:t>ClientScript</a:t>
            </a:r>
            <a:r>
              <a:rPr lang="en-US" dirty="0" smtClean="0"/>
              <a:t> class injects </a:t>
            </a:r>
            <a:r>
              <a:rPr lang="en-US" dirty="0" smtClean="0"/>
              <a:t>JavaScript into a webpage, to perform </a:t>
            </a:r>
            <a:r>
              <a:rPr lang="en-US" dirty="0" smtClean="0"/>
              <a:t>pure </a:t>
            </a:r>
            <a:r>
              <a:rPr lang="en-US" dirty="0" smtClean="0"/>
              <a:t>client-side tasks, such as window pop-ups, setting focus </a:t>
            </a:r>
            <a:r>
              <a:rPr lang="en-US" dirty="0" smtClean="0"/>
              <a:t>etc</a:t>
            </a:r>
          </a:p>
          <a:p>
            <a:pPr lvl="1"/>
            <a:r>
              <a:rPr lang="en-US" dirty="0" smtClean="0"/>
              <a:t>This </a:t>
            </a:r>
            <a:r>
              <a:rPr lang="en-US" dirty="0" smtClean="0"/>
              <a:t>class uses </a:t>
            </a:r>
            <a:r>
              <a:rPr lang="en-US" dirty="0" smtClean="0"/>
              <a:t>a </a:t>
            </a:r>
            <a:r>
              <a:rPr lang="en-US" dirty="0" smtClean="0"/>
              <a:t>server-centric model, in which the server controls the </a:t>
            </a:r>
            <a:r>
              <a:rPr lang="en-US" dirty="0" smtClean="0"/>
              <a:t>operation</a:t>
            </a:r>
          </a:p>
          <a:p>
            <a:r>
              <a:rPr lang="en-US" dirty="0" smtClean="0"/>
              <a:t>Another </a:t>
            </a:r>
            <a:r>
              <a:rPr lang="en-US" dirty="0" smtClean="0"/>
              <a:t>option is to use an object called </a:t>
            </a:r>
            <a:r>
              <a:rPr lang="en-US" dirty="0" err="1" smtClean="0"/>
              <a:t>XMLHttpRequest</a:t>
            </a:r>
            <a:r>
              <a:rPr lang="en-US" dirty="0" smtClean="0"/>
              <a:t> to bridge across server and </a:t>
            </a:r>
            <a:r>
              <a:rPr lang="en-US" dirty="0" smtClean="0"/>
              <a:t>client-side </a:t>
            </a:r>
            <a:r>
              <a:rPr lang="en-US" dirty="0" smtClean="0"/>
              <a:t>script, and to enable client-side script to make direct calls to the </a:t>
            </a:r>
            <a:r>
              <a:rPr lang="en-US" dirty="0" smtClean="0"/>
              <a:t>server</a:t>
            </a:r>
          </a:p>
          <a:p>
            <a:pPr lvl="1"/>
            <a:r>
              <a:rPr lang="en-US" dirty="0" smtClean="0"/>
              <a:t>That is AJAX, and we’ll talk about this later</a:t>
            </a:r>
          </a:p>
          <a:p>
            <a:pPr lvl="1"/>
            <a:r>
              <a:rPr lang="en-US" dirty="0" smtClean="0"/>
              <a:t>In this </a:t>
            </a:r>
            <a:r>
              <a:rPr lang="en-US" dirty="0" smtClean="0"/>
              <a:t>model, ASP.NET enables you to create both server-centric and client-centric </a:t>
            </a:r>
            <a:r>
              <a:rPr lang="en-US" dirty="0" smtClean="0"/>
              <a:t>models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XML</a:t>
            </a:r>
            <a:endParaRPr lang="en-US" dirty="0"/>
          </a:p>
        </p:txBody>
      </p:sp>
      <p:sp>
        <p:nvSpPr>
          <p:cNvPr id="3" name="Content Placeholder 2"/>
          <p:cNvSpPr>
            <a:spLocks noGrp="1"/>
          </p:cNvSpPr>
          <p:nvPr>
            <p:ph idx="1"/>
          </p:nvPr>
        </p:nvSpPr>
        <p:spPr/>
        <p:txBody>
          <a:bodyPr/>
          <a:lstStyle/>
          <a:p>
            <a:r>
              <a:rPr lang="en-US" dirty="0" smtClean="0"/>
              <a:t>You could achieve the same result using XML, but then you would need an XML parser that can be used from </a:t>
            </a:r>
            <a:r>
              <a:rPr lang="en-US" dirty="0" smtClean="0"/>
              <a:t>JavaScript</a:t>
            </a:r>
          </a:p>
          <a:p>
            <a:r>
              <a:rPr lang="en-US" dirty="0" smtClean="0"/>
              <a:t>Parsing </a:t>
            </a:r>
            <a:r>
              <a:rPr lang="en-US" dirty="0" smtClean="0"/>
              <a:t>some simple XML text in JavaScript may not be an issue, but using a full-blown parser is a different </a:t>
            </a:r>
            <a:r>
              <a:rPr lang="en-US" dirty="0" smtClean="0"/>
              <a:t>story</a:t>
            </a:r>
          </a:p>
          <a:p>
            <a:pPr lvl="1"/>
            <a:r>
              <a:rPr lang="en-US" dirty="0" smtClean="0"/>
              <a:t>Performance </a:t>
            </a:r>
            <a:r>
              <a:rPr lang="en-US" dirty="0" smtClean="0"/>
              <a:t>and functionality-related issues will likely lead to the existence of numerous seemingly similar components that have little in </a:t>
            </a:r>
            <a:r>
              <a:rPr lang="en-US" dirty="0" smtClean="0"/>
              <a:t>common</a:t>
            </a:r>
          </a:p>
          <a:p>
            <a:pPr lvl="1"/>
            <a:r>
              <a:rPr lang="en-US" dirty="0" smtClean="0"/>
              <a:t>And </a:t>
            </a:r>
            <a:r>
              <a:rPr lang="en-US" dirty="0" smtClean="0"/>
              <a:t>then there's the question of whether the JavaScript XML parser will support things like namespaces, schemas, white spaces, comments, processing instructions, and so </a:t>
            </a:r>
            <a:r>
              <a:rPr lang="en-US" dirty="0" smtClean="0"/>
              <a:t>on</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30</a:t>
            </a:fld>
            <a:endParaRPr lang="en-US"/>
          </a:p>
        </p:txBody>
      </p:sp>
      <p:sp>
        <p:nvSpPr>
          <p:cNvPr id="5" name="TextBox 4"/>
          <p:cNvSpPr txBox="1"/>
          <p:nvPr/>
        </p:nvSpPr>
        <p:spPr>
          <a:xfrm>
            <a:off x="5638800" y="6019800"/>
            <a:ext cx="3048000" cy="373628"/>
          </a:xfrm>
          <a:prstGeom prst="rect">
            <a:avLst/>
          </a:prstGeom>
          <a:noFill/>
        </p:spPr>
        <p:txBody>
          <a:bodyPr wrap="square" rtlCol="0">
            <a:spAutoFit/>
          </a:bodyPr>
          <a:lstStyle/>
          <a:p>
            <a:r>
              <a:rPr lang="en-US" sz="1400" b="0" i="1" dirty="0" smtClean="0">
                <a:solidFill>
                  <a:schemeClr val="bg2"/>
                </a:solidFill>
              </a:rPr>
              <a:t>Excerpts from MSDN Magazine</a:t>
            </a:r>
            <a:endParaRPr lang="en-US" sz="1400" b="0" i="1" dirty="0">
              <a:solidFill>
                <a:schemeClr val="bg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Concerns</a:t>
            </a:r>
            <a:endParaRPr lang="en-US" dirty="0"/>
          </a:p>
        </p:txBody>
      </p:sp>
      <p:sp>
        <p:nvSpPr>
          <p:cNvPr id="3" name="Content Placeholder 2"/>
          <p:cNvSpPr>
            <a:spLocks noGrp="1"/>
          </p:cNvSpPr>
          <p:nvPr>
            <p:ph idx="1"/>
          </p:nvPr>
        </p:nvSpPr>
        <p:spPr>
          <a:xfrm>
            <a:off x="660400" y="1143000"/>
            <a:ext cx="7874000" cy="5257800"/>
          </a:xfrm>
        </p:spPr>
        <p:txBody>
          <a:bodyPr/>
          <a:lstStyle/>
          <a:p>
            <a:r>
              <a:rPr lang="en-US" dirty="0" smtClean="0"/>
              <a:t>AJAX allows for a more dynamic, interactive browsing </a:t>
            </a:r>
            <a:r>
              <a:rPr lang="en-US" dirty="0" smtClean="0"/>
              <a:t>experience</a:t>
            </a:r>
          </a:p>
          <a:p>
            <a:r>
              <a:rPr lang="en-US" dirty="0" smtClean="0"/>
              <a:t>This</a:t>
            </a:r>
            <a:r>
              <a:rPr lang="en-US" dirty="0" smtClean="0"/>
              <a:t>, however, increases the surface area for common types of attacks such as cross-site scripting (XSS) and cross-site request forgery (</a:t>
            </a:r>
            <a:r>
              <a:rPr lang="en-US" dirty="0" smtClean="0"/>
              <a:t>CSRF)</a:t>
            </a:r>
          </a:p>
          <a:p>
            <a:pPr lvl="1"/>
            <a:r>
              <a:rPr lang="en-US" dirty="0" smtClean="0"/>
              <a:t>These </a:t>
            </a:r>
            <a:r>
              <a:rPr lang="en-US" dirty="0" smtClean="0"/>
              <a:t>types of attacks are caused by an attacker injecting script code into a Web page, generally via a URL, thereby allowing the attacker to control the Web browser— performing actions such as stealing user names and passwords or executing HTTP requests without the user's </a:t>
            </a:r>
            <a:r>
              <a:rPr lang="en-US" dirty="0" smtClean="0"/>
              <a:t>knowledge</a:t>
            </a:r>
          </a:p>
          <a:p>
            <a:pPr lvl="1"/>
            <a:r>
              <a:rPr lang="en-US" dirty="0" smtClean="0"/>
              <a:t>Because </a:t>
            </a:r>
            <a:r>
              <a:rPr lang="en-US" dirty="0" smtClean="0"/>
              <a:t>JSON is considered a safe subset of the JavaScript language (it excludes assignment and invocation operations), many AJAX applications simply pass JSON strings directly to the JavaScript </a:t>
            </a:r>
            <a:r>
              <a:rPr lang="en-US" i="1" dirty="0" err="1" smtClean="0"/>
              <a:t>eval</a:t>
            </a:r>
            <a:r>
              <a:rPr lang="en-US" dirty="0" smtClean="0"/>
              <a:t> function in order to create JavaScript objects. As a result, a malformed JSON string provides a new means for an attacker to execute unauthorized script on the </a:t>
            </a:r>
            <a:r>
              <a:rPr lang="en-US" dirty="0" smtClean="0"/>
              <a:t>client</a:t>
            </a:r>
          </a:p>
          <a:p>
            <a:pPr lvl="1"/>
            <a:r>
              <a:rPr lang="en-US" dirty="0" smtClean="0"/>
              <a:t>Most of these attack types rely on exploiting the GET verb on an HTTP request. Fortunately, ASP.NET AJAX Services have the GET verb disabled by default on remote </a:t>
            </a:r>
            <a:r>
              <a:rPr lang="en-US" dirty="0" smtClean="0"/>
              <a:t>services</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31</a:t>
            </a:fld>
            <a:endParaRPr lang="en-US"/>
          </a:p>
        </p:txBody>
      </p:sp>
      <p:sp>
        <p:nvSpPr>
          <p:cNvPr id="5" name="TextBox 4"/>
          <p:cNvSpPr txBox="1"/>
          <p:nvPr/>
        </p:nvSpPr>
        <p:spPr>
          <a:xfrm>
            <a:off x="5638800" y="6019800"/>
            <a:ext cx="3048000" cy="373628"/>
          </a:xfrm>
          <a:prstGeom prst="rect">
            <a:avLst/>
          </a:prstGeom>
          <a:noFill/>
        </p:spPr>
        <p:txBody>
          <a:bodyPr wrap="square" rtlCol="0">
            <a:spAutoFit/>
          </a:bodyPr>
          <a:lstStyle/>
          <a:p>
            <a:r>
              <a:rPr lang="en-US" sz="1400" b="0" i="1" dirty="0" smtClean="0">
                <a:solidFill>
                  <a:schemeClr val="bg2"/>
                </a:solidFill>
              </a:rPr>
              <a:t>Excerpts from MSDN Magazine</a:t>
            </a:r>
            <a:endParaRPr lang="en-US" sz="1400" b="0" i="1" dirty="0">
              <a:solidFill>
                <a:schemeClr val="bg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settings</a:t>
            </a:r>
            <a:endParaRPr lang="en-US" dirty="0"/>
          </a:p>
        </p:txBody>
      </p:sp>
      <p:sp>
        <p:nvSpPr>
          <p:cNvPr id="3" name="Content Placeholder 2"/>
          <p:cNvSpPr>
            <a:spLocks noGrp="1"/>
          </p:cNvSpPr>
          <p:nvPr>
            <p:ph idx="1"/>
          </p:nvPr>
        </p:nvSpPr>
        <p:spPr/>
        <p:txBody>
          <a:bodyPr/>
          <a:lstStyle/>
          <a:p>
            <a:r>
              <a:rPr lang="en-US" dirty="0" smtClean="0"/>
              <a:t>By default, AJAX service methods are invoked only using the POST verb and return JSON formatted </a:t>
            </a:r>
            <a:r>
              <a:rPr lang="en-US" dirty="0" smtClean="0"/>
              <a:t>data</a:t>
            </a:r>
          </a:p>
          <a:p>
            <a:r>
              <a:rPr lang="en-US" dirty="0" smtClean="0"/>
              <a:t>By </a:t>
            </a:r>
            <a:r>
              <a:rPr lang="en-US" dirty="0" smtClean="0"/>
              <a:t>using the optional </a:t>
            </a:r>
            <a:r>
              <a:rPr lang="en-US" dirty="0" err="1" smtClean="0"/>
              <a:t>ScriptMethod</a:t>
            </a:r>
            <a:r>
              <a:rPr lang="en-US" dirty="0" smtClean="0"/>
              <a:t> attribute on individual service methods, you can change these settings</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32</a:t>
            </a:fld>
            <a:endParaRPr lang="en-US"/>
          </a:p>
        </p:txBody>
      </p:sp>
      <p:pic>
        <p:nvPicPr>
          <p:cNvPr id="47106" name="Picture 2"/>
          <p:cNvPicPr>
            <a:picLocks noChangeAspect="1" noChangeArrowheads="1"/>
          </p:cNvPicPr>
          <p:nvPr/>
        </p:nvPicPr>
        <p:blipFill>
          <a:blip r:embed="rId2" cstate="print"/>
          <a:srcRect/>
          <a:stretch>
            <a:fillRect/>
          </a:stretch>
        </p:blipFill>
        <p:spPr bwMode="auto">
          <a:xfrm>
            <a:off x="914400" y="2590800"/>
            <a:ext cx="6943208" cy="3505200"/>
          </a:xfrm>
          <a:prstGeom prst="rect">
            <a:avLst/>
          </a:prstGeom>
          <a:noFill/>
          <a:ln w="9525">
            <a:noFill/>
            <a:miter lim="800000"/>
            <a:headEnd/>
            <a:tailEnd/>
          </a:ln>
        </p:spPr>
      </p:pic>
      <p:sp>
        <p:nvSpPr>
          <p:cNvPr id="6" name="TextBox 5"/>
          <p:cNvSpPr txBox="1"/>
          <p:nvPr/>
        </p:nvSpPr>
        <p:spPr>
          <a:xfrm>
            <a:off x="5638800" y="6019800"/>
            <a:ext cx="3048000" cy="373628"/>
          </a:xfrm>
          <a:prstGeom prst="rect">
            <a:avLst/>
          </a:prstGeom>
          <a:noFill/>
        </p:spPr>
        <p:txBody>
          <a:bodyPr wrap="square" rtlCol="0">
            <a:spAutoFit/>
          </a:bodyPr>
          <a:lstStyle/>
          <a:p>
            <a:r>
              <a:rPr lang="en-US" sz="1400" b="0" i="1" dirty="0" smtClean="0">
                <a:solidFill>
                  <a:schemeClr val="bg2"/>
                </a:solidFill>
              </a:rPr>
              <a:t>Excerpts from MSDN Magazine</a:t>
            </a:r>
            <a:endParaRPr lang="en-US" sz="1400" b="0" i="1" dirty="0">
              <a:solidFill>
                <a:schemeClr val="bg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Client-side proxies</a:t>
            </a:r>
            <a:endParaRPr lang="en-US" dirty="0"/>
          </a:p>
        </p:txBody>
      </p:sp>
      <p:sp>
        <p:nvSpPr>
          <p:cNvPr id="3" name="Content Placeholder 2"/>
          <p:cNvSpPr>
            <a:spLocks noGrp="1"/>
          </p:cNvSpPr>
          <p:nvPr>
            <p:ph idx="1"/>
          </p:nvPr>
        </p:nvSpPr>
        <p:spPr/>
        <p:txBody>
          <a:bodyPr/>
          <a:lstStyle/>
          <a:p>
            <a:pPr fontAlgn="t"/>
            <a:r>
              <a:rPr lang="en-US" dirty="0" smtClean="0"/>
              <a:t>To invoke an AJAX service, an AJAX client follows the same pattern used to reference Web services in Windows and classic ASP.NET </a:t>
            </a:r>
            <a:r>
              <a:rPr lang="en-US" dirty="0" smtClean="0"/>
              <a:t>applications</a:t>
            </a:r>
          </a:p>
          <a:p>
            <a:pPr lvl="1" fontAlgn="t"/>
            <a:r>
              <a:rPr lang="en-US" dirty="0" smtClean="0"/>
              <a:t>A </a:t>
            </a:r>
            <a:r>
              <a:rPr lang="en-US" dirty="0" smtClean="0"/>
              <a:t>proxy class provides the same interface locally as the remote </a:t>
            </a:r>
            <a:r>
              <a:rPr lang="en-US" dirty="0" smtClean="0"/>
              <a:t>service &amp; provides </a:t>
            </a:r>
            <a:r>
              <a:rPr lang="en-US" dirty="0" smtClean="0"/>
              <a:t>the basic capabilities for placing JSON calls</a:t>
            </a:r>
            <a:endParaRPr lang="en-US" dirty="0" smtClean="0"/>
          </a:p>
          <a:p>
            <a:pPr lvl="1" fontAlgn="t"/>
            <a:r>
              <a:rPr lang="en-US" dirty="0" smtClean="0"/>
              <a:t>In </a:t>
            </a:r>
            <a:r>
              <a:rPr lang="en-US" dirty="0" smtClean="0"/>
              <a:t>ASP.NET AJAX applications, this proxy is a JavaScript class that the runtime generates when the page is downloaded.</a:t>
            </a:r>
          </a:p>
          <a:p>
            <a:pPr lvl="1" fontAlgn="t"/>
            <a:r>
              <a:rPr lang="en-US" dirty="0" smtClean="0"/>
              <a:t>The JavaScript proxy class has the same name as the script service and a number of additional properties. </a:t>
            </a:r>
            <a:endParaRPr lang="en-US" dirty="0" smtClean="0"/>
          </a:p>
          <a:p>
            <a:pPr lvl="1" fontAlgn="t"/>
            <a:r>
              <a:rPr lang="en-US" dirty="0" smtClean="0"/>
              <a:t>If </a:t>
            </a:r>
            <a:r>
              <a:rPr lang="en-US" dirty="0" smtClean="0"/>
              <a:t>you want to take a look at its structure, try invoking the following URL from the browser's address bar</a:t>
            </a:r>
            <a:r>
              <a:rPr lang="en-US" dirty="0" smtClean="0"/>
              <a:t>:</a:t>
            </a:r>
            <a:br>
              <a:rPr lang="en-US" dirty="0" smtClean="0"/>
            </a:br>
            <a:r>
              <a:rPr lang="en-US" dirty="0" smtClean="0"/>
              <a:t/>
            </a:r>
            <a:br>
              <a:rPr lang="en-US" dirty="0" smtClean="0"/>
            </a:br>
            <a:endParaRPr lang="en-US" dirty="0" smtClean="0"/>
          </a:p>
          <a:p>
            <a:pPr lvl="1" fontAlgn="t"/>
            <a:r>
              <a:rPr lang="en-US" dirty="0" smtClean="0"/>
              <a:t>The browser will download a JavaScript file that you can save to your local disk for later </a:t>
            </a:r>
            <a:r>
              <a:rPr lang="en-US" dirty="0" smtClean="0"/>
              <a:t>perusal</a:t>
            </a:r>
            <a:endParaRPr lang="en-US" dirty="0" smtClean="0">
              <a:solidFill>
                <a:srgbClr val="00B050"/>
              </a:solidFill>
            </a:endParaRPr>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33</a:t>
            </a:fld>
            <a:endParaRPr lang="en-US"/>
          </a:p>
        </p:txBody>
      </p:sp>
      <p:pic>
        <p:nvPicPr>
          <p:cNvPr id="48130" name="Picture 2"/>
          <p:cNvPicPr>
            <a:picLocks noChangeAspect="1" noChangeArrowheads="1"/>
          </p:cNvPicPr>
          <p:nvPr/>
        </p:nvPicPr>
        <p:blipFill>
          <a:blip r:embed="rId2" cstate="print"/>
          <a:srcRect/>
          <a:stretch>
            <a:fillRect/>
          </a:stretch>
        </p:blipFill>
        <p:spPr bwMode="auto">
          <a:xfrm>
            <a:off x="1295400" y="4419600"/>
            <a:ext cx="3322320" cy="3048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Client-side proxies</a:t>
            </a:r>
            <a:endParaRPr lang="en-US" dirty="0"/>
          </a:p>
        </p:txBody>
      </p:sp>
      <p:sp>
        <p:nvSpPr>
          <p:cNvPr id="3" name="Content Placeholder 2"/>
          <p:cNvSpPr>
            <a:spLocks noGrp="1"/>
          </p:cNvSpPr>
          <p:nvPr>
            <p:ph idx="1"/>
          </p:nvPr>
        </p:nvSpPr>
        <p:spPr/>
        <p:txBody>
          <a:bodyPr/>
          <a:lstStyle/>
          <a:p>
            <a:r>
              <a:rPr lang="en-US" dirty="0" smtClean="0"/>
              <a:t>The JavaScript proxy class features the properties listed </a:t>
            </a:r>
            <a:r>
              <a:rPr lang="en-US" dirty="0" smtClean="0"/>
              <a:t>below </a:t>
            </a:r>
          </a:p>
          <a:p>
            <a:pPr>
              <a:buNone/>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Each method mirrored has three parameters in addition to its regular set of arguments</a:t>
            </a:r>
          </a:p>
          <a:p>
            <a:pPr lvl="1"/>
            <a:r>
              <a:rPr lang="en-US" dirty="0" smtClean="0"/>
              <a:t>They are the callback function to call if the method is successful, the callback function to call if the method fails or times out, and the context object to pass to both callbacks</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34</a:t>
            </a:fld>
            <a:endParaRPr lang="en-US"/>
          </a:p>
        </p:txBody>
      </p:sp>
      <p:pic>
        <p:nvPicPr>
          <p:cNvPr id="49155" name="Picture 3"/>
          <p:cNvPicPr>
            <a:picLocks noChangeAspect="1" noChangeArrowheads="1"/>
          </p:cNvPicPr>
          <p:nvPr/>
        </p:nvPicPr>
        <p:blipFill>
          <a:blip r:embed="rId2" cstate="print"/>
          <a:srcRect/>
          <a:stretch>
            <a:fillRect/>
          </a:stretch>
        </p:blipFill>
        <p:spPr bwMode="auto">
          <a:xfrm>
            <a:off x="914400" y="1905000"/>
            <a:ext cx="7511252" cy="24384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Client-side proxies</a:t>
            </a:r>
            <a:endParaRPr lang="en-US" dirty="0"/>
          </a:p>
        </p:txBody>
      </p:sp>
      <p:sp>
        <p:nvSpPr>
          <p:cNvPr id="3" name="Content Placeholder 2"/>
          <p:cNvSpPr>
            <a:spLocks noGrp="1"/>
          </p:cNvSpPr>
          <p:nvPr>
            <p:ph idx="1"/>
          </p:nvPr>
        </p:nvSpPr>
        <p:spPr/>
        <p:txBody>
          <a:bodyPr/>
          <a:lstStyle/>
          <a:p>
            <a:pPr marL="227013" lvl="1">
              <a:lnSpc>
                <a:spcPts val="2000"/>
              </a:lnSpc>
              <a:buSzPct val="75000"/>
              <a:buFont typeface="Monotype Sorts" pitchFamily="2" charset="2"/>
              <a:buChar char="n"/>
            </a:pPr>
            <a:r>
              <a:rPr lang="en-US" dirty="0" smtClean="0">
                <a:solidFill>
                  <a:srgbClr val="00B050"/>
                </a:solidFill>
              </a:rPr>
              <a:t>Website9</a:t>
            </a:r>
            <a:r>
              <a:rPr lang="en-US" dirty="0" smtClean="0"/>
              <a:t>: Thin client web app that consumes a web service via </a:t>
            </a:r>
            <a:r>
              <a:rPr lang="en-US" dirty="0" err="1" smtClean="0"/>
              <a:t>Javascript</a:t>
            </a:r>
            <a:r>
              <a:rPr lang="en-US" dirty="0" smtClean="0"/>
              <a:t>-based </a:t>
            </a:r>
            <a:r>
              <a:rPr lang="en-US" dirty="0" smtClean="0"/>
              <a:t>proxies</a:t>
            </a:r>
            <a:endParaRPr lang="en-US" dirty="0" smtClean="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ASP.NET AJAX architecture</a:t>
            </a:r>
            <a:endParaRPr lang="en-US" dirty="0"/>
          </a:p>
        </p:txBody>
      </p:sp>
      <p:sp>
        <p:nvSpPr>
          <p:cNvPr id="3" name="Content Placeholder 2"/>
          <p:cNvSpPr>
            <a:spLocks noGrp="1"/>
          </p:cNvSpPr>
          <p:nvPr>
            <p:ph idx="1"/>
          </p:nvPr>
        </p:nvSpPr>
        <p:spPr>
          <a:xfrm>
            <a:off x="660400" y="1058862"/>
            <a:ext cx="7696200" cy="4808538"/>
          </a:xfrm>
        </p:spPr>
        <p:txBody>
          <a:bodyPr/>
          <a:lstStyle/>
          <a:p>
            <a:r>
              <a:rPr lang="en-US" dirty="0" smtClean="0"/>
              <a:t>Achieved by adding a few new server controls (</a:t>
            </a:r>
            <a:r>
              <a:rPr lang="en-US" i="1" dirty="0" err="1" smtClean="0"/>
              <a:t>ScriptManager</a:t>
            </a:r>
            <a:r>
              <a:rPr lang="en-US" dirty="0" smtClean="0"/>
              <a:t> and </a:t>
            </a:r>
            <a:r>
              <a:rPr lang="en-US" i="1" dirty="0" err="1" smtClean="0"/>
              <a:t>UpdatePanel</a:t>
            </a:r>
            <a:r>
              <a:rPr lang="en-US" dirty="0" smtClean="0"/>
              <a:t>), and having them silently perform a few tricks to transform a traditional </a:t>
            </a:r>
            <a:r>
              <a:rPr lang="en-US" dirty="0" err="1" smtClean="0"/>
              <a:t>postback</a:t>
            </a:r>
            <a:r>
              <a:rPr lang="en-US" dirty="0" smtClean="0"/>
              <a:t> asynchronously to the user experience, through the </a:t>
            </a:r>
            <a:r>
              <a:rPr lang="en-US" i="1" dirty="0" err="1" smtClean="0"/>
              <a:t>XMLHttpRequest</a:t>
            </a:r>
            <a:r>
              <a:rPr lang="en-US" dirty="0" smtClean="0"/>
              <a:t> </a:t>
            </a:r>
            <a:r>
              <a:rPr lang="en-US" dirty="0" smtClean="0"/>
              <a:t>object</a:t>
            </a:r>
          </a:p>
          <a:p>
            <a:r>
              <a:rPr lang="en-US" dirty="0" smtClean="0"/>
              <a:t>An </a:t>
            </a:r>
            <a:r>
              <a:rPr lang="en-US" dirty="0" smtClean="0"/>
              <a:t>AJAX </a:t>
            </a:r>
            <a:r>
              <a:rPr lang="en-US" dirty="0" smtClean="0"/>
              <a:t>architecture (ASP.NET or not) </a:t>
            </a:r>
            <a:r>
              <a:rPr lang="en-US" dirty="0" smtClean="0"/>
              <a:t>is based on client and server being loosely coupled—essentially two separate worlds connected over the HTTP wire with JSON exchanging </a:t>
            </a:r>
            <a:r>
              <a:rPr lang="en-US" dirty="0" smtClean="0"/>
              <a:t>messages</a:t>
            </a:r>
          </a:p>
          <a:p>
            <a:pPr lvl="1"/>
            <a:r>
              <a:rPr lang="en-US" dirty="0" smtClean="0"/>
              <a:t>Service-based </a:t>
            </a:r>
            <a:r>
              <a:rPr lang="en-US" dirty="0" smtClean="0"/>
              <a:t>back end and a JavaScript-powered front </a:t>
            </a:r>
            <a:r>
              <a:rPr lang="en-US" dirty="0" smtClean="0"/>
              <a:t>end</a:t>
            </a:r>
          </a:p>
          <a:p>
            <a:pPr lvl="1"/>
            <a:r>
              <a:rPr lang="en-US" dirty="0" smtClean="0"/>
              <a:t>This decoupling should </a:t>
            </a:r>
            <a:r>
              <a:rPr lang="en-US" dirty="0" smtClean="0"/>
              <a:t>allow for emerging technologies, such as </a:t>
            </a:r>
            <a:r>
              <a:rPr lang="en-US" i="1" dirty="0" smtClean="0"/>
              <a:t>Silverlight</a:t>
            </a:r>
            <a:r>
              <a:rPr lang="en-US" dirty="0" smtClean="0"/>
              <a:t>, to continue enabling Web developers to create more interactive user interfaces without being constrained by the server </a:t>
            </a:r>
            <a:r>
              <a:rPr lang="en-US" dirty="0" smtClean="0"/>
              <a:t>platform</a:t>
            </a:r>
          </a:p>
          <a:p>
            <a:pPr lvl="1"/>
            <a:r>
              <a:rPr lang="en-US" dirty="0" smtClean="0"/>
              <a:t>AJAX is all about the user's experience in the broadest sense—continuous feel, flicker-free updates, interface facilities, </a:t>
            </a:r>
            <a:r>
              <a:rPr lang="en-US" dirty="0" err="1" smtClean="0"/>
              <a:t>mashups</a:t>
            </a:r>
            <a:r>
              <a:rPr lang="en-US" dirty="0" smtClean="0"/>
              <a:t>, live data, </a:t>
            </a:r>
            <a:r>
              <a:rPr lang="en-US" dirty="0" smtClean="0"/>
              <a:t>etc.</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36</a:t>
            </a:fld>
            <a:endParaRPr lang="en-US"/>
          </a:p>
        </p:txBody>
      </p:sp>
      <p:sp>
        <p:nvSpPr>
          <p:cNvPr id="5" name="TextBox 4"/>
          <p:cNvSpPr txBox="1"/>
          <p:nvPr/>
        </p:nvSpPr>
        <p:spPr>
          <a:xfrm>
            <a:off x="5638800" y="6019800"/>
            <a:ext cx="3048000" cy="373628"/>
          </a:xfrm>
          <a:prstGeom prst="rect">
            <a:avLst/>
          </a:prstGeom>
          <a:noFill/>
        </p:spPr>
        <p:txBody>
          <a:bodyPr wrap="square" rtlCol="0">
            <a:spAutoFit/>
          </a:bodyPr>
          <a:lstStyle/>
          <a:p>
            <a:r>
              <a:rPr lang="en-US" sz="1400" b="0" i="1" dirty="0" smtClean="0">
                <a:solidFill>
                  <a:schemeClr val="bg2"/>
                </a:solidFill>
              </a:rPr>
              <a:t>Excerpts from MSDN Magazine</a:t>
            </a:r>
            <a:endParaRPr lang="en-US" sz="1400" b="0" i="1" dirty="0">
              <a:solidFill>
                <a:schemeClr val="bg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a:t>
            </a:r>
            <a:r>
              <a:rPr lang="en-US" i="1" dirty="0" smtClean="0"/>
              <a:t>Portal</a:t>
            </a:r>
            <a:r>
              <a:rPr lang="en-US" dirty="0" smtClean="0"/>
              <a:t> or </a:t>
            </a:r>
            <a:r>
              <a:rPr lang="en-US" i="1" dirty="0" err="1" smtClean="0"/>
              <a:t>mashup</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37</a:t>
            </a:fld>
            <a:endParaRPr lang="en-US"/>
          </a:p>
        </p:txBody>
      </p:sp>
      <p:pic>
        <p:nvPicPr>
          <p:cNvPr id="39940" name="Picture 4" descr="http://upload.wikimedia.org/wikipedia/en/7/7a/SG1stargate.jpg"/>
          <p:cNvPicPr>
            <a:picLocks noChangeAspect="1" noChangeArrowheads="1"/>
          </p:cNvPicPr>
          <p:nvPr/>
        </p:nvPicPr>
        <p:blipFill>
          <a:blip r:embed="rId2" cstate="print"/>
          <a:srcRect/>
          <a:stretch>
            <a:fillRect/>
          </a:stretch>
        </p:blipFill>
        <p:spPr bwMode="auto">
          <a:xfrm>
            <a:off x="838200" y="1371600"/>
            <a:ext cx="3267544" cy="4857750"/>
          </a:xfrm>
          <a:prstGeom prst="rect">
            <a:avLst/>
          </a:prstGeom>
          <a:noFill/>
        </p:spPr>
      </p:pic>
      <p:pic>
        <p:nvPicPr>
          <p:cNvPr id="39942" name="Picture 6" descr="http://www.theclientsideblog.com/mashup.png"/>
          <p:cNvPicPr>
            <a:picLocks noChangeAspect="1" noChangeArrowheads="1"/>
          </p:cNvPicPr>
          <p:nvPr/>
        </p:nvPicPr>
        <p:blipFill>
          <a:blip r:embed="rId3" cstate="print"/>
          <a:srcRect/>
          <a:stretch>
            <a:fillRect/>
          </a:stretch>
        </p:blipFill>
        <p:spPr bwMode="auto">
          <a:xfrm>
            <a:off x="5029200" y="1340160"/>
            <a:ext cx="3400425" cy="4803466"/>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Cascading Style Sheets</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38</a:t>
            </a:fld>
            <a:endParaRPr lang="en-US"/>
          </a:p>
        </p:txBody>
      </p:sp>
      <p:pic>
        <p:nvPicPr>
          <p:cNvPr id="5122" name="Picture 2" descr="http://ligon.wcpss.net/curr/webproj/WebList8Kimberly/css.jpg"/>
          <p:cNvPicPr>
            <a:picLocks noChangeAspect="1" noChangeArrowheads="1"/>
          </p:cNvPicPr>
          <p:nvPr/>
        </p:nvPicPr>
        <p:blipFill>
          <a:blip r:embed="rId2" cstate="print"/>
          <a:srcRect/>
          <a:stretch>
            <a:fillRect/>
          </a:stretch>
        </p:blipFill>
        <p:spPr bwMode="auto">
          <a:xfrm>
            <a:off x="5486400" y="2819400"/>
            <a:ext cx="2857500" cy="3219450"/>
          </a:xfrm>
          <a:prstGeom prst="rect">
            <a:avLst/>
          </a:prstGeom>
          <a:noFill/>
        </p:spPr>
      </p:pic>
      <p:pic>
        <p:nvPicPr>
          <p:cNvPr id="14338" name="Picture 2" descr="http://webstaging.uvu.edu/wds/lib/images/missing_puzzle.JPG"/>
          <p:cNvPicPr>
            <a:picLocks noChangeAspect="1" noChangeArrowheads="1"/>
          </p:cNvPicPr>
          <p:nvPr/>
        </p:nvPicPr>
        <p:blipFill>
          <a:blip r:embed="rId3" cstate="print"/>
          <a:srcRect/>
          <a:stretch>
            <a:fillRect/>
          </a:stretch>
        </p:blipFill>
        <p:spPr bwMode="auto">
          <a:xfrm>
            <a:off x="1524000" y="1524000"/>
            <a:ext cx="3305175" cy="3295650"/>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Credit Cards</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39</a:t>
            </a:fld>
            <a:endParaRPr lang="en-US"/>
          </a:p>
        </p:txBody>
      </p:sp>
      <p:pic>
        <p:nvPicPr>
          <p:cNvPr id="2050" name="Picture 2" descr="http://www.luxurylighting.co.uk/ekmps/shops/luxurylighting/resources/image/credit-cards.jpg"/>
          <p:cNvPicPr>
            <a:picLocks noChangeAspect="1" noChangeArrowheads="1"/>
          </p:cNvPicPr>
          <p:nvPr/>
        </p:nvPicPr>
        <p:blipFill>
          <a:blip r:embed="rId2" cstate="print"/>
          <a:srcRect/>
          <a:stretch>
            <a:fillRect/>
          </a:stretch>
        </p:blipFill>
        <p:spPr bwMode="auto">
          <a:xfrm>
            <a:off x="2514600" y="1219200"/>
            <a:ext cx="4762500" cy="42672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JavaScript Callbacks</a:t>
            </a:r>
            <a:endParaRPr lang="en-US" dirty="0"/>
          </a:p>
        </p:txBody>
      </p:sp>
      <p:sp>
        <p:nvSpPr>
          <p:cNvPr id="3" name="Content Placeholder 2"/>
          <p:cNvSpPr>
            <a:spLocks noGrp="1"/>
          </p:cNvSpPr>
          <p:nvPr>
            <p:ph idx="1"/>
          </p:nvPr>
        </p:nvSpPr>
        <p:spPr/>
        <p:txBody>
          <a:bodyPr/>
          <a:lstStyle/>
          <a:p>
            <a:r>
              <a:rPr lang="en-US" dirty="0" smtClean="0"/>
              <a:t>On the server side, the code-behind page class must </a:t>
            </a:r>
            <a:r>
              <a:rPr lang="en-US" dirty="0" smtClean="0"/>
              <a:t>use a </a:t>
            </a:r>
            <a:r>
              <a:rPr lang="en-US" dirty="0" smtClean="0"/>
              <a:t>method called </a:t>
            </a:r>
            <a:r>
              <a:rPr lang="en-US" i="1" dirty="0" err="1" smtClean="0"/>
              <a:t>GetCallbackEventReference</a:t>
            </a:r>
            <a:endParaRPr lang="en-US" dirty="0" smtClean="0"/>
          </a:p>
          <a:p>
            <a:pPr lvl="1"/>
            <a:r>
              <a:rPr lang="en-US" dirty="0" smtClean="0"/>
              <a:t>It must also </a:t>
            </a:r>
            <a:r>
              <a:rPr lang="en-US" dirty="0" smtClean="0"/>
              <a:t>implement the </a:t>
            </a:r>
            <a:r>
              <a:rPr lang="en-US" dirty="0" err="1" smtClean="0"/>
              <a:t>ICallbackEventHandler</a:t>
            </a:r>
            <a:r>
              <a:rPr lang="en-US" dirty="0" smtClean="0"/>
              <a:t> </a:t>
            </a:r>
            <a:r>
              <a:rPr lang="en-US" dirty="0" smtClean="0"/>
              <a:t>interface. The </a:t>
            </a:r>
            <a:r>
              <a:rPr lang="en-US" dirty="0" err="1" smtClean="0"/>
              <a:t>ICalbackEventHandler</a:t>
            </a:r>
            <a:r>
              <a:rPr lang="en-US" dirty="0" smtClean="0"/>
              <a:t> interface requires two methods:</a:t>
            </a:r>
          </a:p>
          <a:p>
            <a:pPr lvl="2"/>
            <a:r>
              <a:rPr lang="en-US" dirty="0" err="1" smtClean="0"/>
              <a:t>RaiseCallbackEvent</a:t>
            </a:r>
            <a:r>
              <a:rPr lang="en-US" dirty="0" smtClean="0"/>
              <a:t> </a:t>
            </a:r>
          </a:p>
          <a:p>
            <a:pPr lvl="2"/>
            <a:r>
              <a:rPr lang="en-US" dirty="0" err="1" smtClean="0"/>
              <a:t>GetCallbackResult</a:t>
            </a:r>
            <a:r>
              <a:rPr lang="en-US" dirty="0" smtClean="0"/>
              <a:t> </a:t>
            </a:r>
          </a:p>
          <a:p>
            <a:pPr lvl="1"/>
            <a:r>
              <a:rPr lang="en-US" dirty="0" err="1" smtClean="0"/>
              <a:t>RaiseCallbackEvent</a:t>
            </a:r>
            <a:r>
              <a:rPr lang="en-US" dirty="0" smtClean="0"/>
              <a:t> </a:t>
            </a:r>
            <a:r>
              <a:rPr lang="en-US" dirty="0" smtClean="0"/>
              <a:t>() handles </a:t>
            </a:r>
            <a:r>
              <a:rPr lang="en-US" dirty="0" smtClean="0"/>
              <a:t>the necessary operation on the </a:t>
            </a:r>
            <a:r>
              <a:rPr lang="en-US" dirty="0" smtClean="0"/>
              <a:t>server</a:t>
            </a:r>
          </a:p>
          <a:p>
            <a:pPr lvl="1"/>
            <a:r>
              <a:rPr lang="en-US" dirty="0" err="1" smtClean="0"/>
              <a:t>GetCallbackResult</a:t>
            </a:r>
            <a:r>
              <a:rPr lang="en-US" dirty="0" smtClean="0"/>
              <a:t>() returns </a:t>
            </a:r>
            <a:r>
              <a:rPr lang="en-US" dirty="0" smtClean="0"/>
              <a:t>the result to the calling </a:t>
            </a:r>
            <a:r>
              <a:rPr lang="en-US" dirty="0" smtClean="0"/>
              <a:t>script</a:t>
            </a:r>
          </a:p>
          <a:p>
            <a:r>
              <a:rPr lang="en-US" dirty="0" smtClean="0">
                <a:solidFill>
                  <a:srgbClr val="00B050"/>
                </a:solidFill>
              </a:rPr>
              <a:t>Website1d</a:t>
            </a:r>
            <a:endParaRPr lang="en-US" dirty="0">
              <a:solidFill>
                <a:srgbClr val="00B050"/>
              </a:solidFill>
            </a:endParaRPr>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162800" cy="381000"/>
          </a:xfrm>
        </p:spPr>
        <p:txBody>
          <a:bodyPr/>
          <a:lstStyle/>
          <a:p>
            <a:r>
              <a:rPr lang="en-US" dirty="0" smtClean="0"/>
              <a:t>Homework</a:t>
            </a:r>
            <a:endParaRPr lang="en-US" dirty="0"/>
          </a:p>
        </p:txBody>
      </p:sp>
      <p:sp>
        <p:nvSpPr>
          <p:cNvPr id="3" name="Content Placeholder 2"/>
          <p:cNvSpPr>
            <a:spLocks noGrp="1"/>
          </p:cNvSpPr>
          <p:nvPr>
            <p:ph idx="1"/>
          </p:nvPr>
        </p:nvSpPr>
        <p:spPr>
          <a:xfrm>
            <a:off x="660400" y="762000"/>
            <a:ext cx="7797800" cy="5562600"/>
          </a:xfrm>
        </p:spPr>
        <p:txBody>
          <a:bodyPr/>
          <a:lstStyle/>
          <a:p>
            <a:r>
              <a:rPr lang="en-US" sz="1400" dirty="0" smtClean="0"/>
              <a:t>Open </a:t>
            </a:r>
            <a:r>
              <a:rPr lang="en-US" sz="1400" dirty="0" smtClean="0"/>
              <a:t>a few CSS-enabled Web sites from the provided zip file</a:t>
            </a:r>
          </a:p>
          <a:p>
            <a:pPr lvl="1"/>
            <a:r>
              <a:rPr lang="en-US" sz="1200" dirty="0" smtClean="0"/>
              <a:t>Pick your favorite, understand how it works and how to tailor it</a:t>
            </a:r>
          </a:p>
          <a:p>
            <a:r>
              <a:rPr lang="en-US" sz="1400" i="1" u="sng" dirty="0" smtClean="0"/>
              <a:t>Optional</a:t>
            </a:r>
            <a:r>
              <a:rPr lang="en-US" sz="1400" dirty="0" smtClean="0"/>
              <a:t>: Read “</a:t>
            </a:r>
            <a:r>
              <a:rPr lang="en-US" sz="1400" i="1" dirty="0" smtClean="0">
                <a:solidFill>
                  <a:schemeClr val="tx2"/>
                </a:solidFill>
              </a:rPr>
              <a:t>Credit Card…</a:t>
            </a:r>
            <a:r>
              <a:rPr lang="en-US" sz="1400" dirty="0" smtClean="0"/>
              <a:t>”, and </a:t>
            </a:r>
            <a:r>
              <a:rPr lang="en-US" sz="1400" dirty="0" smtClean="0">
                <a:solidFill>
                  <a:schemeClr val="tx2"/>
                </a:solidFill>
              </a:rPr>
              <a:t>“Integrating PayPal…”, and “Yahoo BOSS”</a:t>
            </a:r>
            <a:r>
              <a:rPr lang="en-US" sz="1400" dirty="0" smtClean="0"/>
              <a:t> papers</a:t>
            </a:r>
          </a:p>
          <a:p>
            <a:pPr lvl="1"/>
            <a:r>
              <a:rPr lang="en-US" sz="1200" dirty="0" smtClean="0"/>
              <a:t>Source code: </a:t>
            </a:r>
            <a:r>
              <a:rPr lang="en-US" sz="1600" dirty="0" smtClean="0">
                <a:solidFill>
                  <a:schemeClr val="tx2"/>
                </a:solidFill>
                <a:latin typeface="Courier New" pitchFamily="49" charset="0"/>
                <a:cs typeface="Courier New" pitchFamily="49" charset="0"/>
              </a:rPr>
              <a:t>ASPNETECommerce.zip</a:t>
            </a:r>
            <a:r>
              <a:rPr lang="en-US" sz="1600" dirty="0" smtClean="0"/>
              <a:t> </a:t>
            </a:r>
            <a:r>
              <a:rPr lang="en-US" sz="1200" dirty="0" smtClean="0"/>
              <a:t>and  </a:t>
            </a:r>
            <a:r>
              <a:rPr lang="en-US" sz="1600" dirty="0" smtClean="0">
                <a:solidFill>
                  <a:schemeClr val="tx2"/>
                </a:solidFill>
                <a:latin typeface="Courier New" pitchFamily="49" charset="0"/>
                <a:cs typeface="Courier New" pitchFamily="49" charset="0"/>
              </a:rPr>
              <a:t>paypalintegration.zip</a:t>
            </a:r>
          </a:p>
          <a:p>
            <a:pPr lvl="1"/>
            <a:r>
              <a:rPr lang="en-US" sz="1200" dirty="0" smtClean="0">
                <a:cs typeface="Courier New" pitchFamily="49" charset="0"/>
              </a:rPr>
              <a:t>Begin to browse </a:t>
            </a:r>
            <a:r>
              <a:rPr lang="en-US" sz="1200" i="1" dirty="0" err="1" smtClean="0">
                <a:cs typeface="Courier New" pitchFamily="49" charset="0"/>
              </a:rPr>
              <a:t>Mashup</a:t>
            </a:r>
            <a:r>
              <a:rPr lang="en-US" sz="1200" dirty="0" smtClean="0">
                <a:cs typeface="Courier New" pitchFamily="49" charset="0"/>
              </a:rPr>
              <a:t> textbook</a:t>
            </a:r>
            <a:endParaRPr lang="en-US" sz="1200" dirty="0" smtClean="0">
              <a:cs typeface="Courier New" pitchFamily="49" charset="0"/>
            </a:endParaRPr>
          </a:p>
          <a:p>
            <a:r>
              <a:rPr lang="en-US" sz="1400" dirty="0" smtClean="0"/>
              <a:t>Repeat Homework of last week, but have the sorted list of words instantly update as the text is entered by the user</a:t>
            </a:r>
          </a:p>
          <a:p>
            <a:pPr lvl="1"/>
            <a:r>
              <a:rPr lang="en-US" sz="1200" dirty="0" smtClean="0"/>
              <a:t>Use your favorite CSS site to make your Web site graphically </a:t>
            </a:r>
            <a:r>
              <a:rPr lang="en-US" sz="1200" dirty="0" smtClean="0"/>
              <a:t>appealing</a:t>
            </a:r>
          </a:p>
          <a:p>
            <a:r>
              <a:rPr lang="en-US" sz="1400" dirty="0" smtClean="0"/>
              <a:t>Repeat </a:t>
            </a:r>
            <a:r>
              <a:rPr lang="en-US" sz="1400" dirty="0" err="1" smtClean="0"/>
              <a:t>XMLHTTPRequest</a:t>
            </a:r>
            <a:r>
              <a:rPr lang="en-US" sz="1400" dirty="0" smtClean="0"/>
              <a:t> Lab, but with multiplication instead of addition</a:t>
            </a:r>
            <a:endParaRPr lang="en-US" sz="1400" dirty="0" smtClean="0"/>
          </a:p>
          <a:p>
            <a:r>
              <a:rPr lang="en-US" sz="1400" dirty="0" smtClean="0"/>
              <a:t>Download </a:t>
            </a:r>
            <a:r>
              <a:rPr lang="en-US" sz="1400" dirty="0" smtClean="0"/>
              <a:t>and install</a:t>
            </a:r>
          </a:p>
          <a:p>
            <a:pPr lvl="1"/>
            <a:r>
              <a:rPr lang="fr-FR" sz="1200" dirty="0" smtClean="0"/>
              <a:t>ASP.NET 2.0 AJAX Extensions 1.0</a:t>
            </a:r>
          </a:p>
          <a:p>
            <a:pPr lvl="1"/>
            <a:r>
              <a:rPr lang="en-US" sz="1200" dirty="0" smtClean="0"/>
              <a:t>ASP.NET 2.0 AJAX Templates for VS2008</a:t>
            </a:r>
          </a:p>
          <a:p>
            <a:pPr lvl="1"/>
            <a:r>
              <a:rPr lang="en-US" sz="1200" dirty="0" smtClean="0"/>
              <a:t>AJAX Control Toolkit (optional)</a:t>
            </a:r>
          </a:p>
          <a:p>
            <a:r>
              <a:rPr lang="en-US" sz="1400" dirty="0" smtClean="0"/>
              <a:t>Download and install Microsoft </a:t>
            </a:r>
            <a:r>
              <a:rPr lang="en-US" sz="1400" i="1" dirty="0" err="1" smtClean="0"/>
              <a:t>SQLServer</a:t>
            </a:r>
            <a:r>
              <a:rPr lang="en-US" sz="1400" i="1" dirty="0" smtClean="0"/>
              <a:t> Express </a:t>
            </a:r>
            <a:r>
              <a:rPr lang="en-US" sz="1400" dirty="0" smtClean="0"/>
              <a:t>(free), </a:t>
            </a:r>
            <a:r>
              <a:rPr lang="en-US" sz="1200" dirty="0" smtClean="0"/>
              <a:t>with Enterprise Manager option</a:t>
            </a:r>
          </a:p>
          <a:p>
            <a:r>
              <a:rPr lang="en-US" sz="1400" dirty="0" smtClean="0"/>
              <a:t>Download latest </a:t>
            </a:r>
            <a:r>
              <a:rPr lang="en-US" sz="1400" i="1" dirty="0" err="1" smtClean="0"/>
              <a:t>AdventureWorks</a:t>
            </a:r>
            <a:r>
              <a:rPr lang="en-US" sz="1400" dirty="0" smtClean="0"/>
              <a:t> database (database only)</a:t>
            </a:r>
          </a:p>
          <a:p>
            <a:pPr lvl="1"/>
            <a:r>
              <a:rPr lang="en-US" sz="1200" dirty="0" smtClean="0"/>
              <a:t>Launch Enterprise Manager and inspect database table and stored procedures</a:t>
            </a:r>
          </a:p>
          <a:p>
            <a:pPr lvl="1"/>
            <a:r>
              <a:rPr lang="en-US" sz="1200" dirty="0" smtClean="0"/>
              <a:t>Try data-binding exercise on your own (</a:t>
            </a:r>
            <a:r>
              <a:rPr lang="en-US" sz="1200" dirty="0" err="1" smtClean="0"/>
              <a:t>SqlDataSource</a:t>
            </a:r>
            <a:r>
              <a:rPr lang="en-US" sz="1200" dirty="0" smtClean="0"/>
              <a:t> control</a:t>
            </a:r>
            <a:r>
              <a:rPr lang="en-US" sz="1200" dirty="0" smtClean="0"/>
              <a:t>)</a:t>
            </a:r>
            <a:endParaRPr lang="en-US" sz="1200" dirty="0" smtClean="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41</a:t>
            </a:fld>
            <a:endParaRPr lang="en-US"/>
          </a:p>
        </p:txBody>
      </p:sp>
      <p:pic>
        <p:nvPicPr>
          <p:cNvPr id="5" name="Picture 2" descr="http://www.istockphoto.com/file_thumbview_approve/3105954/2/istockphoto_3105954-class-dismissed-blackboard.jpg"/>
          <p:cNvPicPr>
            <a:picLocks noChangeAspect="1" noChangeArrowheads="1"/>
          </p:cNvPicPr>
          <p:nvPr/>
        </p:nvPicPr>
        <p:blipFill>
          <a:blip r:embed="rId2" cstate="print"/>
          <a:srcRect/>
          <a:stretch>
            <a:fillRect/>
          </a:stretch>
        </p:blipFill>
        <p:spPr bwMode="auto">
          <a:xfrm>
            <a:off x="2667000" y="2057400"/>
            <a:ext cx="3619500" cy="240982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 of Using Script Callbacks</a:t>
            </a:r>
            <a:endParaRPr lang="en-US" dirty="0"/>
          </a:p>
        </p:txBody>
      </p:sp>
      <p:sp>
        <p:nvSpPr>
          <p:cNvPr id="3" name="Content Placeholder 2"/>
          <p:cNvSpPr>
            <a:spLocks noGrp="1"/>
          </p:cNvSpPr>
          <p:nvPr>
            <p:ph idx="1"/>
          </p:nvPr>
        </p:nvSpPr>
        <p:spPr>
          <a:xfrm>
            <a:off x="660400" y="990600"/>
            <a:ext cx="7721600" cy="5334000"/>
          </a:xfrm>
        </p:spPr>
        <p:txBody>
          <a:bodyPr/>
          <a:lstStyle/>
          <a:p>
            <a:r>
              <a:rPr lang="en-US" sz="1800" dirty="0" smtClean="0"/>
              <a:t>Cross-browser Support</a:t>
            </a:r>
          </a:p>
          <a:p>
            <a:pPr lvl="1"/>
            <a:r>
              <a:rPr lang="en-US" sz="1600" dirty="0" smtClean="0"/>
              <a:t>ASP.NET Script callbacks will work with Internet Explorer, Firefox and other </a:t>
            </a:r>
            <a:r>
              <a:rPr lang="en-US" sz="1600" i="1" dirty="0" smtClean="0"/>
              <a:t>Mozilla-compliant</a:t>
            </a:r>
            <a:r>
              <a:rPr lang="en-US" sz="1600" dirty="0" smtClean="0"/>
              <a:t> browsers. </a:t>
            </a:r>
            <a:r>
              <a:rPr lang="en-US" sz="1600" dirty="0" smtClean="0"/>
              <a:t>It ensures each compliant browser can call the server and return with server-side response, however not all browsers supports dynamic partial page </a:t>
            </a:r>
            <a:r>
              <a:rPr lang="en-US" sz="1600" dirty="0" smtClean="0"/>
              <a:t>updates</a:t>
            </a:r>
          </a:p>
          <a:p>
            <a:pPr lvl="1"/>
            <a:r>
              <a:rPr lang="en-US" sz="1600" dirty="0" smtClean="0"/>
              <a:t>Even with those that do, it is important that script code strictly follows the W3C DOM (Document Object Model - DOM) </a:t>
            </a:r>
            <a:r>
              <a:rPr lang="en-US" sz="1600" dirty="0" smtClean="0"/>
              <a:t>standards</a:t>
            </a:r>
          </a:p>
          <a:p>
            <a:r>
              <a:rPr lang="en-US" sz="1800" dirty="0" smtClean="0"/>
              <a:t>Server's Response Delivery Format</a:t>
            </a:r>
          </a:p>
          <a:p>
            <a:pPr lvl="1"/>
            <a:r>
              <a:rPr lang="en-US" sz="1600" dirty="0" smtClean="0"/>
              <a:t>With each script's callback, the server responds with a string. This works very well with small amount of data. However, it gets problematic with large complex data </a:t>
            </a:r>
            <a:r>
              <a:rPr lang="en-US" sz="1600" dirty="0" smtClean="0"/>
              <a:t>types</a:t>
            </a:r>
          </a:p>
          <a:p>
            <a:r>
              <a:rPr lang="en-US" sz="1800" dirty="0" smtClean="0"/>
              <a:t>Problem with multiple callbacks</a:t>
            </a:r>
          </a:p>
          <a:p>
            <a:pPr lvl="1"/>
            <a:r>
              <a:rPr lang="en-US" sz="1600" dirty="0" smtClean="0"/>
              <a:t>ASP.NET script callback works fine with a single call generated from a single control. I</a:t>
            </a:r>
            <a:r>
              <a:rPr lang="en-US" sz="1600" dirty="0" smtClean="0"/>
              <a:t> </a:t>
            </a:r>
            <a:r>
              <a:rPr lang="en-US" sz="1600" dirty="0" smtClean="0"/>
              <a:t>gets messy if multiple controls issue multiple </a:t>
            </a:r>
            <a:r>
              <a:rPr lang="en-US" sz="1600" dirty="0" smtClean="0"/>
              <a:t>callbacks</a:t>
            </a:r>
          </a:p>
          <a:p>
            <a:pPr lvl="1"/>
            <a:r>
              <a:rPr lang="en-US" sz="1600" dirty="0" smtClean="0"/>
              <a:t>To </a:t>
            </a:r>
            <a:r>
              <a:rPr lang="en-US" sz="1600" dirty="0" smtClean="0"/>
              <a:t>differentiate the calls and their senders, </a:t>
            </a:r>
            <a:r>
              <a:rPr lang="en-US" sz="1600" dirty="0" smtClean="0"/>
              <a:t>need to bundle </a:t>
            </a:r>
            <a:r>
              <a:rPr lang="en-US" sz="1600" dirty="0" smtClean="0"/>
              <a:t>all </a:t>
            </a:r>
            <a:r>
              <a:rPr lang="en-US" sz="1600" dirty="0" smtClean="0"/>
              <a:t>information </a:t>
            </a:r>
            <a:r>
              <a:rPr lang="en-US" sz="1600" dirty="0" smtClean="0"/>
              <a:t>into a string and pass that to </a:t>
            </a:r>
            <a:r>
              <a:rPr lang="en-US" sz="1600" i="1" dirty="0" err="1" smtClean="0"/>
              <a:t>GetCallbackEventReference</a:t>
            </a:r>
            <a:r>
              <a:rPr lang="en-US" sz="1600" dirty="0" smtClean="0"/>
              <a:t>(), which </a:t>
            </a:r>
            <a:r>
              <a:rPr lang="en-US" sz="1600" dirty="0" smtClean="0"/>
              <a:t>in turn will be passed to the </a:t>
            </a:r>
            <a:r>
              <a:rPr lang="en-US" sz="1600" i="1" dirty="0" err="1" smtClean="0"/>
              <a:t>RaiseCallbackEvent</a:t>
            </a:r>
            <a:r>
              <a:rPr lang="en-US" sz="1600" dirty="0" smtClean="0"/>
              <a:t>()</a:t>
            </a:r>
          </a:p>
          <a:p>
            <a:pPr lvl="1"/>
            <a:r>
              <a:rPr lang="en-US" sz="1600" dirty="0" smtClean="0"/>
              <a:t>A</a:t>
            </a:r>
            <a:r>
              <a:rPr lang="en-US" sz="1600" dirty="0" smtClean="0"/>
              <a:t>lso </a:t>
            </a:r>
            <a:r>
              <a:rPr lang="en-US" sz="1600" dirty="0" smtClean="0"/>
              <a:t>possible to write a custom class to handle multiple </a:t>
            </a:r>
            <a:r>
              <a:rPr lang="en-US" sz="1600" dirty="0" smtClean="0"/>
              <a:t>callbacks</a:t>
            </a:r>
            <a:endParaRPr lang="en-US" sz="1600" dirty="0" smtClean="0"/>
          </a:p>
          <a:p>
            <a:endParaRPr lang="en-US" sz="1600" dirty="0" smtClean="0"/>
          </a:p>
          <a:p>
            <a:endParaRPr lang="en-US" sz="1600" dirty="0" smtClean="0"/>
          </a:p>
          <a:p>
            <a:endParaRPr lang="en-US" sz="1600"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www.scottkleper.com/blog/ajax.jpg"/>
          <p:cNvPicPr>
            <a:picLocks noChangeAspect="1" noChangeArrowheads="1"/>
          </p:cNvPicPr>
          <p:nvPr/>
        </p:nvPicPr>
        <p:blipFill>
          <a:blip r:embed="rId2" cstate="print"/>
          <a:srcRect/>
          <a:stretch>
            <a:fillRect/>
          </a:stretch>
        </p:blipFill>
        <p:spPr bwMode="auto">
          <a:xfrm>
            <a:off x="3678767" y="3810000"/>
            <a:ext cx="2874433" cy="2263616"/>
          </a:xfrm>
          <a:prstGeom prst="rect">
            <a:avLst/>
          </a:prstGeom>
          <a:noFill/>
        </p:spPr>
      </p:pic>
      <p:sp>
        <p:nvSpPr>
          <p:cNvPr id="5" name="Title 4"/>
          <p:cNvSpPr>
            <a:spLocks noGrp="1"/>
          </p:cNvSpPr>
          <p:nvPr>
            <p:ph type="title"/>
          </p:nvPr>
        </p:nvSpPr>
        <p:spPr>
          <a:xfrm>
            <a:off x="838200" y="4343400"/>
            <a:ext cx="7772400" cy="1362075"/>
          </a:xfrm>
        </p:spPr>
        <p:txBody>
          <a:bodyPr/>
          <a:lstStyle/>
          <a:p>
            <a:r>
              <a:rPr lang="en-US" dirty="0" smtClean="0"/>
              <a:t>Asp.net AJAX</a:t>
            </a:r>
            <a:endParaRPr lang="en-US" dirty="0"/>
          </a:p>
        </p:txBody>
      </p:sp>
      <p:sp>
        <p:nvSpPr>
          <p:cNvPr id="6" name="Text Placeholder 5"/>
          <p:cNvSpPr>
            <a:spLocks noGrp="1"/>
          </p:cNvSpPr>
          <p:nvPr>
            <p:ph type="body" idx="1"/>
          </p:nvPr>
        </p:nvSpPr>
        <p:spPr/>
        <p:txBody>
          <a:bodyPr/>
          <a:lstStyle/>
          <a:p>
            <a:r>
              <a:rPr lang="en-US" dirty="0" smtClean="0"/>
              <a:t>The Poor Rich Client</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Almost</a:t>
            </a:r>
            <a:r>
              <a:rPr lang="en-US" dirty="0" smtClean="0"/>
              <a:t> Rich: The AJAX Breakthrough</a:t>
            </a:r>
            <a:endParaRPr lang="en-US" dirty="0"/>
          </a:p>
        </p:txBody>
      </p:sp>
      <p:sp>
        <p:nvSpPr>
          <p:cNvPr id="3" name="Content Placeholder 2"/>
          <p:cNvSpPr>
            <a:spLocks noGrp="1"/>
          </p:cNvSpPr>
          <p:nvPr>
            <p:ph idx="1"/>
          </p:nvPr>
        </p:nvSpPr>
        <p:spPr>
          <a:xfrm>
            <a:off x="660400" y="1219200"/>
            <a:ext cx="7696200" cy="4724400"/>
          </a:xfrm>
        </p:spPr>
        <p:txBody>
          <a:bodyPr/>
          <a:lstStyle/>
          <a:p>
            <a:r>
              <a:rPr lang="en-US" i="1" dirty="0" smtClean="0">
                <a:solidFill>
                  <a:schemeClr val="tx2"/>
                </a:solidFill>
              </a:rPr>
              <a:t>Asynchronous JavaScript and XML</a:t>
            </a:r>
          </a:p>
          <a:p>
            <a:pPr lvl="1"/>
            <a:r>
              <a:rPr lang="en-US" dirty="0" smtClean="0"/>
              <a:t>Term coined by Jesse James Garrett in 2005</a:t>
            </a:r>
          </a:p>
          <a:p>
            <a:pPr lvl="1"/>
            <a:r>
              <a:rPr lang="en-US" dirty="0" smtClean="0"/>
              <a:t>Techniques date back to 1990</a:t>
            </a:r>
          </a:p>
          <a:p>
            <a:r>
              <a:rPr lang="en-US" dirty="0" smtClean="0"/>
              <a:t>Not a technology per se, but a blanket term to indicate rich browser applications built using powerful combinations of client-side Web technologies that have been around for years</a:t>
            </a:r>
          </a:p>
          <a:p>
            <a:pPr lvl="1"/>
            <a:r>
              <a:rPr lang="en-US" i="1" dirty="0" smtClean="0">
                <a:solidFill>
                  <a:schemeClr val="tx2"/>
                </a:solidFill>
              </a:rPr>
              <a:t>AJAX</a:t>
            </a:r>
            <a:r>
              <a:rPr lang="en-US" dirty="0" smtClean="0"/>
              <a:t> applications provide richer user experiences that are more similar to using desktop applications</a:t>
            </a:r>
            <a:endParaRPr lang="en-US" i="1" dirty="0" smtClean="0">
              <a:solidFill>
                <a:schemeClr val="tx2"/>
              </a:solidFill>
            </a:endParaRPr>
          </a:p>
          <a:p>
            <a:pPr lvl="1"/>
            <a:r>
              <a:rPr lang="en-US" i="1" dirty="0" smtClean="0">
                <a:solidFill>
                  <a:schemeClr val="tx2"/>
                </a:solidFill>
              </a:rPr>
              <a:t>Cascading Style Sheets </a:t>
            </a:r>
            <a:r>
              <a:rPr lang="en-US" dirty="0" smtClean="0"/>
              <a:t>(</a:t>
            </a:r>
            <a:r>
              <a:rPr lang="en-US" i="1" dirty="0" smtClean="0">
                <a:solidFill>
                  <a:schemeClr val="tx2"/>
                </a:solidFill>
              </a:rPr>
              <a:t>CSS</a:t>
            </a:r>
            <a:r>
              <a:rPr lang="en-US" dirty="0" smtClean="0"/>
              <a:t>) and </a:t>
            </a:r>
            <a:r>
              <a:rPr lang="en-US" i="1" dirty="0" smtClean="0">
                <a:solidFill>
                  <a:schemeClr val="tx2"/>
                </a:solidFill>
              </a:rPr>
              <a:t>X/DHTML </a:t>
            </a:r>
            <a:r>
              <a:rPr lang="en-US" i="1" dirty="0" smtClean="0"/>
              <a:t>for presentation</a:t>
            </a:r>
            <a:r>
              <a:rPr lang="en-US" dirty="0" smtClean="0"/>
              <a:t>, the </a:t>
            </a:r>
            <a:r>
              <a:rPr lang="en-US" i="1" dirty="0" smtClean="0">
                <a:solidFill>
                  <a:schemeClr val="tx2"/>
                </a:solidFill>
              </a:rPr>
              <a:t>DOM</a:t>
            </a:r>
            <a:r>
              <a:rPr lang="en-US" dirty="0" smtClean="0"/>
              <a:t> for data interaction and dynamic display, </a:t>
            </a:r>
            <a:r>
              <a:rPr lang="en-US" i="1" dirty="0" smtClean="0">
                <a:solidFill>
                  <a:schemeClr val="tx2"/>
                </a:solidFill>
              </a:rPr>
              <a:t>XML</a:t>
            </a:r>
            <a:r>
              <a:rPr lang="en-US" dirty="0" smtClean="0"/>
              <a:t> and </a:t>
            </a:r>
            <a:r>
              <a:rPr lang="en-US" i="1" dirty="0" smtClean="0">
                <a:solidFill>
                  <a:schemeClr val="tx2"/>
                </a:solidFill>
              </a:rPr>
              <a:t>XSLT</a:t>
            </a:r>
            <a:r>
              <a:rPr lang="en-US" dirty="0" smtClean="0"/>
              <a:t> for data interchange and manipulation, </a:t>
            </a:r>
            <a:r>
              <a:rPr lang="en-US" i="1" dirty="0" err="1" smtClean="0">
                <a:solidFill>
                  <a:schemeClr val="tx2"/>
                </a:solidFill>
              </a:rPr>
              <a:t>XMLHttpRequest</a:t>
            </a:r>
            <a:r>
              <a:rPr lang="en-US" i="1" dirty="0" smtClean="0">
                <a:solidFill>
                  <a:schemeClr val="tx2"/>
                </a:solidFill>
              </a:rPr>
              <a:t> </a:t>
            </a:r>
            <a:r>
              <a:rPr lang="en-US" dirty="0" smtClean="0"/>
              <a:t>for asynchronous communication</a:t>
            </a:r>
            <a:endParaRPr lang="en-US" i="1" dirty="0" smtClean="0">
              <a:solidFill>
                <a:schemeClr val="tx2"/>
              </a:solidFill>
            </a:endParaRPr>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Prehistory</a:t>
            </a:r>
            <a:endParaRPr lang="en-US" dirty="0"/>
          </a:p>
        </p:txBody>
      </p:sp>
      <p:sp>
        <p:nvSpPr>
          <p:cNvPr id="3" name="Content Placeholder 2"/>
          <p:cNvSpPr>
            <a:spLocks noGrp="1"/>
          </p:cNvSpPr>
          <p:nvPr>
            <p:ph idx="1"/>
          </p:nvPr>
        </p:nvSpPr>
        <p:spPr>
          <a:xfrm>
            <a:off x="660400" y="1363662"/>
            <a:ext cx="7696200" cy="4808538"/>
          </a:xfrm>
        </p:spPr>
        <p:txBody>
          <a:bodyPr/>
          <a:lstStyle/>
          <a:p>
            <a:r>
              <a:rPr lang="en-US" i="1" dirty="0" smtClean="0">
                <a:solidFill>
                  <a:schemeClr val="tx2"/>
                </a:solidFill>
              </a:rPr>
              <a:t>AJAX</a:t>
            </a:r>
            <a:r>
              <a:rPr lang="en-US" dirty="0" smtClean="0"/>
              <a:t> techniques for the asynchronous loading of content date back to the mid 1990s </a:t>
            </a:r>
          </a:p>
          <a:p>
            <a:pPr lvl="1"/>
            <a:r>
              <a:rPr lang="en-US" i="1" dirty="0" smtClean="0">
                <a:solidFill>
                  <a:schemeClr val="tx2"/>
                </a:solidFill>
              </a:rPr>
              <a:t>Java applets </a:t>
            </a:r>
            <a:r>
              <a:rPr lang="en-US" dirty="0" smtClean="0"/>
              <a:t>introduced in the first version of the </a:t>
            </a:r>
            <a:r>
              <a:rPr lang="en-US" i="1" dirty="0" smtClean="0">
                <a:solidFill>
                  <a:schemeClr val="tx2"/>
                </a:solidFill>
              </a:rPr>
              <a:t>Java</a:t>
            </a:r>
            <a:r>
              <a:rPr lang="en-US" dirty="0" smtClean="0"/>
              <a:t> language in 1995. These allow compiled client-side code to load data asynchronously from the web server after a web page is loaded</a:t>
            </a:r>
          </a:p>
          <a:p>
            <a:pPr lvl="1"/>
            <a:r>
              <a:rPr lang="en-US" dirty="0" smtClean="0"/>
              <a:t>In 1996, Internet Explorer introduced the </a:t>
            </a:r>
            <a:r>
              <a:rPr lang="en-US" i="1" dirty="0" err="1" smtClean="0">
                <a:solidFill>
                  <a:schemeClr val="tx2"/>
                </a:solidFill>
              </a:rPr>
              <a:t>IFrame</a:t>
            </a:r>
            <a:r>
              <a:rPr lang="en-US" dirty="0" smtClean="0"/>
              <a:t> element to </a:t>
            </a:r>
            <a:r>
              <a:rPr lang="en-US" i="1" dirty="0" smtClean="0">
                <a:solidFill>
                  <a:schemeClr val="tx2"/>
                </a:solidFill>
              </a:rPr>
              <a:t>HTML</a:t>
            </a:r>
            <a:r>
              <a:rPr lang="en-US" dirty="0" smtClean="0"/>
              <a:t>, to do the same thing</a:t>
            </a:r>
          </a:p>
          <a:p>
            <a:pPr lvl="1"/>
            <a:r>
              <a:rPr lang="en-US" dirty="0" smtClean="0"/>
              <a:t>In 1999, Microsoft created the </a:t>
            </a:r>
            <a:r>
              <a:rPr lang="en-US" i="1" dirty="0" smtClean="0">
                <a:solidFill>
                  <a:schemeClr val="tx2"/>
                </a:solidFill>
              </a:rPr>
              <a:t>XMLHTTP</a:t>
            </a:r>
            <a:r>
              <a:rPr lang="en-US" dirty="0" smtClean="0"/>
              <a:t> ActiveX control in </a:t>
            </a:r>
            <a:r>
              <a:rPr lang="en-US" i="1" dirty="0" smtClean="0">
                <a:solidFill>
                  <a:schemeClr val="tx2"/>
                </a:solidFill>
              </a:rPr>
              <a:t>Internet Explorer 5, </a:t>
            </a:r>
            <a:r>
              <a:rPr lang="en-US" dirty="0" smtClean="0"/>
              <a:t>which evolved into</a:t>
            </a:r>
            <a:r>
              <a:rPr lang="en-US" i="1" dirty="0" smtClean="0"/>
              <a:t> </a:t>
            </a:r>
            <a:r>
              <a:rPr lang="en-US" i="1" dirty="0" err="1" smtClean="0">
                <a:solidFill>
                  <a:schemeClr val="tx2"/>
                </a:solidFill>
              </a:rPr>
              <a:t>XMLHttpRequest</a:t>
            </a:r>
            <a:r>
              <a:rPr lang="en-US" i="1" dirty="0" smtClean="0">
                <a:solidFill>
                  <a:schemeClr val="tx2"/>
                </a:solidFill>
              </a:rPr>
              <a:t>, </a:t>
            </a:r>
            <a:r>
              <a:rPr lang="en-US" dirty="0" smtClean="0"/>
              <a:t>now supported by all browsers</a:t>
            </a:r>
          </a:p>
          <a:p>
            <a:pPr lvl="1"/>
            <a:r>
              <a:rPr lang="en-US" dirty="0" smtClean="0"/>
              <a:t>On April 5, 2006 the World Wide Web Consortium (W3C) released the first draft specification for </a:t>
            </a:r>
            <a:r>
              <a:rPr lang="en-US" i="1" dirty="0" err="1" smtClean="0">
                <a:solidFill>
                  <a:schemeClr val="tx2"/>
                </a:solidFill>
              </a:rPr>
              <a:t>XMLHttpRequest</a:t>
            </a:r>
            <a:r>
              <a:rPr lang="en-US" i="1" dirty="0" smtClean="0">
                <a:solidFill>
                  <a:schemeClr val="tx2"/>
                </a:solidFill>
              </a:rPr>
              <a:t> </a:t>
            </a:r>
            <a:r>
              <a:rPr lang="en-US" dirty="0" smtClean="0"/>
              <a:t>in an attempt to create an official web standard</a:t>
            </a:r>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How it works</a:t>
            </a:r>
            <a:endParaRPr lang="en-US" dirty="0"/>
          </a:p>
        </p:txBody>
      </p:sp>
      <p:sp>
        <p:nvSpPr>
          <p:cNvPr id="3" name="Content Placeholder 2"/>
          <p:cNvSpPr>
            <a:spLocks noGrp="1"/>
          </p:cNvSpPr>
          <p:nvPr>
            <p:ph idx="1"/>
          </p:nvPr>
        </p:nvSpPr>
        <p:spPr>
          <a:xfrm>
            <a:off x="660400" y="1516062"/>
            <a:ext cx="7696200" cy="4351338"/>
          </a:xfrm>
        </p:spPr>
        <p:txBody>
          <a:bodyPr/>
          <a:lstStyle/>
          <a:p>
            <a:r>
              <a:rPr lang="en-US" dirty="0" smtClean="0"/>
              <a:t>Say you want to validate the content of a textbox against data stored on the server without forcing a full page refresh</a:t>
            </a:r>
          </a:p>
          <a:p>
            <a:pPr lvl="1"/>
            <a:r>
              <a:rPr lang="en-US" dirty="0" smtClean="0"/>
              <a:t>You need to set up a parallel </a:t>
            </a:r>
            <a:r>
              <a:rPr lang="en-US" i="1" dirty="0" smtClean="0">
                <a:solidFill>
                  <a:schemeClr val="tx2"/>
                </a:solidFill>
              </a:rPr>
              <a:t>HTTP</a:t>
            </a:r>
            <a:r>
              <a:rPr lang="en-US" dirty="0" smtClean="0"/>
              <a:t> channel for sending the request and getting the response</a:t>
            </a:r>
          </a:p>
          <a:p>
            <a:pPr lvl="1"/>
            <a:r>
              <a:rPr lang="en-US" dirty="0" smtClean="0"/>
              <a:t>The new request should be invisible to the user to avoid any interference with the displayed page</a:t>
            </a:r>
          </a:p>
          <a:p>
            <a:pPr lvl="1"/>
            <a:r>
              <a:rPr lang="en-US" dirty="0" smtClean="0"/>
              <a:t>The response you get from this invisible request must be merged with the current page through dynamic changes to the document object model (</a:t>
            </a:r>
            <a:r>
              <a:rPr lang="en-US" i="1" dirty="0" smtClean="0">
                <a:solidFill>
                  <a:schemeClr val="tx2"/>
                </a:solidFill>
              </a:rPr>
              <a:t>DOM</a:t>
            </a:r>
            <a:r>
              <a:rPr lang="en-US" dirty="0" smtClean="0"/>
              <a:t>) of the page</a:t>
            </a:r>
          </a:p>
          <a:p>
            <a:pPr lvl="1"/>
            <a:r>
              <a:rPr lang="en-US" i="1" dirty="0" err="1" smtClean="0">
                <a:solidFill>
                  <a:schemeClr val="tx2"/>
                </a:solidFill>
              </a:rPr>
              <a:t>XMLHttpRequest</a:t>
            </a:r>
            <a:r>
              <a:rPr lang="en-US" i="1" dirty="0" smtClean="0">
                <a:solidFill>
                  <a:schemeClr val="tx2"/>
                </a:solidFill>
              </a:rPr>
              <a:t> </a:t>
            </a:r>
            <a:r>
              <a:rPr lang="en-US" dirty="0" smtClean="0"/>
              <a:t>does all the work for </a:t>
            </a:r>
            <a:r>
              <a:rPr lang="en-US" dirty="0" smtClean="0"/>
              <a:t>you!</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DA9A6A2-8041-4699-9C5A-94DC5D34A068}" type="slidenum">
              <a:rPr lang="en-US" smtClean="0"/>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itrebriefing">
  <a:themeElements>
    <a:clrScheme name="">
      <a:dk1>
        <a:srgbClr val="000000"/>
      </a:dk1>
      <a:lt1>
        <a:srgbClr val="FFFFFF"/>
      </a:lt1>
      <a:dk2>
        <a:srgbClr val="003399"/>
      </a:dk2>
      <a:lt2>
        <a:srgbClr val="808080"/>
      </a:lt2>
      <a:accent1>
        <a:srgbClr val="FFCC99"/>
      </a:accent1>
      <a:accent2>
        <a:srgbClr val="FF9999"/>
      </a:accent2>
      <a:accent3>
        <a:srgbClr val="FFFFFF"/>
      </a:accent3>
      <a:accent4>
        <a:srgbClr val="000000"/>
      </a:accent4>
      <a:accent5>
        <a:srgbClr val="FFE2CA"/>
      </a:accent5>
      <a:accent6>
        <a:srgbClr val="E78A8A"/>
      </a:accent6>
      <a:hlink>
        <a:srgbClr val="0000FF"/>
      </a:hlink>
      <a:folHlink>
        <a:srgbClr val="990099"/>
      </a:folHlink>
    </a:clrScheme>
    <a:fontScheme name="mitrebrief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CC99"/>
        </a:solidFill>
        <a:ln w="12700"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ts val="2500"/>
          </a:lnSpc>
          <a:spcBef>
            <a:spcPct val="0"/>
          </a:spcBef>
          <a:spcAft>
            <a:spcPts val="1000"/>
          </a:spcAft>
          <a:buClr>
            <a:srgbClr val="FDAA03"/>
          </a:buClr>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CC99"/>
        </a:solidFill>
        <a:ln w="12700"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ts val="2500"/>
          </a:lnSpc>
          <a:spcBef>
            <a:spcPct val="0"/>
          </a:spcBef>
          <a:spcAft>
            <a:spcPts val="1000"/>
          </a:spcAft>
          <a:buClr>
            <a:srgbClr val="FDAA03"/>
          </a:buClr>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mitrebriefing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itrebriefing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itrebriefing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itrebriefing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trebrief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itrebrief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itrebrief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itrebriefing 8">
        <a:dk1>
          <a:srgbClr val="000000"/>
        </a:dk1>
        <a:lt1>
          <a:srgbClr val="FFFFFF"/>
        </a:lt1>
        <a:dk2>
          <a:srgbClr val="000000"/>
        </a:dk2>
        <a:lt2>
          <a:srgbClr val="808080"/>
        </a:lt2>
        <a:accent1>
          <a:srgbClr val="FFFFCC"/>
        </a:accent1>
        <a:accent2>
          <a:srgbClr val="99CCFF"/>
        </a:accent2>
        <a:accent3>
          <a:srgbClr val="FFFFFF"/>
        </a:accent3>
        <a:accent4>
          <a:srgbClr val="000000"/>
        </a:accent4>
        <a:accent5>
          <a:srgbClr val="FFFFE2"/>
        </a:accent5>
        <a:accent6>
          <a:srgbClr val="8AB9E7"/>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mitrebriefing</Template>
  <TotalTime>12446</TotalTime>
  <Words>3103</Words>
  <Application>Microsoft Office PowerPoint</Application>
  <PresentationFormat>On-screen Show (4:3)</PresentationFormat>
  <Paragraphs>285</Paragraphs>
  <Slides>41</Slides>
  <Notes>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mitrebriefing</vt:lpstr>
      <vt:lpstr>Web Development with .NET Lecture 3: ASP.NET AJAX Part I, Cascading Style Sheets 8 February 2010</vt:lpstr>
      <vt:lpstr>The problem with Postback</vt:lpstr>
      <vt:lpstr>Remedy</vt:lpstr>
      <vt:lpstr>ASP.NET JavaScript Callbacks</vt:lpstr>
      <vt:lpstr>Drawbacks of Using Script Callbacks</vt:lpstr>
      <vt:lpstr>Asp.net AJAX</vt:lpstr>
      <vt:lpstr>Almost Rich: The AJAX Breakthrough</vt:lpstr>
      <vt:lpstr>AJAX Prehistory</vt:lpstr>
      <vt:lpstr>AJAX How it works</vt:lpstr>
      <vt:lpstr>AJAX Evolution</vt:lpstr>
      <vt:lpstr>IFrame</vt:lpstr>
      <vt:lpstr>XMLHttpRequest</vt:lpstr>
      <vt:lpstr>So that’s the AJAX Plumbing</vt:lpstr>
      <vt:lpstr>Coffee Break…</vt:lpstr>
      <vt:lpstr>AJAX Extensions for ASP.NET</vt:lpstr>
      <vt:lpstr>Server-centric AJAX</vt:lpstr>
      <vt:lpstr>UpdatePanel</vt:lpstr>
      <vt:lpstr>ASP.NET AJAX Control Toolkit</vt:lpstr>
      <vt:lpstr>Client-centric AJAX</vt:lpstr>
      <vt:lpstr>AJAX Extensions downloads</vt:lpstr>
      <vt:lpstr>AJAX Power Demos</vt:lpstr>
      <vt:lpstr>Web Mashup: Disintermediating the servers</vt:lpstr>
      <vt:lpstr>Scriptable Web Services &amp; mashups</vt:lpstr>
      <vt:lpstr>Scriptable Web Services &amp; mashups</vt:lpstr>
      <vt:lpstr>Non-Scripted</vt:lpstr>
      <vt:lpstr>Scripted</vt:lpstr>
      <vt:lpstr>ASP.NET AJAX Transports</vt:lpstr>
      <vt:lpstr>JSON</vt:lpstr>
      <vt:lpstr>JSON advantage over XML</vt:lpstr>
      <vt:lpstr>Using XML</vt:lpstr>
      <vt:lpstr>Security Concerns</vt:lpstr>
      <vt:lpstr>Default settings</vt:lpstr>
      <vt:lpstr>Client-side proxies</vt:lpstr>
      <vt:lpstr>Client-side proxies</vt:lpstr>
      <vt:lpstr>Client-side proxies</vt:lpstr>
      <vt:lpstr>Conclusion: ASP.NET AJAX architecture</vt:lpstr>
      <vt:lpstr>Discussion: Portal or mashup?</vt:lpstr>
      <vt:lpstr>Cascading Style Sheets</vt:lpstr>
      <vt:lpstr>Processing Credit Cards</vt:lpstr>
      <vt:lpstr>Homework</vt:lpstr>
      <vt:lpstr>Slide 41</vt:lpstr>
    </vt:vector>
  </TitlesOfParts>
  <Company>The MITRE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 Communication  Information Exchange</dc:title>
  <dc:subject>MITRE</dc:subject>
  <dc:creator/>
  <dc:description>Copyright 2008</dc:description>
  <cp:lastModifiedBy>Mitre</cp:lastModifiedBy>
  <cp:revision>601</cp:revision>
  <dcterms:created xsi:type="dcterms:W3CDTF">2006-06-01T14:58:49Z</dcterms:created>
  <dcterms:modified xsi:type="dcterms:W3CDTF">2010-02-08T21:10:09Z</dcterms:modified>
</cp:coreProperties>
</file>