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DM Sans Medium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Medium-regular.fntdata"/><Relationship Id="rId25" Type="http://schemas.openxmlformats.org/officeDocument/2006/relationships/slide" Target="slides/slide19.xml"/><Relationship Id="rId28" Type="http://schemas.openxmlformats.org/officeDocument/2006/relationships/font" Target="fonts/DMSansMedium-italic.fntdata"/><Relationship Id="rId27" Type="http://schemas.openxmlformats.org/officeDocument/2006/relationships/font" Target="fonts/DM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35" Type="http://schemas.openxmlformats.org/officeDocument/2006/relationships/font" Target="fonts/DMSans-bold.fntdata"/><Relationship Id="rId12" Type="http://schemas.openxmlformats.org/officeDocument/2006/relationships/slide" Target="slides/slide6.xml"/><Relationship Id="rId34" Type="http://schemas.openxmlformats.org/officeDocument/2006/relationships/font" Target="fonts/DMSans-regular.fntdata"/><Relationship Id="rId15" Type="http://schemas.openxmlformats.org/officeDocument/2006/relationships/slide" Target="slides/slide9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00c7d9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00c7d9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00c7d9aa9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00c7d9aa9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00c7d9aa9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00c7d9aa9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042af5530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042af5530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042af5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042af5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042af55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042af55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042af55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042af55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042af55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042af55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042af55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042af55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042af553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042af553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042af55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042af55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042af553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042af55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00c7d9aa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00c7d9aa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00c7d9a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00c7d9a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00c7d9aa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00c7d9aa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00c7d9aa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00c7d9aa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00c7d9aa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00c7d9aa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00c7d9aa9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00c7d9aa9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00c7d9aa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00c7d9aa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9" name="Google Shape;219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1" name="Google Shape;23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251" name="Google Shape;25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60" name="Google Shape;2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4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4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3" name="Google Shape;263;p4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4" name="Google Shape;264;p4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5" name="Google Shape;265;p4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6" name="Google Shape;266;p4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0" name="Google Shape;270;p4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6" name="Google Shape;276;p4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7" name="Google Shape;277;p4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4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4" name="Google Shape;284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5" name="Google Shape;285;p4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6" name="Google Shape;286;p4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4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1" name="Google Shape;291;p4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2" name="Google Shape;292;p4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3" name="Google Shape;293;p4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4" name="Google Shape;294;p4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5" name="Google Shape;295;p4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7" name="Google Shape;297;p4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8" name="Google Shape;298;p4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01" name="Google Shape;30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5" name="Google Shape;305;p5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10" name="Google Shape;310;p5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5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4" name="Google Shape;314;p5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5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7" name="Google Shape;317;p5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8" name="Google Shape;318;p5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9" name="Google Shape;3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21" name="Google Shape;321;p5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2" name="Google Shape;322;p5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3" name="Google Shape;323;p5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5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5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36" name="Google Shape;336;p5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5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5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54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54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54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44" name="Google Shape;344;p54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7" name="Google Shape;34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5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9" name="Google Shape;349;p55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0" name="Google Shape;350;p55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1" name="Google Shape;351;p55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5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366" name="Google Shape;366;p5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69" name="Google Shape;369;p58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3" name="Google Shape;373;p5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5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376" name="Google Shape;376;p59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7" name="Google Shape;377;p5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59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6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60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85" name="Google Shape;385;p6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61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89" name="Google Shape;389;p61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0" name="Google Shape;390;p61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1" name="Google Shape;391;p61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2" name="Google Shape;392;p61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3" name="Google Shape;393;p61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4" name="Google Shape;394;p61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5" name="Google Shape;395;p61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6" name="Google Shape;396;p61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7" name="Google Shape;397;p61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8" name="Google Shape;398;p61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99" name="Google Shape;399;p61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0" name="Google Shape;400;p61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1" name="Google Shape;401;p61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2" name="Google Shape;402;p61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3" name="Google Shape;403;p61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4" name="Google Shape;404;p61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5" name="Google Shape;405;p61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6" name="Google Shape;406;p61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7" name="Google Shape;407;p61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8" name="Google Shape;408;p61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09" name="Google Shape;409;p61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1" name="Google Shape;411;p61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2" name="Google Shape;412;p61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4" name="Google Shape;414;p61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415" name="Google Shape;415;p61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416" name="Google Shape;416;p61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62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materiaalit.github.io/intro-to-ai/part2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materiaalit.github.io/intro-to-ai/part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ctrTitle"/>
          </p:nvPr>
        </p:nvSpPr>
        <p:spPr>
          <a:xfrm>
            <a:off x="196950" y="223825"/>
            <a:ext cx="80118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Connect-4 Playing Agent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3"/>
          <p:cNvSpPr txBox="1"/>
          <p:nvPr>
            <p:ph idx="2" type="subTitle"/>
          </p:nvPr>
        </p:nvSpPr>
        <p:spPr>
          <a:xfrm>
            <a:off x="197375" y="2346275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Alpha-Beta Pruning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Tree Search</a:t>
            </a:r>
            <a:endParaRPr/>
          </a:p>
        </p:txBody>
      </p:sp>
      <p:pic>
        <p:nvPicPr>
          <p:cNvPr id="427" name="Google Shape;427;p63" title="wsu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875" y="1750125"/>
            <a:ext cx="4655124" cy="3016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2"/>
          <p:cNvSpPr txBox="1"/>
          <p:nvPr>
            <p:ph idx="1" type="subTitle"/>
          </p:nvPr>
        </p:nvSpPr>
        <p:spPr>
          <a:xfrm>
            <a:off x="975300" y="5701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91" name="Google Shape;491;p72" title="tictactoe-alphabeta-e8cb918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63" y="1357950"/>
            <a:ext cx="4489935" cy="35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72"/>
          <p:cNvSpPr/>
          <p:nvPr/>
        </p:nvSpPr>
        <p:spPr>
          <a:xfrm>
            <a:off x="6193600" y="3148100"/>
            <a:ext cx="4704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3" name="Google Shape;493;p72"/>
          <p:cNvSpPr txBox="1"/>
          <p:nvPr/>
        </p:nvSpPr>
        <p:spPr>
          <a:xfrm>
            <a:off x="1167700" y="2013513"/>
            <a:ext cx="244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Score = 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ɑ</a:t>
            </a: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 = 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ꞵ</a:t>
            </a: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 = -1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ɑ</a:t>
            </a: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 &gt; ꞵ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An optimal minimizing player will not pick this playline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/>
          <p:nvPr>
            <p:ph idx="1" type="subTitle"/>
          </p:nvPr>
        </p:nvSpPr>
        <p:spPr>
          <a:xfrm>
            <a:off x="975300" y="5701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Iterative Deepening</a:t>
            </a:r>
            <a:endParaRPr/>
          </a:p>
        </p:txBody>
      </p:sp>
      <p:sp>
        <p:nvSpPr>
          <p:cNvPr id="499" name="Google Shape;499;p73"/>
          <p:cNvSpPr txBox="1"/>
          <p:nvPr/>
        </p:nvSpPr>
        <p:spPr>
          <a:xfrm>
            <a:off x="1164600" y="1383700"/>
            <a:ext cx="70041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 addition to alpha-beta pruning, performance can be significantly improved by only checking game states up to a certain depth rather checking the entire playline. This can lead to nearsightedness in the AI if the depth is too shallow, but if set properly it can reduce a significant amount of the computation for games with high branching factors while still giving a good approximation of the optimal playline.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Move Time</a:t>
            </a:r>
            <a:endParaRPr b="1"/>
          </a:p>
        </p:txBody>
      </p:sp>
      <p:sp>
        <p:nvSpPr>
          <p:cNvPr id="505" name="Google Shape;505;p74"/>
          <p:cNvSpPr txBox="1"/>
          <p:nvPr>
            <p:ph idx="2" type="body"/>
          </p:nvPr>
        </p:nvSpPr>
        <p:spPr>
          <a:xfrm>
            <a:off x="5048000" y="187883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expected, move quality increases with search depth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At low search depths, the AI is nearsighted and </a:t>
            </a:r>
            <a:r>
              <a:rPr lang="en" sz="1200"/>
              <a:t>easily falls for long-game traps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At depths &gt;=4, the AI begins to recognize potential threats and blocks </a:t>
            </a:r>
            <a:r>
              <a:rPr lang="en" sz="1200"/>
              <a:t>them before they develop</a:t>
            </a:r>
            <a:endParaRPr sz="1200"/>
          </a:p>
        </p:txBody>
      </p:sp>
      <p:sp>
        <p:nvSpPr>
          <p:cNvPr id="506" name="Google Shape;506;p74"/>
          <p:cNvSpPr txBox="1"/>
          <p:nvPr>
            <p:ph idx="1" type="body"/>
          </p:nvPr>
        </p:nvSpPr>
        <p:spPr>
          <a:xfrm>
            <a:off x="483150" y="181003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Worst-Case Time Complexity: O(</a:t>
            </a:r>
            <a:r>
              <a:rPr i="1" lang="en" sz="1200"/>
              <a:t>C</a:t>
            </a:r>
            <a:r>
              <a:rPr lang="en" sz="1200"/>
              <a:t>^</a:t>
            </a:r>
            <a:r>
              <a:rPr i="1" lang="en" sz="1200"/>
              <a:t>d</a:t>
            </a:r>
            <a:r>
              <a:rPr lang="en" sz="1200"/>
              <a:t>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</a:t>
            </a:r>
            <a:r>
              <a:rPr lang="en" sz="1200"/>
              <a:t>here </a:t>
            </a:r>
            <a:r>
              <a:rPr i="1" lang="en" sz="1200"/>
              <a:t>C</a:t>
            </a:r>
            <a:r>
              <a:rPr lang="en" sz="1200"/>
              <a:t> is the number of columns in the board (by default </a:t>
            </a:r>
            <a:r>
              <a:rPr i="1" lang="en" sz="1200"/>
              <a:t>C</a:t>
            </a:r>
            <a:r>
              <a:rPr lang="en" sz="1200"/>
              <a:t> = 7) and </a:t>
            </a:r>
            <a:r>
              <a:rPr i="1" lang="en" sz="1200"/>
              <a:t>d</a:t>
            </a:r>
            <a:r>
              <a:rPr lang="en" sz="1200"/>
              <a:t> is the search depth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d &lt;= 5: Move time is consistently &lt;= 1 second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d = 6: Move time in early game is noticeably longer with some moves taking up to 4 seconds.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Move time decreases as game progresses, possibly due to pruning of suboptimal playlines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d &gt; 6: move time takes several seconds to minutes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practical for most applications</a:t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7" name="Google Shape;507;p7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508" name="Google Shape;508;p7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Move Quality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/>
          <p:nvPr>
            <p:ph idx="1" type="subTitle"/>
          </p:nvPr>
        </p:nvSpPr>
        <p:spPr>
          <a:xfrm>
            <a:off x="975300" y="1864050"/>
            <a:ext cx="71934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Monte Carlo Tree Search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-probabilistic search that scales with thinking time</a:t>
            </a:r>
            <a:endParaRPr sz="1400"/>
          </a:p>
        </p:txBody>
      </p:sp>
      <p:sp>
        <p:nvSpPr>
          <p:cNvPr id="514" name="Google Shape;514;p75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7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6"/>
          <p:cNvSpPr txBox="1"/>
          <p:nvPr>
            <p:ph idx="1" type="subTitle"/>
          </p:nvPr>
        </p:nvSpPr>
        <p:spPr>
          <a:xfrm>
            <a:off x="975300" y="723175"/>
            <a:ext cx="7193400" cy="4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Builds a partial game tree by sampling complete games.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Repeats Selection → Expansion → Simulation → Back-propagation.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Uses the UCT score to navigate. For a child node j,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UCT(j) = Wj/Nj + C*(ln N-parent/Nj)^0.5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Exploitation (first term): empirical mean reward.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Exploration (second term): periodically trying out new actions and path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Connect-4 playout outcomes are nearly bernoulli: (win = 1, loss = -1, draw ~ 0.5), so C = 1.41 is a strong default as per Bandit-theory analysis (Auer 2002) for bernoulli rewards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7"/>
          <p:cNvSpPr txBox="1"/>
          <p:nvPr>
            <p:ph idx="1" type="subTitle"/>
          </p:nvPr>
        </p:nvSpPr>
        <p:spPr>
          <a:xfrm>
            <a:off x="975300" y="1055925"/>
            <a:ext cx="7193400" cy="38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MCTS: Four Phases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Selection – traverse the current tree from root to leaf via the UCT score, balancing exploration and exploitation.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Expansion – if the leaf isn’t terminal and has unvisited moves, create a child for one legal drop column.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Simulation (Playout) – play random or heuristic moves to the end of the game, resulting in a noisy win/loss/draw value.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Back-propagation – propagate that outcome up the path, updating each node’s visit count N and cumulative reward W.</a:t>
            </a:r>
            <a:endParaRPr sz="1400"/>
          </a:p>
        </p:txBody>
      </p:sp>
      <p:sp>
        <p:nvSpPr>
          <p:cNvPr id="528" name="Google Shape;528;p77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7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8"/>
          <p:cNvSpPr txBox="1"/>
          <p:nvPr>
            <p:ph idx="1" type="subTitle"/>
          </p:nvPr>
        </p:nvSpPr>
        <p:spPr>
          <a:xfrm>
            <a:off x="975300" y="3870150"/>
            <a:ext cx="71934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30 Simulations each. Doubling the time nearly doubles the number of roll-outs. The straight line (roughly slope ≈ 0.95 on log–log) confirms that time is a reliable difficulty parameter: if we want a stronger bot, give it more seconds</a:t>
            </a:r>
            <a:endParaRPr sz="1400"/>
          </a:p>
        </p:txBody>
      </p:sp>
      <p:sp>
        <p:nvSpPr>
          <p:cNvPr id="535" name="Google Shape;535;p7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7" name="Google Shape;53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200" y="196450"/>
            <a:ext cx="5038031" cy="35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9"/>
          <p:cNvSpPr txBox="1"/>
          <p:nvPr>
            <p:ph idx="1" type="subTitle"/>
          </p:nvPr>
        </p:nvSpPr>
        <p:spPr>
          <a:xfrm>
            <a:off x="975300" y="3946150"/>
            <a:ext cx="71934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In a simulation of 100 mcts-4s vs mcts-4s, the game-length distribution looks right-skewed. As the number of </a:t>
            </a:r>
            <a:r>
              <a:rPr lang="en" sz="1400"/>
              <a:t>seconds</a:t>
            </a:r>
            <a:r>
              <a:rPr lang="en" sz="1400"/>
              <a:t> per move increases, the games usually take longer to resolve as the agents are stronger and the distribution becomes more and more left-skewed.</a:t>
            </a:r>
            <a:endParaRPr sz="1400"/>
          </a:p>
        </p:txBody>
      </p:sp>
      <p:sp>
        <p:nvSpPr>
          <p:cNvPr id="543" name="Google Shape;543;p79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513" y="289150"/>
            <a:ext cx="4893751" cy="32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0"/>
          <p:cNvSpPr txBox="1"/>
          <p:nvPr>
            <p:ph idx="1" type="subTitle"/>
          </p:nvPr>
        </p:nvSpPr>
        <p:spPr>
          <a:xfrm>
            <a:off x="975300" y="3550325"/>
            <a:ext cx="7193400" cy="17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Self-play (100 games simulation):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Even though the ratio of compute (4 : 1) is constant, the absolute increase in roll-outs benefits the weaker agent disproportionately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1" name="Google Shape;551;p80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0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53" name="Google Shape;55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650" y="152400"/>
            <a:ext cx="4756639" cy="339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1"/>
          <p:cNvSpPr txBox="1"/>
          <p:nvPr>
            <p:ph idx="1" type="subTitle"/>
          </p:nvPr>
        </p:nvSpPr>
        <p:spPr>
          <a:xfrm>
            <a:off x="975300" y="751675"/>
            <a:ext cx="7193400" cy="3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our minmax agent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MCTS (12 s) and Minmax(depth = 2) are comparable in ELO (local pc run); 50 games - MCTS W/L/D : 22/26/2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Very difficult to beat Minimax(depth &gt; 2) with our MCTS agent even with tactics like center preference, immediate win, immediate block, 1 move ahead-block. Requires longer time per move, expensive to compute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Alpha-beta uses handcrafted evaluations, prunes moves effectively, and tactically accurate, whereas for MCTS, most of its budget is spent on thousands of noisy roll-outs that sample just one line at a time. So, difficult to achieve the same tactical sharpness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Future work: play with exploration constant, try more tactics, better </a:t>
            </a:r>
            <a:r>
              <a:rPr lang="en" sz="1400"/>
              <a:t>processing power, combine with alpha-beta to find forced wins/losses for shallow branches and use MCTS for indecisive parts, precompute endgame database for a fixed number of empty squares &lt;= n, etc.</a:t>
            </a:r>
            <a:endParaRPr sz="1400"/>
          </a:p>
        </p:txBody>
      </p:sp>
      <p:sp>
        <p:nvSpPr>
          <p:cNvPr id="559" name="Google Shape;559;p81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idx="1" type="subTitle"/>
          </p:nvPr>
        </p:nvSpPr>
        <p:spPr>
          <a:xfrm>
            <a:off x="975300" y="623625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433" name="Google Shape;433;p64"/>
          <p:cNvSpPr txBox="1"/>
          <p:nvPr/>
        </p:nvSpPr>
        <p:spPr>
          <a:xfrm>
            <a:off x="1114250" y="1501350"/>
            <a:ext cx="69507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goal of this project is to develop intelligent agents capable of playing Connect Four optimally or near-optimally against a human opponent. We researched and implemented two approaches: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Alpha-Beta Pruning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DM Sans"/>
              <a:buChar char="●"/>
            </a:pPr>
            <a:r>
              <a:rPr lang="en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Monte Carlo Tree Search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5"/>
          <p:cNvSpPr txBox="1"/>
          <p:nvPr>
            <p:ph idx="1" type="subTitle"/>
          </p:nvPr>
        </p:nvSpPr>
        <p:spPr>
          <a:xfrm>
            <a:off x="975300" y="591525"/>
            <a:ext cx="71934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/>
              <a:t>What is alpha-beta pruning?</a:t>
            </a:r>
            <a:endParaRPr b="1" sz="385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66"/>
          <p:cNvSpPr txBox="1"/>
          <p:nvPr>
            <p:ph idx="1" type="subTitle"/>
          </p:nvPr>
        </p:nvSpPr>
        <p:spPr>
          <a:xfrm>
            <a:off x="975300" y="591525"/>
            <a:ext cx="71934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/>
              <a:t>What is alpha-beta pruning?</a:t>
            </a:r>
            <a:endParaRPr b="1" sz="385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50"/>
          </a:p>
        </p:txBody>
      </p:sp>
      <p:sp>
        <p:nvSpPr>
          <p:cNvPr id="446" name="Google Shape;446;p66"/>
          <p:cNvSpPr txBox="1"/>
          <p:nvPr/>
        </p:nvSpPr>
        <p:spPr>
          <a:xfrm>
            <a:off x="376400" y="1875625"/>
            <a:ext cx="8767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82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50"/>
              <a:buFont typeface="Merriweather"/>
              <a:buChar char="●"/>
            </a:pPr>
            <a:r>
              <a:rPr lang="en" sz="23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</a:t>
            </a:r>
            <a:r>
              <a:rPr lang="en" sz="21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lpha-beta pruning is a variation of the minimax algorithm</a:t>
            </a:r>
            <a:endParaRPr sz="8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197375" y="85025"/>
            <a:ext cx="50232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050">
                <a:solidFill>
                  <a:schemeClr val="dk2"/>
                </a:solidFill>
              </a:rPr>
              <a:t>What is minimax? </a:t>
            </a:r>
            <a:endParaRPr/>
          </a:p>
        </p:txBody>
      </p:sp>
      <p:sp>
        <p:nvSpPr>
          <p:cNvPr id="452" name="Google Shape;452;p67"/>
          <p:cNvSpPr txBox="1"/>
          <p:nvPr>
            <p:ph idx="1" type="body"/>
          </p:nvPr>
        </p:nvSpPr>
        <p:spPr>
          <a:xfrm>
            <a:off x="197375" y="679375"/>
            <a:ext cx="4887300" cy="29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Minimax is a </a:t>
            </a:r>
            <a:r>
              <a:rPr lang="en" sz="1800">
                <a:solidFill>
                  <a:schemeClr val="dk2"/>
                </a:solidFill>
              </a:rPr>
              <a:t>decision-making algorithm that decides the optimal play in a game against an optimal opponent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Given a game state, it will simulate future turns in which each player makes the optimal move and return the highest score from these potential playlines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For the AI, the optimal move will maximize the score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 For the opponent, the optimal move will minimize the score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3" name="Google Shape;453;p67" title="tree_Ex2_2-90b2e2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75" y="1192725"/>
            <a:ext cx="4005802" cy="290790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7"/>
          <p:cNvSpPr txBox="1"/>
          <p:nvPr/>
        </p:nvSpPr>
        <p:spPr>
          <a:xfrm>
            <a:off x="5402275" y="4324400"/>
            <a:ext cx="3544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Credit: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https://materiaalit.github.io/intro-to-ai/part2/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8"/>
          <p:cNvSpPr txBox="1"/>
          <p:nvPr>
            <p:ph type="title"/>
          </p:nvPr>
        </p:nvSpPr>
        <p:spPr>
          <a:xfrm>
            <a:off x="197375" y="85025"/>
            <a:ext cx="88299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2"/>
                </a:solidFill>
              </a:rPr>
              <a:t>How is alpha-beta pruning different?</a:t>
            </a:r>
            <a:r>
              <a:rPr lang="en" sz="305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60" name="Google Shape;460;p68"/>
          <p:cNvSpPr txBox="1"/>
          <p:nvPr>
            <p:ph idx="1" type="body"/>
          </p:nvPr>
        </p:nvSpPr>
        <p:spPr>
          <a:xfrm>
            <a:off x="143900" y="647275"/>
            <a:ext cx="4734300" cy="30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While searching playlines, alpha-beta pruning tracks the best possible score for both players (assuming optimal play)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Alpha is the best score for the maximizing player</a:t>
            </a:r>
            <a:endParaRPr sz="2000"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r>
              <a:rPr lang="en" sz="2000">
                <a:solidFill>
                  <a:schemeClr val="dk2"/>
                </a:solidFill>
              </a:rPr>
              <a:t>Beta is the best score for the minimizing player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If it is searching a playline and finds that alpha is greater than beta for that branch, it will stop searching (“prune”) it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461" name="Google Shape;461;p68" title="tictactoe-alphabeta-e8cb918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75" y="930225"/>
            <a:ext cx="4059799" cy="31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8"/>
          <p:cNvSpPr txBox="1"/>
          <p:nvPr/>
        </p:nvSpPr>
        <p:spPr>
          <a:xfrm>
            <a:off x="5402275" y="4324400"/>
            <a:ext cx="35442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Credit: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https://materiaalit.github.io/intro-to-ai/part2/</a:t>
            </a:r>
            <a:endParaRPr sz="1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/>
          <p:nvPr>
            <p:ph type="title"/>
          </p:nvPr>
        </p:nvSpPr>
        <p:spPr>
          <a:xfrm>
            <a:off x="197375" y="387075"/>
            <a:ext cx="4082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/>
              <a:t>Why can we prune these branches?</a:t>
            </a:r>
            <a:endParaRPr sz="3050"/>
          </a:p>
        </p:txBody>
      </p:sp>
      <p:sp>
        <p:nvSpPr>
          <p:cNvPr id="468" name="Google Shape;468;p69"/>
          <p:cNvSpPr txBox="1"/>
          <p:nvPr>
            <p:ph idx="1" type="body"/>
          </p:nvPr>
        </p:nvSpPr>
        <p:spPr>
          <a:xfrm>
            <a:off x="197375" y="1447875"/>
            <a:ext cx="40821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alpha is greater than beta, it means the algorithm has already found a playline that is better for one of the players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that player plays optimally, they will pick the </a:t>
            </a:r>
            <a:r>
              <a:rPr lang="en" sz="2000"/>
              <a:t>previously</a:t>
            </a:r>
            <a:r>
              <a:rPr lang="en" sz="2000"/>
              <a:t> found playline instead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69" name="Google Shape;469;p69" title="tictactoe-alphabeta-e8cb918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474" y="930225"/>
            <a:ext cx="4038451" cy="31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/>
          <p:nvPr>
            <p:ph idx="1" type="subTitle"/>
          </p:nvPr>
        </p:nvSpPr>
        <p:spPr>
          <a:xfrm>
            <a:off x="975300" y="5701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75" name="Google Shape;475;p70" title="tictactoe-alphabeta-e8cb918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63" y="1357950"/>
            <a:ext cx="4489935" cy="35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0"/>
          <p:cNvSpPr/>
          <p:nvPr/>
        </p:nvSpPr>
        <p:spPr>
          <a:xfrm>
            <a:off x="5584075" y="3148125"/>
            <a:ext cx="4704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70"/>
          <p:cNvSpPr txBox="1"/>
          <p:nvPr/>
        </p:nvSpPr>
        <p:spPr>
          <a:xfrm>
            <a:off x="1135625" y="2271125"/>
            <a:ext cx="244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Score = -1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>
            <p:ph idx="1" type="subTitle"/>
          </p:nvPr>
        </p:nvSpPr>
        <p:spPr>
          <a:xfrm>
            <a:off x="975300" y="570150"/>
            <a:ext cx="71934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483" name="Google Shape;483;p71" title="tictactoe-alphabeta-e8cb918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763" y="1357950"/>
            <a:ext cx="4489935" cy="35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71"/>
          <p:cNvSpPr/>
          <p:nvPr/>
        </p:nvSpPr>
        <p:spPr>
          <a:xfrm>
            <a:off x="5862100" y="2485125"/>
            <a:ext cx="470400" cy="70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5" name="Google Shape;485;p71"/>
          <p:cNvSpPr txBox="1"/>
          <p:nvPr/>
        </p:nvSpPr>
        <p:spPr>
          <a:xfrm>
            <a:off x="1135625" y="2271125"/>
            <a:ext cx="244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ɑ</a:t>
            </a: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= -1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ꞵ = -1</a:t>
            </a:r>
            <a:endParaRPr b="1" sz="200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0B5A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