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7F70DF05_523B2CBC.xml" ContentType="application/vnd.ms-powerpoint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38103557" r:id="rId2"/>
    <p:sldId id="21381036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90EA69-6219-9755-445B-706EFB6C8B75}" name="Dhiren Kathawaroo" initials="DK" userId="S::DKathawaroo@gcn.ab-inbev.com::5eb7a790-8384-4785-9381-37b47a619f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20045-591A-44A5-82C4-5091BAA2E1EB}" v="186" dt="2022-03-29T07:30:2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omments/modernComment_7F70DF05_523B2C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D36C8A-2E98-4CC8-82CC-C76325452510}" authorId="{5290EA69-6219-9755-445B-706EFB6C8B75}" created="2022-03-29T06:56:32.0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79609788" sldId="2138103557"/>
      <ac:spMk id="14" creationId="{461CFD05-BF1B-468B-8942-49EF0258D060}"/>
    </ac:deMkLst>
    <p188:txBody>
      <a:bodyPr/>
      <a:lstStyle/>
      <a:p>
        <a:r>
          <a:rPr lang="en-US"/>
          <a:t>Unsure about why temporary storage SQL/RDMS, should be Delta Lake, unless you need more performance, then Azure Synapse (SQL Data Warehouse in the diagram..) from there.  There are 3 layers of Delta Lake that you can use - so 2 for transformation/agregation, the first being straight history of source info.  See added slide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BF3E-1B95-49B6-8C0E-EF8749D611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AEF87-8DB2-4EB6-9DD5-67C0EFCC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2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7248-933D-44A2-8A1D-7096206A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366D4-8F29-4B72-97CA-E232B81F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A528-F8F3-43C3-8EF8-07D5966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F53B-464A-4F73-A6A3-E7ABF97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B1B6-8EC7-4200-A6AE-6B70B718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34BF-BC6B-4936-892E-0B6FFF68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9573-6834-45B3-B92D-A24D583D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D493-E7AC-4FF1-9267-158DD122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A0EF-2F18-4873-A529-FD47D77F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BB51-646F-4EB9-9596-018AC6E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E9881-EE65-4B8F-8BD1-2CAE7CF95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1F400-5200-4FED-8501-5D7042B0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B26D-BA62-4D76-9271-20829B6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9152-748B-4B23-A19C-6C33FCCD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340-DF56-4A90-AC9F-215DDF1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825A-F479-4BAE-BDAC-B8390696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9767-5CD4-40AD-B593-72FCB7B9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6059-02BC-4F8B-93FB-F3DBC42C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F802-CC7E-4A62-B1AC-46F324C3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56EE-BF7D-412F-ABB8-0884217B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6156-F2BC-4277-815C-49941CD4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0C127-D1E1-4226-B8E3-75CD1FB8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ECEA-F0BC-4A50-A575-8F921233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808F-AACC-42D0-9E7C-2E8F49F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D237-60B9-450B-ABB7-66A6701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80F-11D7-41FF-AEC0-948F3F4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5C8-9FCD-4A7C-B856-F1E8C72F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F320B-A1A2-4539-A21A-710F565A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5947-EBD6-43FA-8580-D64ADE16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F352-6570-4A1C-A360-301F255F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ABCB-F2A9-4D17-894C-6A66C6B1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883-E2B0-49FC-AB04-EC6F0C1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2D90-3C6B-4B6F-92E3-EE9A21A4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7910-926D-4A1D-83E6-B7AA31826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B5D5E-86FF-4C4F-B9AF-78747A896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3FCE-0F12-4925-BA1E-026EB68A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9D1-32A6-4DB2-AC19-633BE6CA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CE85B-1D09-48C7-91C6-E9FF77CC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66193-9E2E-46CA-A450-F6116D17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04-9607-43E3-AF9E-3D37AE7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451B-4325-4DE8-9412-64A8942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511DC-C01D-4B5A-A7E8-17F374ED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89CE5-C6E7-4B1C-A6E9-87A4AB0F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A19C8-0A0A-4220-AC60-ABBC296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28787-E834-423D-AD7F-0BE13B2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642BD-84A7-488A-BE58-A16116C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CF3-4D92-47C2-B63D-4EE7BE35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423B-43EB-432A-AC5A-7053A235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BCC44-62C7-4CF2-BF5F-52F3217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A3BA8-7255-4657-9E54-AB2102A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D7EE-5BDC-490C-82DE-42EA4F7F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0A7D-074A-465C-85BA-38894AC2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6419-60E4-4F1E-B373-39FC308D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AD65-5D12-45CA-A19D-6331A3D67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4AAE-41E5-4563-87B0-2B0764FA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55FA-19EF-4053-AEC5-D743306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BD9E-6CFA-4552-A30A-F8B53FD0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2BDA-410A-44B3-A447-E8B5348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8667B-1522-4C42-A630-E6D09E62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324D-945F-4E7C-AF0F-3514A559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933B-4FC7-40B9-AA5F-6BCBAF14D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E60B-567B-4CCF-81EE-2667D47A8899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39E6-E0F1-4E25-9C4A-C9363B3A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9D57-4C7F-489C-806D-6CCA6AD4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7F70DF05_523B2CBC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2.png"/><Relationship Id="rId21" Type="http://schemas.openxmlformats.org/officeDocument/2006/relationships/image" Target="../media/image17.emf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stackoverflow.com/questions/34043381/how-to-create-diagonal-stripe-patterns-and-checkerboard-patterns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2.jp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5D62CA-7BA3-4D0D-8C9F-FF6EFCEE99AF}"/>
              </a:ext>
            </a:extLst>
          </p:cNvPr>
          <p:cNvGrpSpPr/>
          <p:nvPr/>
        </p:nvGrpSpPr>
        <p:grpSpPr>
          <a:xfrm>
            <a:off x="3040324" y="815044"/>
            <a:ext cx="5476352" cy="3938954"/>
            <a:chOff x="1889090" y="371788"/>
            <a:chExt cx="9013372" cy="5948625"/>
          </a:xfrm>
        </p:grpSpPr>
        <p:pic>
          <p:nvPicPr>
            <p:cNvPr id="4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253C80B-F613-4CA2-A292-83B09DF67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24803" y="643466"/>
              <a:ext cx="7142393" cy="557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D42262-1356-4D58-82B2-7286A9C1273D}"/>
                </a:ext>
              </a:extLst>
            </p:cNvPr>
            <p:cNvSpPr/>
            <p:nvPr/>
          </p:nvSpPr>
          <p:spPr>
            <a:xfrm>
              <a:off x="1889090" y="371788"/>
              <a:ext cx="9013372" cy="59486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614025E-70B4-4345-8764-53AC21081678}"/>
              </a:ext>
            </a:extLst>
          </p:cNvPr>
          <p:cNvSpPr/>
          <p:nvPr/>
        </p:nvSpPr>
        <p:spPr>
          <a:xfrm>
            <a:off x="4380106" y="5465799"/>
            <a:ext cx="2796787" cy="383151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ABI Azure File Share (External/Internal)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0B474-72D9-4A3D-82FA-3AFF4803DC4A}"/>
              </a:ext>
            </a:extLst>
          </p:cNvPr>
          <p:cNvSpPr txBox="1"/>
          <p:nvPr/>
        </p:nvSpPr>
        <p:spPr>
          <a:xfrm>
            <a:off x="3024294" y="5408656"/>
            <a:ext cx="1277779" cy="261610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File/s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6E086-34C0-4CF7-9C51-07FEAECA59A9}"/>
              </a:ext>
            </a:extLst>
          </p:cNvPr>
          <p:cNvSpPr/>
          <p:nvPr/>
        </p:nvSpPr>
        <p:spPr>
          <a:xfrm>
            <a:off x="10057437" y="5353815"/>
            <a:ext cx="1277104" cy="528859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Knowledge graph/semantic layer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E3E6AD4-7395-411C-8AF1-0898D491F7BD}"/>
              </a:ext>
            </a:extLst>
          </p:cNvPr>
          <p:cNvSpPr/>
          <p:nvPr/>
        </p:nvSpPr>
        <p:spPr>
          <a:xfrm>
            <a:off x="7775749" y="5428872"/>
            <a:ext cx="1562490" cy="426946"/>
          </a:xfrm>
          <a:prstGeom prst="flowChartMagneticDisk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Delta Lake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AB508-AB4E-45B7-BB27-0819055EBF18}"/>
              </a:ext>
            </a:extLst>
          </p:cNvPr>
          <p:cNvSpPr/>
          <p:nvPr/>
        </p:nvSpPr>
        <p:spPr>
          <a:xfrm>
            <a:off x="9772051" y="4680884"/>
            <a:ext cx="1562490" cy="42694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 transformation and pre-processing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CFD05-BF1B-468B-8942-49EF0258D060}"/>
              </a:ext>
            </a:extLst>
          </p:cNvPr>
          <p:cNvSpPr/>
          <p:nvPr/>
        </p:nvSpPr>
        <p:spPr>
          <a:xfrm>
            <a:off x="9772051" y="3941692"/>
            <a:ext cx="1581308" cy="42694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Temporary storage </a:t>
            </a:r>
            <a:r>
              <a:rPr lang="en-GB" sz="1100" dirty="0">
                <a:highlight>
                  <a:srgbClr val="000080"/>
                </a:highlight>
              </a:rPr>
              <a:t>(SQL, RDBMS)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FC444D-FA9C-4612-8554-5050D611CF9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7176893" y="5642345"/>
            <a:ext cx="598856" cy="1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1C79D7-D2E0-4401-A042-3C1652C8057F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0553296" y="4368638"/>
            <a:ext cx="9409" cy="312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9DCFDE-5CA5-4F96-9215-92C9BDBAFE03}"/>
              </a:ext>
            </a:extLst>
          </p:cNvPr>
          <p:cNvCxnSpPr>
            <a:cxnSpLocks/>
          </p:cNvCxnSpPr>
          <p:nvPr/>
        </p:nvCxnSpPr>
        <p:spPr>
          <a:xfrm flipH="1">
            <a:off x="7681889" y="4155165"/>
            <a:ext cx="2070068" cy="21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63B9F7-C273-4E97-88B3-E7B5ABD10289}"/>
              </a:ext>
            </a:extLst>
          </p:cNvPr>
          <p:cNvCxnSpPr>
            <a:cxnSpLocks/>
            <a:stCxn id="12" idx="4"/>
            <a:endCxn id="11" idx="1"/>
          </p:cNvCxnSpPr>
          <p:nvPr/>
        </p:nvCxnSpPr>
        <p:spPr>
          <a:xfrm flipV="1">
            <a:off x="9338239" y="5618245"/>
            <a:ext cx="719198" cy="24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5320714-7688-4312-A264-D4D9292098F7}"/>
              </a:ext>
            </a:extLst>
          </p:cNvPr>
          <p:cNvSpPr/>
          <p:nvPr/>
        </p:nvSpPr>
        <p:spPr>
          <a:xfrm>
            <a:off x="4997255" y="102018"/>
            <a:ext cx="1562490" cy="42694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Outputs and visualization (in app)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F9C616-9F6D-412B-93FC-883481A51D0E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5778500" y="528964"/>
            <a:ext cx="0" cy="286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147AF57-19C7-4E34-B2A5-54D3A5AE8D8C}"/>
              </a:ext>
            </a:extLst>
          </p:cNvPr>
          <p:cNvSpPr/>
          <p:nvPr/>
        </p:nvSpPr>
        <p:spPr>
          <a:xfrm>
            <a:off x="7058001" y="102018"/>
            <a:ext cx="1758385" cy="426946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PBI/other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2C91A7-B644-43F4-A018-3BCD32B0AB9D}"/>
              </a:ext>
            </a:extLst>
          </p:cNvPr>
          <p:cNvCxnSpPr>
            <a:stCxn id="45" idx="3"/>
            <a:endCxn id="50" idx="2"/>
          </p:cNvCxnSpPr>
          <p:nvPr/>
        </p:nvCxnSpPr>
        <p:spPr>
          <a:xfrm>
            <a:off x="6559745" y="315491"/>
            <a:ext cx="498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89137D-F2BC-4597-969F-F876EA430360}"/>
              </a:ext>
            </a:extLst>
          </p:cNvPr>
          <p:cNvSpPr txBox="1"/>
          <p:nvPr/>
        </p:nvSpPr>
        <p:spPr>
          <a:xfrm>
            <a:off x="7402372" y="2415189"/>
            <a:ext cx="1282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Analytics Playground brain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B3988E2-E662-4926-8CD9-353DFEFC658A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>
            <a:off x="11334541" y="4894357"/>
            <a:ext cx="12700" cy="723888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C2322ED6-7EE6-4C64-B440-894716202F63}"/>
              </a:ext>
            </a:extLst>
          </p:cNvPr>
          <p:cNvSpPr/>
          <p:nvPr/>
        </p:nvSpPr>
        <p:spPr>
          <a:xfrm>
            <a:off x="2645326" y="6107972"/>
            <a:ext cx="1562490" cy="42694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Other sources (GCP)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CE7A25F-13E9-4953-B38B-01853C2A2D7A}"/>
              </a:ext>
            </a:extLst>
          </p:cNvPr>
          <p:cNvCxnSpPr>
            <a:cxnSpLocks/>
            <a:stCxn id="85" idx="1"/>
            <a:endCxn id="7" idx="2"/>
          </p:cNvCxnSpPr>
          <p:nvPr/>
        </p:nvCxnSpPr>
        <p:spPr>
          <a:xfrm rot="5400000" flipH="1" flipV="1">
            <a:off x="3678040" y="5405907"/>
            <a:ext cx="450597" cy="953535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1EF602A-3F99-4F2F-87A4-5F1317F37C1D}"/>
              </a:ext>
            </a:extLst>
          </p:cNvPr>
          <p:cNvSpPr/>
          <p:nvPr/>
        </p:nvSpPr>
        <p:spPr>
          <a:xfrm>
            <a:off x="10322720" y="1235947"/>
            <a:ext cx="1011821" cy="426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Full </a:t>
            </a:r>
            <a:r>
              <a:rPr lang="en-GB" sz="1000" dirty="0" err="1"/>
              <a:t>Brewdat</a:t>
            </a:r>
            <a:r>
              <a:rPr lang="en-GB" sz="1000" dirty="0"/>
              <a:t> implementation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8D2CEE-52DF-4236-A8E0-A62B044ACD0D}"/>
              </a:ext>
            </a:extLst>
          </p:cNvPr>
          <p:cNvSpPr/>
          <p:nvPr/>
        </p:nvSpPr>
        <p:spPr>
          <a:xfrm>
            <a:off x="10322720" y="758045"/>
            <a:ext cx="1011821" cy="426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Interim prototype implementation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5405AD-6463-43AA-82CB-5B3370EE07C4}"/>
              </a:ext>
            </a:extLst>
          </p:cNvPr>
          <p:cNvCxnSpPr>
            <a:cxnSpLocks/>
          </p:cNvCxnSpPr>
          <p:nvPr/>
        </p:nvCxnSpPr>
        <p:spPr>
          <a:xfrm flipV="1">
            <a:off x="9338239" y="5118151"/>
            <a:ext cx="421646" cy="51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D11E58A5-CAB2-4E61-9D95-B5B8868BD31C}"/>
              </a:ext>
            </a:extLst>
          </p:cNvPr>
          <p:cNvSpPr/>
          <p:nvPr/>
        </p:nvSpPr>
        <p:spPr>
          <a:xfrm>
            <a:off x="7775749" y="6118776"/>
            <a:ext cx="1562490" cy="426946"/>
          </a:xfrm>
          <a:prstGeom prst="flowChartMagneticDisk">
            <a:avLst/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Source Systems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A2553EF-53F3-4295-B1E2-302C3BAD9B12}"/>
              </a:ext>
            </a:extLst>
          </p:cNvPr>
          <p:cNvCxnSpPr>
            <a:cxnSpLocks/>
            <a:stCxn id="91" idx="1"/>
            <a:endCxn id="12" idx="3"/>
          </p:cNvCxnSpPr>
          <p:nvPr/>
        </p:nvCxnSpPr>
        <p:spPr>
          <a:xfrm flipV="1">
            <a:off x="8556994" y="5855818"/>
            <a:ext cx="0" cy="262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796097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2BE79877-D04C-489E-BFDE-FB3A1471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10" y="1422898"/>
            <a:ext cx="726660" cy="65826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130B4C4-F848-4633-BEA6-914B8E4B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17" y="1457920"/>
            <a:ext cx="896851" cy="588842"/>
          </a:xfrm>
          <a:prstGeom prst="rect">
            <a:avLst/>
          </a:prstGeom>
        </p:spPr>
      </p:pic>
      <p:sp>
        <p:nvSpPr>
          <p:cNvPr id="243" name="Rectangle 242">
            <a:extLst>
              <a:ext uri="{FF2B5EF4-FFF2-40B4-BE49-F238E27FC236}">
                <a16:creationId xmlns:a16="http://schemas.microsoft.com/office/drawing/2014/main" id="{B1AE3C61-A2FF-4D45-9963-ECC22A49CA70}"/>
              </a:ext>
            </a:extLst>
          </p:cNvPr>
          <p:cNvSpPr/>
          <p:nvPr/>
        </p:nvSpPr>
        <p:spPr>
          <a:xfrm>
            <a:off x="10483759" y="1785226"/>
            <a:ext cx="276263" cy="384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/>
              <a:t>SECURITY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1A1AE-5EE2-413B-B37F-C0A86D36D1ED}"/>
              </a:ext>
            </a:extLst>
          </p:cNvPr>
          <p:cNvSpPr/>
          <p:nvPr/>
        </p:nvSpPr>
        <p:spPr>
          <a:xfrm>
            <a:off x="2776398" y="2103011"/>
            <a:ext cx="1417783" cy="2692848"/>
          </a:xfrm>
          <a:prstGeom prst="rect">
            <a:avLst/>
          </a:prstGeom>
          <a:noFill/>
          <a:ln w="28575">
            <a:solidFill>
              <a:srgbClr val="CC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4D7BB4-5811-4C8B-AB25-88F0BD45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92" y="65235"/>
            <a:ext cx="9567613" cy="619444"/>
          </a:xfrm>
          <a:noFill/>
        </p:spPr>
        <p:txBody>
          <a:bodyPr vert="horz" wrap="square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Real Time Architecture (WIP)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F4651E4-EB40-4356-9810-10F0A36E6493}"/>
              </a:ext>
            </a:extLst>
          </p:cNvPr>
          <p:cNvGrpSpPr/>
          <p:nvPr/>
        </p:nvGrpSpPr>
        <p:grpSpPr>
          <a:xfrm>
            <a:off x="-24241" y="1412328"/>
            <a:ext cx="1070300" cy="880793"/>
            <a:chOff x="334844" y="2247489"/>
            <a:chExt cx="1407312" cy="1162997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34460A1-41A4-40FF-9F25-64DDDCC7E2AB}"/>
                </a:ext>
              </a:extLst>
            </p:cNvPr>
            <p:cNvGrpSpPr/>
            <p:nvPr/>
          </p:nvGrpSpPr>
          <p:grpSpPr>
            <a:xfrm>
              <a:off x="891641" y="2247489"/>
              <a:ext cx="293717" cy="359549"/>
              <a:chOff x="965200" y="3436897"/>
              <a:chExt cx="528881" cy="647424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4CC3FAEA-2858-45A6-AEF4-203BC398822A}"/>
                  </a:ext>
                </a:extLst>
              </p:cNvPr>
              <p:cNvGrpSpPr/>
              <p:nvPr/>
            </p:nvGrpSpPr>
            <p:grpSpPr>
              <a:xfrm flipH="1">
                <a:off x="965200" y="3436897"/>
                <a:ext cx="528881" cy="647424"/>
                <a:chOff x="3003960" y="3685414"/>
                <a:chExt cx="403310" cy="493707"/>
              </a:xfrm>
            </p:grpSpPr>
            <p:sp>
              <p:nvSpPr>
                <p:cNvPr id="324" name="Snip Single Corner Rectangle 26">
                  <a:extLst>
                    <a:ext uri="{FF2B5EF4-FFF2-40B4-BE49-F238E27FC236}">
                      <a16:creationId xmlns:a16="http://schemas.microsoft.com/office/drawing/2014/main" id="{691423F9-EF7A-4710-95BE-7BCF472DEF8D}"/>
                    </a:ext>
                  </a:extLst>
                </p:cNvPr>
                <p:cNvSpPr/>
                <p:nvPr/>
              </p:nvSpPr>
              <p:spPr bwMode="auto">
                <a:xfrm flipH="1">
                  <a:off x="3003960" y="3685414"/>
                  <a:ext cx="403310" cy="493707"/>
                </a:xfrm>
                <a:prstGeom prst="snip1Rect">
                  <a:avLst>
                    <a:gd name="adj" fmla="val 28736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err="1">
                    <a:solidFill>
                      <a:prstClr val="white"/>
                    </a:soli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5" name="Triangle 27">
                  <a:extLst>
                    <a:ext uri="{FF2B5EF4-FFF2-40B4-BE49-F238E27FC236}">
                      <a16:creationId xmlns:a16="http://schemas.microsoft.com/office/drawing/2014/main" id="{1421789C-81C0-4A51-B2A7-703B41E3179E}"/>
                    </a:ext>
                  </a:extLst>
                </p:cNvPr>
                <p:cNvSpPr/>
                <p:nvPr/>
              </p:nvSpPr>
              <p:spPr bwMode="auto">
                <a:xfrm rot="8100000">
                  <a:off x="3012552" y="3733609"/>
                  <a:ext cx="160049" cy="80930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  <a:beve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err="1">
                    <a:solidFill>
                      <a:prstClr val="white"/>
                    </a:soli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4E3C1E6-5A90-42F7-9EF1-B9111923A980}"/>
                  </a:ext>
                </a:extLst>
              </p:cNvPr>
              <p:cNvCxnSpPr/>
              <p:nvPr/>
            </p:nvCxnSpPr>
            <p:spPr>
              <a:xfrm>
                <a:off x="1047750" y="3578225"/>
                <a:ext cx="2159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29ACB72-A093-4EDF-BAEF-74CB3ED8E431}"/>
                  </a:ext>
                </a:extLst>
              </p:cNvPr>
              <p:cNvCxnSpPr/>
              <p:nvPr/>
            </p:nvCxnSpPr>
            <p:spPr>
              <a:xfrm>
                <a:off x="1047750" y="3697817"/>
                <a:ext cx="3683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A9C419E2-5A12-4879-9B4D-4C90666946B1}"/>
                  </a:ext>
                </a:extLst>
              </p:cNvPr>
              <p:cNvCxnSpPr/>
              <p:nvPr/>
            </p:nvCxnSpPr>
            <p:spPr>
              <a:xfrm>
                <a:off x="1047750" y="3817409"/>
                <a:ext cx="3683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E283444-AC1F-4719-B7F0-D679907CCCEA}"/>
                  </a:ext>
                </a:extLst>
              </p:cNvPr>
              <p:cNvCxnSpPr/>
              <p:nvPr/>
            </p:nvCxnSpPr>
            <p:spPr>
              <a:xfrm>
                <a:off x="1047750" y="3937000"/>
                <a:ext cx="3683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16D129FC-7872-4F9B-B2DE-FC5F5F27B017}"/>
                </a:ext>
              </a:extLst>
            </p:cNvPr>
            <p:cNvSpPr txBox="1"/>
            <p:nvPr/>
          </p:nvSpPr>
          <p:spPr>
            <a:xfrm>
              <a:off x="334844" y="2678988"/>
              <a:ext cx="1407312" cy="731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Logs, files and media</a:t>
              </a:r>
            </a:p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(unstructured)</a:t>
              </a:r>
            </a:p>
          </p:txBody>
        </p:sp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A00B7CC-4C7B-4845-8C60-E0BE3A472615}"/>
              </a:ext>
            </a:extLst>
          </p:cNvPr>
          <p:cNvCxnSpPr>
            <a:cxnSpLocks/>
          </p:cNvCxnSpPr>
          <p:nvPr/>
        </p:nvCxnSpPr>
        <p:spPr>
          <a:xfrm>
            <a:off x="972489" y="2371236"/>
            <a:ext cx="424152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6A80424-A0E2-47AB-BBCC-56C4C72342A4}"/>
              </a:ext>
            </a:extLst>
          </p:cNvPr>
          <p:cNvGrpSpPr/>
          <p:nvPr/>
        </p:nvGrpSpPr>
        <p:grpSpPr>
          <a:xfrm>
            <a:off x="-84071" y="2475971"/>
            <a:ext cx="1152720" cy="805857"/>
            <a:chOff x="455375" y="3142611"/>
            <a:chExt cx="1152720" cy="805857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44133919-F6A4-4907-AE4E-98A5D5DE908E}"/>
                </a:ext>
              </a:extLst>
            </p:cNvPr>
            <p:cNvSpPr txBox="1"/>
            <p:nvPr/>
          </p:nvSpPr>
          <p:spPr>
            <a:xfrm>
              <a:off x="455375" y="3548358"/>
              <a:ext cx="1152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Sensors and IoT</a:t>
              </a:r>
            </a:p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(unstructured)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7FB6FCF-0EE6-4314-9CCE-F6D8B169E6DD}"/>
                </a:ext>
              </a:extLst>
            </p:cNvPr>
            <p:cNvGrpSpPr/>
            <p:nvPr/>
          </p:nvGrpSpPr>
          <p:grpSpPr>
            <a:xfrm>
              <a:off x="922245" y="3142611"/>
              <a:ext cx="218978" cy="364193"/>
              <a:chOff x="583418" y="2434415"/>
              <a:chExt cx="218978" cy="364193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F97A9BFC-CDBB-4FD0-A071-7879F1AC6169}"/>
                  </a:ext>
                </a:extLst>
              </p:cNvPr>
              <p:cNvGrpSpPr/>
              <p:nvPr/>
            </p:nvGrpSpPr>
            <p:grpSpPr>
              <a:xfrm>
                <a:off x="630213" y="2531194"/>
                <a:ext cx="125390" cy="137950"/>
                <a:chOff x="6053699" y="2879832"/>
                <a:chExt cx="279256" cy="307228"/>
              </a:xfrm>
            </p:grpSpPr>
            <p:sp>
              <p:nvSpPr>
                <p:cNvPr id="431" name="Freeform: Shape 843">
                  <a:extLst>
                    <a:ext uri="{FF2B5EF4-FFF2-40B4-BE49-F238E27FC236}">
                      <a16:creationId xmlns:a16="http://schemas.microsoft.com/office/drawing/2014/main" id="{0D163FC4-3572-48F9-81E2-2B0676DC6A51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err="1">
                    <a:solidFill>
                      <a:prstClr val="white"/>
                    </a:soli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6A8A302-6A0E-4E21-BD0A-656652A07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E4060FC3-BDAD-4B90-A5FD-069F607B6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42D2D43D-AC06-48DF-85BC-029F22201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Freeform 5">
                <a:extLst>
                  <a:ext uri="{FF2B5EF4-FFF2-40B4-BE49-F238E27FC236}">
                    <a16:creationId xmlns:a16="http://schemas.microsoft.com/office/drawing/2014/main" id="{E3417C25-9E94-4AFB-B5A7-387EBDF14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418" y="2434415"/>
                <a:ext cx="218978" cy="364193"/>
              </a:xfrm>
              <a:custGeom>
                <a:avLst/>
                <a:gdLst>
                  <a:gd name="T0" fmla="*/ 2125 w 2250"/>
                  <a:gd name="T1" fmla="*/ 3750 h 3750"/>
                  <a:gd name="T2" fmla="*/ 125 w 2250"/>
                  <a:gd name="T3" fmla="*/ 3750 h 3750"/>
                  <a:gd name="T4" fmla="*/ 0 w 2250"/>
                  <a:gd name="T5" fmla="*/ 3625 h 3750"/>
                  <a:gd name="T6" fmla="*/ 0 w 2250"/>
                  <a:gd name="T7" fmla="*/ 125 h 3750"/>
                  <a:gd name="T8" fmla="*/ 125 w 2250"/>
                  <a:gd name="T9" fmla="*/ 0 h 3750"/>
                  <a:gd name="T10" fmla="*/ 2125 w 2250"/>
                  <a:gd name="T11" fmla="*/ 0 h 3750"/>
                  <a:gd name="T12" fmla="*/ 2250 w 2250"/>
                  <a:gd name="T13" fmla="*/ 125 h 3750"/>
                  <a:gd name="T14" fmla="*/ 2250 w 2250"/>
                  <a:gd name="T15" fmla="*/ 3625 h 3750"/>
                  <a:gd name="T16" fmla="*/ 2125 w 2250"/>
                  <a:gd name="T17" fmla="*/ 3750 h 3750"/>
                  <a:gd name="T18" fmla="*/ 875 w 2250"/>
                  <a:gd name="T19" fmla="*/ 3250 h 3750"/>
                  <a:gd name="T20" fmla="*/ 1375 w 2250"/>
                  <a:gd name="T21" fmla="*/ 3250 h 3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50" h="3750">
                    <a:moveTo>
                      <a:pt x="2125" y="3750"/>
                    </a:moveTo>
                    <a:cubicBezTo>
                      <a:pt x="125" y="3750"/>
                      <a:pt x="125" y="3750"/>
                      <a:pt x="125" y="3750"/>
                    </a:cubicBezTo>
                    <a:cubicBezTo>
                      <a:pt x="56" y="3750"/>
                      <a:pt x="0" y="3694"/>
                      <a:pt x="0" y="36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2125" y="0"/>
                      <a:pt x="2125" y="0"/>
                      <a:pt x="2125" y="0"/>
                    </a:cubicBezTo>
                    <a:cubicBezTo>
                      <a:pt x="2194" y="0"/>
                      <a:pt x="2250" y="56"/>
                      <a:pt x="2250" y="125"/>
                    </a:cubicBezTo>
                    <a:cubicBezTo>
                      <a:pt x="2250" y="3625"/>
                      <a:pt x="2250" y="3625"/>
                      <a:pt x="2250" y="3625"/>
                    </a:cubicBezTo>
                    <a:cubicBezTo>
                      <a:pt x="2250" y="3694"/>
                      <a:pt x="2194" y="3750"/>
                      <a:pt x="2125" y="3750"/>
                    </a:cubicBezTo>
                    <a:close/>
                    <a:moveTo>
                      <a:pt x="875" y="3250"/>
                    </a:moveTo>
                    <a:cubicBezTo>
                      <a:pt x="1375" y="3250"/>
                      <a:pt x="1375" y="3250"/>
                      <a:pt x="1375" y="325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>
                  <a:defRPr/>
                </a:pPr>
                <a:endParaRPr lang="en-US" sz="1351" kern="0">
                  <a:solidFill>
                    <a:prstClr val="white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185" name="Right Bracket 184">
            <a:extLst>
              <a:ext uri="{FF2B5EF4-FFF2-40B4-BE49-F238E27FC236}">
                <a16:creationId xmlns:a16="http://schemas.microsoft.com/office/drawing/2014/main" id="{C6F25762-B8F1-4645-8186-ADA7EA5DBB08}"/>
              </a:ext>
            </a:extLst>
          </p:cNvPr>
          <p:cNvSpPr/>
          <p:nvPr/>
        </p:nvSpPr>
        <p:spPr>
          <a:xfrm>
            <a:off x="903239" y="1417296"/>
            <a:ext cx="87551" cy="1920240"/>
          </a:xfrm>
          <a:prstGeom prst="rightBracket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en-US" sz="100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45F811A-864D-4DC8-B78E-5EF8F694E86D}"/>
              </a:ext>
            </a:extLst>
          </p:cNvPr>
          <p:cNvSpPr/>
          <p:nvPr/>
        </p:nvSpPr>
        <p:spPr>
          <a:xfrm>
            <a:off x="1866157" y="2114224"/>
            <a:ext cx="670379" cy="25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46">
              <a:defRPr/>
            </a:pPr>
            <a:r>
              <a:rPr lang="en-US" sz="1051" kern="0" dirty="0">
                <a:solidFill>
                  <a:prstClr val="black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IoT Hub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14D9307-F965-43CA-9976-4FB6FDFCEC55}"/>
              </a:ext>
            </a:extLst>
          </p:cNvPr>
          <p:cNvGrpSpPr/>
          <p:nvPr/>
        </p:nvGrpSpPr>
        <p:grpSpPr>
          <a:xfrm>
            <a:off x="-170112" y="3669181"/>
            <a:ext cx="1308515" cy="787849"/>
            <a:chOff x="331853" y="4368454"/>
            <a:chExt cx="1398716" cy="899141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46BDC25-BE55-4C39-BC21-0E92CD9650AF}"/>
                </a:ext>
              </a:extLst>
            </p:cNvPr>
            <p:cNvGrpSpPr/>
            <p:nvPr/>
          </p:nvGrpSpPr>
          <p:grpSpPr>
            <a:xfrm>
              <a:off x="816403" y="4368454"/>
              <a:ext cx="444192" cy="386556"/>
              <a:chOff x="1777107" y="1240971"/>
              <a:chExt cx="1471494" cy="1280568"/>
            </a:xfrm>
          </p:grpSpPr>
          <p:sp>
            <p:nvSpPr>
              <p:cNvPr id="227" name="Freeform 18">
                <a:extLst>
                  <a:ext uri="{FF2B5EF4-FFF2-40B4-BE49-F238E27FC236}">
                    <a16:creationId xmlns:a16="http://schemas.microsoft.com/office/drawing/2014/main" id="{143DA5D4-FD84-4BCE-BCE6-4F398283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107" y="1240971"/>
                <a:ext cx="1471494" cy="1151010"/>
              </a:xfrm>
              <a:custGeom>
                <a:avLst/>
                <a:gdLst>
                  <a:gd name="T0" fmla="*/ 4759 w 4760"/>
                  <a:gd name="T1" fmla="*/ 3395 h 3724"/>
                  <a:gd name="T2" fmla="*/ 4449 w 4760"/>
                  <a:gd name="T3" fmla="*/ 3723 h 3724"/>
                  <a:gd name="T4" fmla="*/ 310 w 4760"/>
                  <a:gd name="T5" fmla="*/ 3723 h 3724"/>
                  <a:gd name="T6" fmla="*/ 0 w 4760"/>
                  <a:gd name="T7" fmla="*/ 3395 h 3724"/>
                  <a:gd name="T8" fmla="*/ 0 w 4760"/>
                  <a:gd name="T9" fmla="*/ 328 h 3724"/>
                  <a:gd name="T10" fmla="*/ 310 w 4760"/>
                  <a:gd name="T11" fmla="*/ 0 h 3724"/>
                  <a:gd name="T12" fmla="*/ 4449 w 4760"/>
                  <a:gd name="T13" fmla="*/ 0 h 3724"/>
                  <a:gd name="T14" fmla="*/ 4759 w 4760"/>
                  <a:gd name="T15" fmla="*/ 328 h 3724"/>
                  <a:gd name="T16" fmla="*/ 4759 w 4760"/>
                  <a:gd name="T17" fmla="*/ 3395 h 3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0" h="3724">
                    <a:moveTo>
                      <a:pt x="4759" y="3395"/>
                    </a:moveTo>
                    <a:cubicBezTo>
                      <a:pt x="4759" y="3576"/>
                      <a:pt x="4620" y="3723"/>
                      <a:pt x="4449" y="3723"/>
                    </a:cubicBezTo>
                    <a:lnTo>
                      <a:pt x="310" y="3723"/>
                    </a:lnTo>
                    <a:cubicBezTo>
                      <a:pt x="139" y="3723"/>
                      <a:pt x="0" y="3576"/>
                      <a:pt x="0" y="3395"/>
                    </a:cubicBezTo>
                    <a:lnTo>
                      <a:pt x="0" y="328"/>
                    </a:lnTo>
                    <a:cubicBezTo>
                      <a:pt x="0" y="147"/>
                      <a:pt x="139" y="0"/>
                      <a:pt x="310" y="0"/>
                    </a:cubicBezTo>
                    <a:lnTo>
                      <a:pt x="4449" y="0"/>
                    </a:lnTo>
                    <a:cubicBezTo>
                      <a:pt x="4620" y="0"/>
                      <a:pt x="4759" y="147"/>
                      <a:pt x="4759" y="328"/>
                    </a:cubicBezTo>
                    <a:lnTo>
                      <a:pt x="4759" y="3395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8" name="Line 19">
                <a:extLst>
                  <a:ext uri="{FF2B5EF4-FFF2-40B4-BE49-F238E27FC236}">
                    <a16:creationId xmlns:a16="http://schemas.microsoft.com/office/drawing/2014/main" id="{38E6908C-7259-4FD7-91CB-28F15746E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746" y="2521539"/>
                <a:ext cx="90421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9" name="Line 20">
                <a:extLst>
                  <a:ext uri="{FF2B5EF4-FFF2-40B4-BE49-F238E27FC236}">
                    <a16:creationId xmlns:a16="http://schemas.microsoft.com/office/drawing/2014/main" id="{C2DA3C04-7D5A-4E4B-BC3A-E20FC059D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854" y="2393347"/>
                <a:ext cx="0" cy="128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0" name="Freeform 21">
                <a:extLst>
                  <a:ext uri="{FF2B5EF4-FFF2-40B4-BE49-F238E27FC236}">
                    <a16:creationId xmlns:a16="http://schemas.microsoft.com/office/drawing/2014/main" id="{99126ACC-AD4B-4534-BC29-633B9C9D3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806" y="2232421"/>
                <a:ext cx="64096" cy="64096"/>
              </a:xfrm>
              <a:custGeom>
                <a:avLst/>
                <a:gdLst>
                  <a:gd name="T0" fmla="*/ 205 w 206"/>
                  <a:gd name="T1" fmla="*/ 103 h 207"/>
                  <a:gd name="T2" fmla="*/ 192 w 206"/>
                  <a:gd name="T3" fmla="*/ 155 h 207"/>
                  <a:gd name="T4" fmla="*/ 154 w 206"/>
                  <a:gd name="T5" fmla="*/ 192 h 207"/>
                  <a:gd name="T6" fmla="*/ 103 w 206"/>
                  <a:gd name="T7" fmla="*/ 206 h 207"/>
                  <a:gd name="T8" fmla="*/ 51 w 206"/>
                  <a:gd name="T9" fmla="*/ 192 h 207"/>
                  <a:gd name="T10" fmla="*/ 13 w 206"/>
                  <a:gd name="T11" fmla="*/ 155 h 207"/>
                  <a:gd name="T12" fmla="*/ 0 w 206"/>
                  <a:gd name="T13" fmla="*/ 103 h 207"/>
                  <a:gd name="T14" fmla="*/ 13 w 206"/>
                  <a:gd name="T15" fmla="*/ 52 h 207"/>
                  <a:gd name="T16" fmla="*/ 51 w 206"/>
                  <a:gd name="T17" fmla="*/ 14 h 207"/>
                  <a:gd name="T18" fmla="*/ 103 w 206"/>
                  <a:gd name="T19" fmla="*/ 0 h 207"/>
                  <a:gd name="T20" fmla="*/ 154 w 206"/>
                  <a:gd name="T21" fmla="*/ 14 h 207"/>
                  <a:gd name="T22" fmla="*/ 192 w 206"/>
                  <a:gd name="T23" fmla="*/ 52 h 207"/>
                  <a:gd name="T24" fmla="*/ 205 w 206"/>
                  <a:gd name="T25" fmla="*/ 10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207">
                    <a:moveTo>
                      <a:pt x="205" y="103"/>
                    </a:moveTo>
                    <a:cubicBezTo>
                      <a:pt x="205" y="122"/>
                      <a:pt x="201" y="139"/>
                      <a:pt x="192" y="155"/>
                    </a:cubicBezTo>
                    <a:cubicBezTo>
                      <a:pt x="182" y="172"/>
                      <a:pt x="170" y="183"/>
                      <a:pt x="154" y="192"/>
                    </a:cubicBezTo>
                    <a:cubicBezTo>
                      <a:pt x="138" y="202"/>
                      <a:pt x="121" y="206"/>
                      <a:pt x="103" y="206"/>
                    </a:cubicBezTo>
                    <a:cubicBezTo>
                      <a:pt x="84" y="206"/>
                      <a:pt x="67" y="202"/>
                      <a:pt x="51" y="192"/>
                    </a:cubicBezTo>
                    <a:cubicBezTo>
                      <a:pt x="35" y="183"/>
                      <a:pt x="22" y="172"/>
                      <a:pt x="13" y="155"/>
                    </a:cubicBezTo>
                    <a:cubicBezTo>
                      <a:pt x="3" y="139"/>
                      <a:pt x="0" y="122"/>
                      <a:pt x="0" y="103"/>
                    </a:cubicBezTo>
                    <a:cubicBezTo>
                      <a:pt x="0" y="84"/>
                      <a:pt x="3" y="69"/>
                      <a:pt x="13" y="52"/>
                    </a:cubicBezTo>
                    <a:cubicBezTo>
                      <a:pt x="22" y="36"/>
                      <a:pt x="35" y="24"/>
                      <a:pt x="51" y="14"/>
                    </a:cubicBezTo>
                    <a:cubicBezTo>
                      <a:pt x="67" y="5"/>
                      <a:pt x="84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70" y="24"/>
                      <a:pt x="182" y="36"/>
                      <a:pt x="192" y="52"/>
                    </a:cubicBezTo>
                    <a:cubicBezTo>
                      <a:pt x="201" y="69"/>
                      <a:pt x="205" y="84"/>
                      <a:pt x="205" y="103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7" name="Line 22">
                <a:extLst>
                  <a:ext uri="{FF2B5EF4-FFF2-40B4-BE49-F238E27FC236}">
                    <a16:creationId xmlns:a16="http://schemas.microsoft.com/office/drawing/2014/main" id="{7933623F-C9ED-4836-8050-E348DE640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7107" y="2136958"/>
                <a:ext cx="1471494" cy="136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8" name="Freeform 23">
                <a:extLst>
                  <a:ext uri="{FF2B5EF4-FFF2-40B4-BE49-F238E27FC236}">
                    <a16:creationId xmlns:a16="http://schemas.microsoft.com/office/drawing/2014/main" id="{22996278-8861-4449-8192-9033C5F32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666" y="1369163"/>
                <a:ext cx="640965" cy="640965"/>
              </a:xfrm>
              <a:custGeom>
                <a:avLst/>
                <a:gdLst>
                  <a:gd name="T0" fmla="*/ 2071 w 2072"/>
                  <a:gd name="T1" fmla="*/ 1036 h 2072"/>
                  <a:gd name="T2" fmla="*/ 1932 w 2072"/>
                  <a:gd name="T3" fmla="*/ 1553 h 2072"/>
                  <a:gd name="T4" fmla="*/ 1553 w 2072"/>
                  <a:gd name="T5" fmla="*/ 1932 h 2072"/>
                  <a:gd name="T6" fmla="*/ 1036 w 2072"/>
                  <a:gd name="T7" fmla="*/ 2071 h 2072"/>
                  <a:gd name="T8" fmla="*/ 518 w 2072"/>
                  <a:gd name="T9" fmla="*/ 1932 h 2072"/>
                  <a:gd name="T10" fmla="*/ 139 w 2072"/>
                  <a:gd name="T11" fmla="*/ 1553 h 2072"/>
                  <a:gd name="T12" fmla="*/ 0 w 2072"/>
                  <a:gd name="T13" fmla="*/ 1036 h 2072"/>
                  <a:gd name="T14" fmla="*/ 139 w 2072"/>
                  <a:gd name="T15" fmla="*/ 518 h 2072"/>
                  <a:gd name="T16" fmla="*/ 518 w 2072"/>
                  <a:gd name="T17" fmla="*/ 139 h 2072"/>
                  <a:gd name="T18" fmla="*/ 1036 w 2072"/>
                  <a:gd name="T19" fmla="*/ 0 h 2072"/>
                  <a:gd name="T20" fmla="*/ 1553 w 2072"/>
                  <a:gd name="T21" fmla="*/ 139 h 2072"/>
                  <a:gd name="T22" fmla="*/ 1932 w 2072"/>
                  <a:gd name="T23" fmla="*/ 518 h 2072"/>
                  <a:gd name="T24" fmla="*/ 2071 w 2072"/>
                  <a:gd name="T25" fmla="*/ 1036 h 2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2" h="2072">
                    <a:moveTo>
                      <a:pt x="2071" y="1036"/>
                    </a:moveTo>
                    <a:cubicBezTo>
                      <a:pt x="2071" y="1226"/>
                      <a:pt x="2027" y="1388"/>
                      <a:pt x="1932" y="1553"/>
                    </a:cubicBezTo>
                    <a:cubicBezTo>
                      <a:pt x="1837" y="1718"/>
                      <a:pt x="1718" y="1837"/>
                      <a:pt x="1553" y="1932"/>
                    </a:cubicBezTo>
                    <a:cubicBezTo>
                      <a:pt x="1388" y="2028"/>
                      <a:pt x="1226" y="2071"/>
                      <a:pt x="1036" y="2071"/>
                    </a:cubicBezTo>
                    <a:cubicBezTo>
                      <a:pt x="845" y="2071"/>
                      <a:pt x="683" y="2028"/>
                      <a:pt x="518" y="1932"/>
                    </a:cubicBezTo>
                    <a:cubicBezTo>
                      <a:pt x="353" y="1837"/>
                      <a:pt x="234" y="1718"/>
                      <a:pt x="139" y="1553"/>
                    </a:cubicBezTo>
                    <a:cubicBezTo>
                      <a:pt x="44" y="1388"/>
                      <a:pt x="0" y="1227"/>
                      <a:pt x="0" y="1036"/>
                    </a:cubicBezTo>
                    <a:cubicBezTo>
                      <a:pt x="0" y="846"/>
                      <a:pt x="44" y="683"/>
                      <a:pt x="139" y="518"/>
                    </a:cubicBezTo>
                    <a:cubicBezTo>
                      <a:pt x="234" y="353"/>
                      <a:pt x="353" y="234"/>
                      <a:pt x="518" y="139"/>
                    </a:cubicBezTo>
                    <a:cubicBezTo>
                      <a:pt x="683" y="44"/>
                      <a:pt x="845" y="0"/>
                      <a:pt x="1036" y="0"/>
                    </a:cubicBezTo>
                    <a:cubicBezTo>
                      <a:pt x="1226" y="0"/>
                      <a:pt x="1388" y="44"/>
                      <a:pt x="1553" y="139"/>
                    </a:cubicBezTo>
                    <a:cubicBezTo>
                      <a:pt x="1718" y="234"/>
                      <a:pt x="1837" y="353"/>
                      <a:pt x="1932" y="518"/>
                    </a:cubicBezTo>
                    <a:cubicBezTo>
                      <a:pt x="2027" y="683"/>
                      <a:pt x="2071" y="845"/>
                      <a:pt x="2071" y="1036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4" name="Freeform 24">
                <a:extLst>
                  <a:ext uri="{FF2B5EF4-FFF2-40B4-BE49-F238E27FC236}">
                    <a16:creationId xmlns:a16="http://schemas.microsoft.com/office/drawing/2014/main" id="{D7D4C2EE-DD18-4D0A-93B5-8A2D0F10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151" y="1425078"/>
                <a:ext cx="205926" cy="510044"/>
              </a:xfrm>
              <a:custGeom>
                <a:avLst/>
                <a:gdLst>
                  <a:gd name="T0" fmla="*/ 584 w 664"/>
                  <a:gd name="T1" fmla="*/ 0 h 1648"/>
                  <a:gd name="T2" fmla="*/ 0 w 664"/>
                  <a:gd name="T3" fmla="*/ 854 h 1648"/>
                  <a:gd name="T4" fmla="*/ 663 w 664"/>
                  <a:gd name="T5" fmla="*/ 1647 h 1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4" h="1648">
                    <a:moveTo>
                      <a:pt x="584" y="0"/>
                    </a:moveTo>
                    <a:lnTo>
                      <a:pt x="0" y="854"/>
                    </a:lnTo>
                    <a:lnTo>
                      <a:pt x="663" y="1647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5" name="Line 25">
                <a:extLst>
                  <a:ext uri="{FF2B5EF4-FFF2-40B4-BE49-F238E27FC236}">
                    <a16:creationId xmlns:a16="http://schemas.microsoft.com/office/drawing/2014/main" id="{3E37EACE-B25F-4AC7-8B3D-6BE51A9AB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5304" y="1689648"/>
                <a:ext cx="323209" cy="136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7" name="Line 26">
                <a:extLst>
                  <a:ext uri="{FF2B5EF4-FFF2-40B4-BE49-F238E27FC236}">
                    <a16:creationId xmlns:a16="http://schemas.microsoft.com/office/drawing/2014/main" id="{BBEE8369-FE8B-4723-B4DE-4366DCA7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4461" y="1433259"/>
                <a:ext cx="3840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8" name="Line 27">
                <a:extLst>
                  <a:ext uri="{FF2B5EF4-FFF2-40B4-BE49-F238E27FC236}">
                    <a16:creationId xmlns:a16="http://schemas.microsoft.com/office/drawing/2014/main" id="{347EAB72-0698-494B-A2AB-D1ABE61DC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4461" y="1622967"/>
                <a:ext cx="3840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9" name="Line 28">
                <a:extLst>
                  <a:ext uri="{FF2B5EF4-FFF2-40B4-BE49-F238E27FC236}">
                    <a16:creationId xmlns:a16="http://schemas.microsoft.com/office/drawing/2014/main" id="{413798B3-4120-4ED5-90BD-352B913F2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4461" y="1816478"/>
                <a:ext cx="3840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BBE12B3-3A82-426B-9EAC-728A007DD7CD}"/>
                </a:ext>
              </a:extLst>
            </p:cNvPr>
            <p:cNvSpPr txBox="1"/>
            <p:nvPr/>
          </p:nvSpPr>
          <p:spPr>
            <a:xfrm>
              <a:off x="331853" y="4810965"/>
              <a:ext cx="1398716" cy="4566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14354">
                <a:buSzPct val="90000"/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Batch Data </a:t>
              </a:r>
            </a:p>
            <a:p>
              <a:pPr defTabSz="914354">
                <a:buSzPct val="90000"/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(Apps, logs)</a:t>
              </a:r>
            </a:p>
          </p:txBody>
        </p:sp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D8A37C0-8E11-4072-B8CA-7E03AB4E149A}"/>
              </a:ext>
            </a:extLst>
          </p:cNvPr>
          <p:cNvCxnSpPr>
            <a:cxnSpLocks/>
          </p:cNvCxnSpPr>
          <p:nvPr/>
        </p:nvCxnSpPr>
        <p:spPr>
          <a:xfrm flipV="1">
            <a:off x="966299" y="4056921"/>
            <a:ext cx="19057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5BBEAC9-51AC-4A90-BEA4-76728E528854}"/>
              </a:ext>
            </a:extLst>
          </p:cNvPr>
          <p:cNvSpPr txBox="1"/>
          <p:nvPr/>
        </p:nvSpPr>
        <p:spPr>
          <a:xfrm>
            <a:off x="-25071" y="1734489"/>
            <a:ext cx="1038275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914354">
              <a:buSzPct val="90000"/>
              <a:defRPr/>
            </a:pPr>
            <a:r>
              <a:rPr lang="en-US" sz="1000" dirty="0">
                <a:solidFill>
                  <a:prstClr val="black"/>
                </a:solidFill>
              </a:rPr>
              <a:t>Logs, files and media</a:t>
            </a:r>
          </a:p>
          <a:p>
            <a:pPr defTabSz="914354">
              <a:buSzPct val="90000"/>
              <a:defRPr/>
            </a:pPr>
            <a:r>
              <a:rPr lang="en-US" sz="1000" dirty="0">
                <a:solidFill>
                  <a:prstClr val="black"/>
                </a:solidFill>
              </a:rPr>
              <a:t>(unstructured)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676344-BB3C-46C2-9A8F-71CB9C807822}"/>
              </a:ext>
            </a:extLst>
          </p:cNvPr>
          <p:cNvSpPr txBox="1"/>
          <p:nvPr/>
        </p:nvSpPr>
        <p:spPr>
          <a:xfrm>
            <a:off x="-143390" y="2872997"/>
            <a:ext cx="1266599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77">
              <a:buSzPct val="90000"/>
              <a:defRPr sz="1000" kern="0">
                <a:solidFill>
                  <a:prstClr val="black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Sensors </a:t>
            </a:r>
          </a:p>
          <a:p>
            <a:r>
              <a:rPr lang="en-US" dirty="0"/>
              <a:t>and IoT</a:t>
            </a:r>
          </a:p>
          <a:p>
            <a:r>
              <a:rPr lang="en-US" dirty="0"/>
              <a:t>(unstructured)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EE99783-B35C-46F6-84AC-D3797E275FBE}"/>
              </a:ext>
            </a:extLst>
          </p:cNvPr>
          <p:cNvSpPr txBox="1"/>
          <p:nvPr/>
        </p:nvSpPr>
        <p:spPr>
          <a:xfrm>
            <a:off x="8011" y="4065752"/>
            <a:ext cx="97981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77">
              <a:buSzPct val="90000"/>
              <a:defRPr sz="1000" kern="0">
                <a:solidFill>
                  <a:prstClr val="black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Batch Data </a:t>
            </a:r>
          </a:p>
          <a:p>
            <a:r>
              <a:rPr lang="en-US" dirty="0"/>
              <a:t>(Apps, logs)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488F84E-2992-418E-9161-33F277081A4A}"/>
              </a:ext>
            </a:extLst>
          </p:cNvPr>
          <p:cNvCxnSpPr>
            <a:cxnSpLocks/>
          </p:cNvCxnSpPr>
          <p:nvPr/>
        </p:nvCxnSpPr>
        <p:spPr>
          <a:xfrm flipV="1">
            <a:off x="2121262" y="2457058"/>
            <a:ext cx="3199455" cy="142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DEE56A2-87DD-40FE-B6BA-F93F3C9BF7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57" y="2128217"/>
            <a:ext cx="463979" cy="505531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895D6584-C513-4CD7-B9C2-1FEDF01F9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579" y="4065753"/>
            <a:ext cx="853456" cy="379979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17C61D-6F0A-45B7-8073-D6167CB41354}"/>
              </a:ext>
            </a:extLst>
          </p:cNvPr>
          <p:cNvCxnSpPr>
            <a:cxnSpLocks/>
          </p:cNvCxnSpPr>
          <p:nvPr/>
        </p:nvCxnSpPr>
        <p:spPr>
          <a:xfrm>
            <a:off x="-3693" y="569693"/>
            <a:ext cx="12195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70C2CA-D2B2-4B2F-933E-CF2F7D5A8FA5}"/>
              </a:ext>
            </a:extLst>
          </p:cNvPr>
          <p:cNvSpPr/>
          <p:nvPr/>
        </p:nvSpPr>
        <p:spPr>
          <a:xfrm>
            <a:off x="1136563" y="2648861"/>
            <a:ext cx="10821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46">
              <a:defRPr/>
            </a:pPr>
            <a:r>
              <a:rPr lang="en-US" sz="1100" b="1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SPEED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9A5F26-D96C-48F8-AB0F-6A1C833948E9}"/>
              </a:ext>
            </a:extLst>
          </p:cNvPr>
          <p:cNvSpPr/>
          <p:nvPr/>
        </p:nvSpPr>
        <p:spPr>
          <a:xfrm>
            <a:off x="1160886" y="3749254"/>
            <a:ext cx="11028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46"/>
            <a:r>
              <a:rPr lang="en-US" sz="11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BATCH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E0919-22E0-4A00-AE1F-8E45FDD9A727}"/>
              </a:ext>
            </a:extLst>
          </p:cNvPr>
          <p:cNvSpPr txBox="1"/>
          <p:nvPr/>
        </p:nvSpPr>
        <p:spPr>
          <a:xfrm>
            <a:off x="2776398" y="1754731"/>
            <a:ext cx="1417783" cy="307777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BRONZE (LZ)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BA63F-1A10-4DDD-B01B-44FE329C1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26" y="4430241"/>
            <a:ext cx="1580997" cy="330641"/>
          </a:xfrm>
          <a:prstGeom prst="rect">
            <a:avLst/>
          </a:prstGeom>
        </p:spPr>
      </p:pic>
      <p:pic>
        <p:nvPicPr>
          <p:cNvPr id="120" name="Picture 119" descr="A picture containing brick, ottoman, drawing, stool&#10;&#10;Description automatically generated">
            <a:extLst>
              <a:ext uri="{FF2B5EF4-FFF2-40B4-BE49-F238E27FC236}">
                <a16:creationId xmlns:a16="http://schemas.microsoft.com/office/drawing/2014/main" id="{6546225B-F06A-4488-A3F4-57FF1C045F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10" y="1292829"/>
            <a:ext cx="656943" cy="387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3646A7-5100-43F4-9C9C-324A05365D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2571" y="1247393"/>
            <a:ext cx="577411" cy="468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9A67DE-5D1C-4BE7-8A58-57025DC4E6C4}"/>
              </a:ext>
            </a:extLst>
          </p:cNvPr>
          <p:cNvSpPr/>
          <p:nvPr/>
        </p:nvSpPr>
        <p:spPr>
          <a:xfrm>
            <a:off x="2531972" y="1228087"/>
            <a:ext cx="6395232" cy="437253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dirty="0"/>
              <a:t>=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DAA1F0A-F0E0-4C90-BAB1-494A78B02605}"/>
              </a:ext>
            </a:extLst>
          </p:cNvPr>
          <p:cNvGraphicFramePr>
            <a:graphicFrameLocks noGrp="1"/>
          </p:cNvGraphicFramePr>
          <p:nvPr/>
        </p:nvGraphicFramePr>
        <p:xfrm>
          <a:off x="2933778" y="3990569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2D4C8F3E-6100-48FF-A00F-64BBB23936D9}"/>
              </a:ext>
            </a:extLst>
          </p:cNvPr>
          <p:cNvGraphicFramePr>
            <a:graphicFrameLocks noGrp="1"/>
          </p:cNvGraphicFramePr>
          <p:nvPr/>
        </p:nvGraphicFramePr>
        <p:xfrm>
          <a:off x="3095751" y="4101352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E9EB8319-CDF7-43B5-96CE-7F484C4BD65B}"/>
              </a:ext>
            </a:extLst>
          </p:cNvPr>
          <p:cNvGraphicFramePr>
            <a:graphicFrameLocks noGrp="1"/>
          </p:cNvGraphicFramePr>
          <p:nvPr/>
        </p:nvGraphicFramePr>
        <p:xfrm>
          <a:off x="3342635" y="4232145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sp>
        <p:nvSpPr>
          <p:cNvPr id="136" name="Rectangle 135">
            <a:extLst>
              <a:ext uri="{FF2B5EF4-FFF2-40B4-BE49-F238E27FC236}">
                <a16:creationId xmlns:a16="http://schemas.microsoft.com/office/drawing/2014/main" id="{614ED5A2-2C8A-40C2-847A-789095207133}"/>
              </a:ext>
            </a:extLst>
          </p:cNvPr>
          <p:cNvSpPr/>
          <p:nvPr/>
        </p:nvSpPr>
        <p:spPr bwMode="auto">
          <a:xfrm>
            <a:off x="5171113" y="2128103"/>
            <a:ext cx="1372379" cy="2667751"/>
          </a:xfrm>
          <a:prstGeom prst="rect">
            <a:avLst/>
          </a:prstGeom>
          <a:noFill/>
          <a:ln w="28575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558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2CFB401-86CA-4B6D-B10B-A45A876A8B48}"/>
              </a:ext>
            </a:extLst>
          </p:cNvPr>
          <p:cNvSpPr txBox="1"/>
          <p:nvPr/>
        </p:nvSpPr>
        <p:spPr>
          <a:xfrm>
            <a:off x="5172401" y="1746877"/>
            <a:ext cx="1371091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ker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SILVER (HZ)</a:t>
            </a:r>
            <a:endParaRPr lang="en-IN" sz="1400" kern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F775847-2BF7-439A-981E-064BF54DC019}"/>
              </a:ext>
            </a:extLst>
          </p:cNvPr>
          <p:cNvGraphicFramePr>
            <a:graphicFrameLocks noGrp="1"/>
          </p:cNvGraphicFramePr>
          <p:nvPr/>
        </p:nvGraphicFramePr>
        <p:xfrm>
          <a:off x="5499954" y="2324392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C58B30E4-0D5C-48F4-A2F3-CE55F2883499}"/>
              </a:ext>
            </a:extLst>
          </p:cNvPr>
          <p:cNvGraphicFramePr>
            <a:graphicFrameLocks noGrp="1"/>
          </p:cNvGraphicFramePr>
          <p:nvPr/>
        </p:nvGraphicFramePr>
        <p:xfrm>
          <a:off x="5499954" y="4069309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6AE95DC4-8D17-4D27-B80F-33754EAC206E}"/>
              </a:ext>
            </a:extLst>
          </p:cNvPr>
          <p:cNvGraphicFramePr>
            <a:graphicFrameLocks noGrp="1"/>
          </p:cNvGraphicFramePr>
          <p:nvPr/>
        </p:nvGraphicFramePr>
        <p:xfrm>
          <a:off x="5499954" y="3424437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444E674F-2956-4904-99EA-B3585029DB49}"/>
              </a:ext>
            </a:extLst>
          </p:cNvPr>
          <p:cNvSpPr/>
          <p:nvPr/>
        </p:nvSpPr>
        <p:spPr bwMode="auto">
          <a:xfrm>
            <a:off x="7427569" y="2128103"/>
            <a:ext cx="1372379" cy="2667751"/>
          </a:xfrm>
          <a:prstGeom prst="rect">
            <a:avLst/>
          </a:prstGeom>
          <a:noFill/>
          <a:ln w="28575">
            <a:solidFill>
              <a:srgbClr val="F6B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558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59891F-5B3F-49CB-98A4-9E128016A927}"/>
              </a:ext>
            </a:extLst>
          </p:cNvPr>
          <p:cNvSpPr txBox="1"/>
          <p:nvPr/>
        </p:nvSpPr>
        <p:spPr>
          <a:xfrm>
            <a:off x="7428857" y="1762070"/>
            <a:ext cx="1371091" cy="307777"/>
          </a:xfrm>
          <a:prstGeom prst="rect">
            <a:avLst/>
          </a:prstGeom>
          <a:solidFill>
            <a:srgbClr val="F6BB00"/>
          </a:solidFill>
          <a:ln>
            <a:solidFill>
              <a:srgbClr val="F5CF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GOLD (TZ)</a:t>
            </a:r>
          </a:p>
        </p:txBody>
      </p: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8D467660-5A7C-465D-9D0C-269ABF2DD9D9}"/>
              </a:ext>
            </a:extLst>
          </p:cNvPr>
          <p:cNvGraphicFramePr>
            <a:graphicFrameLocks noGrp="1"/>
          </p:cNvGraphicFramePr>
          <p:nvPr/>
        </p:nvGraphicFramePr>
        <p:xfrm>
          <a:off x="7793677" y="4237041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4E8F1227-322A-4132-AA54-3C833D1B4B06}"/>
              </a:ext>
            </a:extLst>
          </p:cNvPr>
          <p:cNvGraphicFramePr>
            <a:graphicFrameLocks noGrp="1"/>
          </p:cNvGraphicFramePr>
          <p:nvPr/>
        </p:nvGraphicFramePr>
        <p:xfrm>
          <a:off x="7786046" y="2362044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2D8BBCEA-DCFD-45E8-91CF-488F7999337C}"/>
              </a:ext>
            </a:extLst>
          </p:cNvPr>
          <p:cNvGraphicFramePr>
            <a:graphicFrameLocks noGrp="1"/>
          </p:cNvGraphicFramePr>
          <p:nvPr/>
        </p:nvGraphicFramePr>
        <p:xfrm>
          <a:off x="7786046" y="3266629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:a16="http://schemas.microsoft.com/office/drawing/2014/main" id="{098C4758-0544-4F95-BCC4-CB665F3FC500}"/>
              </a:ext>
            </a:extLst>
          </p:cNvPr>
          <p:cNvGraphicFramePr>
            <a:graphicFrameLocks noGrp="1"/>
          </p:cNvGraphicFramePr>
          <p:nvPr/>
        </p:nvGraphicFramePr>
        <p:xfrm>
          <a:off x="7793677" y="3752083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A93A0E2-1023-49ED-ADF7-49F739C8F175}"/>
              </a:ext>
            </a:extLst>
          </p:cNvPr>
          <p:cNvGrpSpPr/>
          <p:nvPr/>
        </p:nvGrpSpPr>
        <p:grpSpPr>
          <a:xfrm>
            <a:off x="2531971" y="6096299"/>
            <a:ext cx="6395232" cy="424348"/>
            <a:chOff x="2897960" y="6331050"/>
            <a:chExt cx="6490678" cy="424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4CBCB-C799-4BDE-B8D6-DF1AA2586AB9}"/>
                </a:ext>
              </a:extLst>
            </p:cNvPr>
            <p:cNvSpPr/>
            <p:nvPr/>
          </p:nvSpPr>
          <p:spPr>
            <a:xfrm>
              <a:off x="2897960" y="6331050"/>
              <a:ext cx="6490678" cy="4243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51" b="1" dirty="0">
                  <a:solidFill>
                    <a:schemeClr val="bg1"/>
                  </a:solidFill>
                </a:rPr>
                <a:t>Storage (ADLS)</a:t>
              </a:r>
            </a:p>
          </p:txBody>
        </p:sp>
        <p:pic>
          <p:nvPicPr>
            <p:cNvPr id="183" name="Picture 182" descr="A picture containing table, ottoman&#10;&#10;Description automatically generated">
              <a:extLst>
                <a:ext uri="{FF2B5EF4-FFF2-40B4-BE49-F238E27FC236}">
                  <a16:creationId xmlns:a16="http://schemas.microsoft.com/office/drawing/2014/main" id="{74DB2D32-7C30-49A4-BA2C-D93E42E6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990" y="6367818"/>
              <a:ext cx="326968" cy="326968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1D387854-9765-4023-97E5-4114652BCA4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11088609" y="3493830"/>
            <a:ext cx="801003" cy="58206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523A605-E80C-4878-91C7-E688AFD0EBED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11080297" y="2114878"/>
            <a:ext cx="802115" cy="819183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AC19C01-BE88-46A6-9932-2945C66B85C1}"/>
              </a:ext>
            </a:extLst>
          </p:cNvPr>
          <p:cNvCxnSpPr/>
          <p:nvPr/>
        </p:nvCxnSpPr>
        <p:spPr>
          <a:xfrm>
            <a:off x="4309791" y="3932741"/>
            <a:ext cx="747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0BC6F7E-910E-4DFA-948D-3AFC71E3AD19}"/>
              </a:ext>
            </a:extLst>
          </p:cNvPr>
          <p:cNvCxnSpPr/>
          <p:nvPr/>
        </p:nvCxnSpPr>
        <p:spPr>
          <a:xfrm>
            <a:off x="6614371" y="3984391"/>
            <a:ext cx="747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83A5B-5CA7-40C4-9FFB-9D3204916C3E}"/>
              </a:ext>
            </a:extLst>
          </p:cNvPr>
          <p:cNvSpPr txBox="1"/>
          <p:nvPr/>
        </p:nvSpPr>
        <p:spPr>
          <a:xfrm rot="16200000">
            <a:off x="1635803" y="3074349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Raw Ingestion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A52E1D5-2A44-44A7-BF63-5FB9FC2D11E9}"/>
              </a:ext>
            </a:extLst>
          </p:cNvPr>
          <p:cNvSpPr txBox="1"/>
          <p:nvPr/>
        </p:nvSpPr>
        <p:spPr>
          <a:xfrm>
            <a:off x="3853977" y="3046378"/>
            <a:ext cx="1655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Filtered, </a:t>
            </a:r>
          </a:p>
          <a:p>
            <a:pPr algn="ctr"/>
            <a:r>
              <a:rPr lang="en-IN" sz="1400" b="1" dirty="0"/>
              <a:t>Cleansed</a:t>
            </a:r>
          </a:p>
          <a:p>
            <a:pPr algn="ctr"/>
            <a:r>
              <a:rPr lang="en-IN" sz="1400" b="1" dirty="0"/>
              <a:t> Augmented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32FAF90-9E04-40BC-8414-4E8CE2BCC4BF}"/>
              </a:ext>
            </a:extLst>
          </p:cNvPr>
          <p:cNvSpPr txBox="1"/>
          <p:nvPr/>
        </p:nvSpPr>
        <p:spPr>
          <a:xfrm>
            <a:off x="6231338" y="3566523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Aggregations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43F51D3-D6F4-4BE1-A9B1-AD38EBAB4180}"/>
              </a:ext>
            </a:extLst>
          </p:cNvPr>
          <p:cNvCxnSpPr>
            <a:cxnSpLocks/>
          </p:cNvCxnSpPr>
          <p:nvPr/>
        </p:nvCxnSpPr>
        <p:spPr>
          <a:xfrm flipV="1">
            <a:off x="8853116" y="2569330"/>
            <a:ext cx="2112213" cy="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AC92CD0-39D0-401A-BFE8-99C971A7D00D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8799949" y="3797167"/>
            <a:ext cx="42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3898F97-FA36-4BF7-9E77-EB75F9271635}"/>
              </a:ext>
            </a:extLst>
          </p:cNvPr>
          <p:cNvSpPr txBox="1"/>
          <p:nvPr/>
        </p:nvSpPr>
        <p:spPr>
          <a:xfrm>
            <a:off x="10713589" y="3078943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BI and Analytics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D52917A-A753-4674-89D9-2B2069C84D80}"/>
              </a:ext>
            </a:extLst>
          </p:cNvPr>
          <p:cNvSpPr txBox="1"/>
          <p:nvPr/>
        </p:nvSpPr>
        <p:spPr>
          <a:xfrm>
            <a:off x="10765442" y="1596881"/>
            <a:ext cx="15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Real Time Applications</a:t>
            </a:r>
          </a:p>
        </p:txBody>
      </p:sp>
      <p:sp>
        <p:nvSpPr>
          <p:cNvPr id="246" name="Arrow: Chevron 245">
            <a:extLst>
              <a:ext uri="{FF2B5EF4-FFF2-40B4-BE49-F238E27FC236}">
                <a16:creationId xmlns:a16="http://schemas.microsoft.com/office/drawing/2014/main" id="{415FCE90-7CC6-4430-949D-843C9B524314}"/>
              </a:ext>
            </a:extLst>
          </p:cNvPr>
          <p:cNvSpPr/>
          <p:nvPr/>
        </p:nvSpPr>
        <p:spPr>
          <a:xfrm>
            <a:off x="52197" y="673067"/>
            <a:ext cx="2363075" cy="4405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chemeClr val="bg1"/>
                </a:solidFill>
              </a:rPr>
              <a:t>INGEST</a:t>
            </a:r>
          </a:p>
        </p:txBody>
      </p:sp>
      <p:sp>
        <p:nvSpPr>
          <p:cNvPr id="217" name="Arrow: Chevron 216">
            <a:extLst>
              <a:ext uri="{FF2B5EF4-FFF2-40B4-BE49-F238E27FC236}">
                <a16:creationId xmlns:a16="http://schemas.microsoft.com/office/drawing/2014/main" id="{69CF8E3C-DBFC-4862-B3A7-AAE7FA9D9B67}"/>
              </a:ext>
            </a:extLst>
          </p:cNvPr>
          <p:cNvSpPr/>
          <p:nvPr/>
        </p:nvSpPr>
        <p:spPr>
          <a:xfrm>
            <a:off x="2310173" y="667423"/>
            <a:ext cx="7569553" cy="4371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chemeClr val="bg1"/>
                </a:solidFill>
              </a:rPr>
              <a:t>PROCESS &amp; STORE</a:t>
            </a:r>
          </a:p>
        </p:txBody>
      </p:sp>
      <p:sp>
        <p:nvSpPr>
          <p:cNvPr id="218" name="Arrow: Chevron 217">
            <a:extLst>
              <a:ext uri="{FF2B5EF4-FFF2-40B4-BE49-F238E27FC236}">
                <a16:creationId xmlns:a16="http://schemas.microsoft.com/office/drawing/2014/main" id="{880C2354-9151-41CF-AD76-46829EA19B4B}"/>
              </a:ext>
            </a:extLst>
          </p:cNvPr>
          <p:cNvSpPr/>
          <p:nvPr/>
        </p:nvSpPr>
        <p:spPr>
          <a:xfrm>
            <a:off x="9804004" y="686833"/>
            <a:ext cx="2322648" cy="4177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chemeClr val="bg1"/>
                </a:solidFill>
              </a:rPr>
              <a:t>SERVE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B1D30A13-52B4-482E-97BE-888D6258C69A}"/>
              </a:ext>
            </a:extLst>
          </p:cNvPr>
          <p:cNvGraphicFramePr>
            <a:graphicFrameLocks noGrp="1"/>
          </p:cNvGraphicFramePr>
          <p:nvPr/>
        </p:nvGraphicFramePr>
        <p:xfrm>
          <a:off x="2939814" y="3177300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8E8649-0FB0-47FB-9719-9ACE56098324}"/>
              </a:ext>
            </a:extLst>
          </p:cNvPr>
          <p:cNvGraphicFramePr>
            <a:graphicFrameLocks noGrp="1"/>
          </p:cNvGraphicFramePr>
          <p:nvPr/>
        </p:nvGraphicFramePr>
        <p:xfrm>
          <a:off x="3101787" y="3288083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DB14E0C5-FACB-4C48-8552-EE51BA570808}"/>
              </a:ext>
            </a:extLst>
          </p:cNvPr>
          <p:cNvGraphicFramePr>
            <a:graphicFrameLocks noGrp="1"/>
          </p:cNvGraphicFramePr>
          <p:nvPr/>
        </p:nvGraphicFramePr>
        <p:xfrm>
          <a:off x="3348671" y="3418876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F9AB5D6-2C18-4C9E-86F1-69BACEF4EB1D}"/>
              </a:ext>
            </a:extLst>
          </p:cNvPr>
          <p:cNvSpPr/>
          <p:nvPr/>
        </p:nvSpPr>
        <p:spPr>
          <a:xfrm>
            <a:off x="2624637" y="5071491"/>
            <a:ext cx="6175313" cy="389917"/>
          </a:xfrm>
          <a:prstGeom prst="rect">
            <a:avLst/>
          </a:prstGeom>
          <a:blipFill>
            <a:blip r:embed="rId15">
              <a:extLs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ysClr val="windowText" lastClr="000000"/>
                </a:solidFill>
              </a:rPr>
              <a:t>DBFS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6092A-D18D-4BD3-9456-E513D989459A}"/>
              </a:ext>
            </a:extLst>
          </p:cNvPr>
          <p:cNvGrpSpPr/>
          <p:nvPr/>
        </p:nvGrpSpPr>
        <p:grpSpPr>
          <a:xfrm>
            <a:off x="5727842" y="5582731"/>
            <a:ext cx="1010943" cy="468282"/>
            <a:chOff x="5885493" y="5650962"/>
            <a:chExt cx="1010943" cy="468281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B08C97A4-43EA-4C47-AB95-038800CD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85493" y="5650962"/>
              <a:ext cx="468281" cy="468281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99BD7E8-9AE0-4862-926D-D96D651D2BF8}"/>
                </a:ext>
              </a:extLst>
            </p:cNvPr>
            <p:cNvSpPr/>
            <p:nvPr/>
          </p:nvSpPr>
          <p:spPr>
            <a:xfrm>
              <a:off x="6226058" y="5757817"/>
              <a:ext cx="670378" cy="254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46">
                <a:defRPr/>
              </a:pPr>
              <a:r>
                <a:rPr lang="en-US" sz="1051" kern="0" dirty="0">
                  <a:solidFill>
                    <a:prstClr val="black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Mount</a:t>
              </a:r>
            </a:p>
          </p:txBody>
        </p:sp>
      </p:grp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F044EC7-CCF3-47B9-B51A-616528070676}"/>
              </a:ext>
            </a:extLst>
          </p:cNvPr>
          <p:cNvSpPr/>
          <p:nvPr/>
        </p:nvSpPr>
        <p:spPr>
          <a:xfrm>
            <a:off x="5578446" y="5444124"/>
            <a:ext cx="133847" cy="661865"/>
          </a:xfrm>
          <a:prstGeom prst="up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pic>
        <p:nvPicPr>
          <p:cNvPr id="125" name="Picture 124" descr="A close up of a sign&#10;&#10;Description automatically generated">
            <a:extLst>
              <a:ext uri="{FF2B5EF4-FFF2-40B4-BE49-F238E27FC236}">
                <a16:creationId xmlns:a16="http://schemas.microsoft.com/office/drawing/2014/main" id="{D6281B03-708B-45FB-8B93-E162B482945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44" y="3506136"/>
            <a:ext cx="582061" cy="582061"/>
          </a:xfrm>
          <a:prstGeom prst="rect">
            <a:avLst/>
          </a:prstGeom>
        </p:spPr>
      </p:pic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C2E9E8D-F269-4D12-BB7D-06B2B6467943}"/>
              </a:ext>
            </a:extLst>
          </p:cNvPr>
          <p:cNvCxnSpPr>
            <a:stCxn id="125" idx="3"/>
            <a:endCxn id="184" idx="1"/>
          </p:cNvCxnSpPr>
          <p:nvPr/>
        </p:nvCxnSpPr>
        <p:spPr>
          <a:xfrm flipV="1">
            <a:off x="9804004" y="3784861"/>
            <a:ext cx="1284605" cy="1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5F4D4B5-F8AE-4B07-9505-CDAA9B1D8189}"/>
              </a:ext>
            </a:extLst>
          </p:cNvPr>
          <p:cNvSpPr/>
          <p:nvPr/>
        </p:nvSpPr>
        <p:spPr>
          <a:xfrm>
            <a:off x="9003002" y="3072716"/>
            <a:ext cx="1341097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46"/>
            <a:r>
              <a:rPr lang="en-US" sz="1051" b="1" kern="0" dirty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</a:t>
            </a:r>
          </a:p>
          <a:p>
            <a:pPr defTabSz="914146"/>
            <a:r>
              <a:rPr lang="en-US" sz="1051" b="1" kern="0" dirty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Warehouse</a:t>
            </a: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AD160158-9270-4545-955A-BBDFAAC6A3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91775" y="1334545"/>
            <a:ext cx="425440" cy="417705"/>
          </a:xfrm>
          <a:prstGeom prst="rect">
            <a:avLst/>
          </a:prstGeom>
        </p:spPr>
      </p:pic>
      <p:pic>
        <p:nvPicPr>
          <p:cNvPr id="110" name="Picture 109" descr="A picture containing brick, ottoman, drawing, stool&#10;&#10;Description automatically generated">
            <a:extLst>
              <a:ext uri="{FF2B5EF4-FFF2-40B4-BE49-F238E27FC236}">
                <a16:creationId xmlns:a16="http://schemas.microsoft.com/office/drawing/2014/main" id="{AB094114-BD04-4C4F-B1C3-B33D988EB6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75" y="1287929"/>
            <a:ext cx="656943" cy="387740"/>
          </a:xfrm>
          <a:prstGeom prst="rect">
            <a:avLst/>
          </a:prstGeom>
        </p:spPr>
      </p:pic>
      <p:pic>
        <p:nvPicPr>
          <p:cNvPr id="5" name="Picture 4" descr="A picture containing table, ottoman&#10;&#10;Description automatically generated">
            <a:extLst>
              <a:ext uri="{FF2B5EF4-FFF2-40B4-BE49-F238E27FC236}">
                <a16:creationId xmlns:a16="http://schemas.microsoft.com/office/drawing/2014/main" id="{B3A3F71E-1B6C-4A93-8A62-6C0BE35A2A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2" y="1311381"/>
            <a:ext cx="484152" cy="387075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B3044B-B6C4-42EA-947A-FBDEEFF7CFFF}"/>
              </a:ext>
            </a:extLst>
          </p:cNvPr>
          <p:cNvCxnSpPr/>
          <p:nvPr/>
        </p:nvCxnSpPr>
        <p:spPr>
          <a:xfrm>
            <a:off x="6614371" y="2546608"/>
            <a:ext cx="74728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CB68AF6-26BD-4213-8371-CFEBD7FF784A}"/>
              </a:ext>
            </a:extLst>
          </p:cNvPr>
          <p:cNvSpPr txBox="1"/>
          <p:nvPr/>
        </p:nvSpPr>
        <p:spPr>
          <a:xfrm>
            <a:off x="6246942" y="4075350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AI &amp; ML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AE1814-7952-4124-88A4-D00380E511D2}"/>
              </a:ext>
            </a:extLst>
          </p:cNvPr>
          <p:cNvSpPr txBox="1"/>
          <p:nvPr/>
        </p:nvSpPr>
        <p:spPr>
          <a:xfrm>
            <a:off x="6249214" y="2576364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AI &amp; ML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DA4DED-0F69-45B7-8B5B-EEE5F78AA498}"/>
              </a:ext>
            </a:extLst>
          </p:cNvPr>
          <p:cNvSpPr txBox="1"/>
          <p:nvPr/>
        </p:nvSpPr>
        <p:spPr>
          <a:xfrm>
            <a:off x="4957225" y="4532556"/>
            <a:ext cx="98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62E06-ADA2-4E7D-9303-8D32CDE409B0}"/>
              </a:ext>
            </a:extLst>
          </p:cNvPr>
          <p:cNvSpPr/>
          <p:nvPr/>
        </p:nvSpPr>
        <p:spPr>
          <a:xfrm>
            <a:off x="5784545" y="2699158"/>
            <a:ext cx="490192" cy="64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59B54F0-3931-4C69-B1DF-FE664BD85EAC}"/>
              </a:ext>
            </a:extLst>
          </p:cNvPr>
          <p:cNvSpPr/>
          <p:nvPr/>
        </p:nvSpPr>
        <p:spPr>
          <a:xfrm>
            <a:off x="7937061" y="2653170"/>
            <a:ext cx="490192" cy="64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  <a:endParaRPr lang="en-US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18572684-B392-49A4-BBD8-1B60292744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0431" y="1308017"/>
            <a:ext cx="477556" cy="38774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74B1762-AE3C-47E9-98C9-0A11C2119FA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86511" y="4297787"/>
            <a:ext cx="468500" cy="45127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8F53802-B09C-46DB-8542-4F189F5AAA6D}"/>
              </a:ext>
            </a:extLst>
          </p:cNvPr>
          <p:cNvSpPr txBox="1"/>
          <p:nvPr/>
        </p:nvSpPr>
        <p:spPr>
          <a:xfrm>
            <a:off x="10899683" y="4763715"/>
            <a:ext cx="122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00351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168</Words>
  <Application>Microsoft Office PowerPoint</Application>
  <PresentationFormat>Widescreen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Real Time Architecture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Blumenow</dc:creator>
  <cp:lastModifiedBy>Dhiren Kathawaroo</cp:lastModifiedBy>
  <cp:revision>2</cp:revision>
  <dcterms:created xsi:type="dcterms:W3CDTF">2022-03-28T09:41:04Z</dcterms:created>
  <dcterms:modified xsi:type="dcterms:W3CDTF">2022-03-29T07:49:24Z</dcterms:modified>
</cp:coreProperties>
</file>