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9257" r:id="rId2"/>
    <p:sldId id="3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0EF-A206-43DC-80EB-57897032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CD6EE-F741-4A5E-8221-5DE9DE3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BE8F-7379-486C-9D41-29F613D2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EABC-7BEF-46E1-A0A0-6B0E4C7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EF39-B3C1-40FD-BF76-87AEDFE6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8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A448-5075-492B-9220-661E73B4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60797-F152-4805-BCC9-FEAAB4222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2D4C-D5B5-403A-8596-192DE13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1BBC-9FC4-4279-9D67-1029C8B6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040F-46B6-403E-A55C-1F1DC600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F23B1-D0B8-4AC8-B30D-3239913A5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3D94-F9BD-4536-A060-6FBB3E09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A126-3AB0-4802-99C5-6382BE58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4BCE-A5F8-4A3F-A387-2765307E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2877-D011-4F78-B897-31FB72C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3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 2 Colum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486B-ABA7-A84B-BC25-77FA66F5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CB28E-DD09-A349-823A-EC35B37D1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2926" y="6185355"/>
            <a:ext cx="529428" cy="365125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99E61589-955B-3549-AD19-CD847E0672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5C258E-E3DF-0142-B6C8-27E98D44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3" y="2091021"/>
            <a:ext cx="5554309" cy="377638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24D3E-3955-C842-A83E-0CE0E671A1C1}"/>
              </a:ext>
            </a:extLst>
          </p:cNvPr>
          <p:cNvSpPr/>
          <p:nvPr userDrawn="1"/>
        </p:nvSpPr>
        <p:spPr>
          <a:xfrm>
            <a:off x="315913" y="323850"/>
            <a:ext cx="11560175" cy="133350"/>
          </a:xfrm>
          <a:prstGeom prst="rect">
            <a:avLst/>
          </a:prstGeom>
          <a:gradFill>
            <a:gsLst>
              <a:gs pos="0">
                <a:srgbClr val="D1A33C"/>
              </a:gs>
              <a:gs pos="100000">
                <a:srgbClr val="F2D7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0D889AA-5CBC-E34F-837C-59E23750EA5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0490" y="2091021"/>
            <a:ext cx="5554309" cy="377638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66BE7B-AA02-B944-A4CA-F65E209052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164"/>
          <a:stretch/>
        </p:blipFill>
        <p:spPr>
          <a:xfrm>
            <a:off x="289645" y="6209608"/>
            <a:ext cx="842722" cy="288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D085A-6200-C743-A858-15D590B64F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1199" y="6212221"/>
            <a:ext cx="529428" cy="3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 1 Colum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59D9588-0A02-3A40-BF37-BC5483B6F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164"/>
          <a:stretch/>
        </p:blipFill>
        <p:spPr>
          <a:xfrm>
            <a:off x="289645" y="6209608"/>
            <a:ext cx="842722" cy="288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9486B-ABA7-A84B-BC25-77FA66F5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5C258E-E3DF-0142-B6C8-27E98D44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3" y="2091021"/>
            <a:ext cx="11418886" cy="377638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24D3E-3955-C842-A83E-0CE0E671A1C1}"/>
              </a:ext>
            </a:extLst>
          </p:cNvPr>
          <p:cNvSpPr/>
          <p:nvPr userDrawn="1"/>
        </p:nvSpPr>
        <p:spPr>
          <a:xfrm>
            <a:off x="315913" y="323850"/>
            <a:ext cx="11560175" cy="133350"/>
          </a:xfrm>
          <a:prstGeom prst="rect">
            <a:avLst/>
          </a:prstGeom>
          <a:gradFill>
            <a:gsLst>
              <a:gs pos="0">
                <a:srgbClr val="D1A33C"/>
              </a:gs>
              <a:gs pos="100000">
                <a:srgbClr val="F2D7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C4B172C-08CA-0A49-8623-BB7F1E136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2926" y="6185355"/>
            <a:ext cx="529428" cy="365125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99E61589-955B-3549-AD19-CD847E0672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1AE213-8149-EC4A-951B-354462712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1199" y="6212221"/>
            <a:ext cx="529428" cy="3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0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0D4A-592D-4ABC-9AA7-F48C79C1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1672-3350-460C-9958-D8F30B6E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9383-EE2E-4DFC-BE32-3A9178F7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7995-FF42-4CDC-9A9A-E091A539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B254-EEAE-4B47-84FA-C3859349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2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3E74-7BA8-4FA7-984C-BC1FD3C6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C38F-CA2F-44DD-B425-500B7D5F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EEB7-74C6-43DC-85B6-6C46841F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6E42-542B-40A8-BF15-4F9200EB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1BAA-2F40-4F59-9CA7-68E48CE1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1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EBAB-97FD-49D8-A6AD-13270545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2B3A-8B7E-4540-B542-512563EF9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5E7-E237-411B-A192-F4DDBC0C4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CC0A5-5876-4AA2-910F-C43BB565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33144-3EAF-439F-B87F-E1068CD5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76B5-F479-47B0-886E-C49A10A7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7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D48B-8384-4539-BD6B-9B2F981A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630AD-54EF-499E-8D3E-5EA70FF8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0F8E4-44E5-4367-861A-54707302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2244B-1AA7-4492-AF40-3167BBBE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8B97C-AF74-46F2-AE47-8E9F9BD57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DFF88-F130-4157-AFBB-F9FB7101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EB546-37C4-49D0-B699-E690C11E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93F2D-F0FA-40CA-8E86-6230ED7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5940-93C0-4B83-B37E-C5264AF2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CE3C-6BC4-4FB8-A48A-DAEC7EB1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7CEA4-A2FA-4AEB-B55C-107F51C8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A80A-4EE6-4FFB-B411-248011D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0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80385-E188-4B71-B4DD-D3441ECC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DE665-B64D-4F9F-BEDF-73582AD2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4AFE9-BE94-4889-BDB4-48B8E4E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792-EE0B-4728-8E65-47FC92AF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630C-01BF-4204-97F0-0541CA66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0009D-686B-46D8-AFE6-62D8EA00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D55A-F33F-4A25-AD26-5DC08EA6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F11A-D685-4E81-82D3-DFB7F440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116A-EB76-4A86-901D-E7B7C53D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F970-E03D-4C4F-B4BD-A1CD8E9A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398BE-690F-487B-A657-9A1C147F9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AB8-7386-4DA1-8508-E3288307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5186-2BEE-4C43-BA90-F2B4A7F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C9EA-3B60-47B4-8605-F0B1F3AB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F650-1C25-4D01-93D2-F7153C26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5321D-39A7-4291-A07B-08AE4C47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AB8C-E594-4655-B890-75F8360B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1FAC-CC60-4870-836B-5D75EE432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BA90-F24C-49F7-929E-C5AB51123A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B7E3-7DD7-4831-8968-9806882AA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A3DF-6EAF-44B4-8850-615DACD7B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7129-7F24-46EC-8B86-7D057BCC6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34A91B-D2B5-3340-864A-CDB62C80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546644"/>
            <a:ext cx="11418886" cy="829262"/>
          </a:xfrm>
        </p:spPr>
        <p:txBody>
          <a:bodyPr/>
          <a:lstStyle/>
          <a:p>
            <a:r>
              <a:rPr lang="en-US" sz="2000" dirty="0"/>
              <a:t>Analytics Project Lifecycle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79F61-BBFC-4495-8AB2-9557885FC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10235044" y="3505783"/>
            <a:ext cx="1021877" cy="1086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BED20-B192-4772-A16C-A4D19AFA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10745875" y="2775105"/>
            <a:ext cx="1452985" cy="179016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37501A-A473-43A5-A669-26F6E153827B}"/>
              </a:ext>
            </a:extLst>
          </p:cNvPr>
          <p:cNvGrpSpPr/>
          <p:nvPr/>
        </p:nvGrpSpPr>
        <p:grpSpPr>
          <a:xfrm>
            <a:off x="994635" y="2593428"/>
            <a:ext cx="9521567" cy="2254684"/>
            <a:chOff x="165876" y="2635338"/>
            <a:chExt cx="10473722" cy="2480153"/>
          </a:xfrm>
        </p:grpSpPr>
        <p:grpSp>
          <p:nvGrpSpPr>
            <p:cNvPr id="19" name="Group 134">
              <a:extLst>
                <a:ext uri="{FF2B5EF4-FFF2-40B4-BE49-F238E27FC236}">
                  <a16:creationId xmlns:a16="http://schemas.microsoft.com/office/drawing/2014/main" id="{770511AC-7BDA-4A15-A0D7-31E99A6913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71569" y="3990483"/>
              <a:ext cx="1124065" cy="1125008"/>
              <a:chOff x="3287425" y="1417883"/>
              <a:chExt cx="648499" cy="649042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188A816-6436-4DAF-8DF1-F8C297A9ED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30689A1-8257-43AC-8B53-5CF20DF151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30">
              <a:extLst>
                <a:ext uri="{FF2B5EF4-FFF2-40B4-BE49-F238E27FC236}">
                  <a16:creationId xmlns:a16="http://schemas.microsoft.com/office/drawing/2014/main" id="{7A8D8674-F0EF-4233-8330-4958497434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9154" y="3990481"/>
              <a:ext cx="1124065" cy="1125007"/>
              <a:chOff x="3287425" y="3613920"/>
              <a:chExt cx="648499" cy="64904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8F7C609-48B5-4FD5-900E-DB3300A03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3A902D-6FB1-4174-9750-2A8C848DE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90">
              <a:extLst>
                <a:ext uri="{FF2B5EF4-FFF2-40B4-BE49-F238E27FC236}">
                  <a16:creationId xmlns:a16="http://schemas.microsoft.com/office/drawing/2014/main" id="{EE650169-C794-4B47-B7BA-9210F4BBE6E1}"/>
                </a:ext>
              </a:extLst>
            </p:cNvPr>
            <p:cNvGrpSpPr/>
            <p:nvPr/>
          </p:nvGrpSpPr>
          <p:grpSpPr>
            <a:xfrm>
              <a:off x="9515533" y="2635339"/>
              <a:ext cx="1124065" cy="1125007"/>
              <a:chOff x="7203324" y="1921403"/>
              <a:chExt cx="843049" cy="843755"/>
            </a:xfrm>
          </p:grpSpPr>
          <p:grpSp>
            <p:nvGrpSpPr>
              <p:cNvPr id="44" name="Group 131">
                <a:extLst>
                  <a:ext uri="{FF2B5EF4-FFF2-40B4-BE49-F238E27FC236}">
                    <a16:creationId xmlns:a16="http://schemas.microsoft.com/office/drawing/2014/main" id="{E93A89FC-93BE-4960-B1A6-70BDC83B57F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03324" y="1921403"/>
                <a:ext cx="843049" cy="843755"/>
                <a:chOff x="5244691" y="3613920"/>
                <a:chExt cx="648499" cy="64904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0BD5628-5E8E-4915-B9EC-9876C5C07E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44691" y="3613920"/>
                  <a:ext cx="648499" cy="64904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639EA0C-FACC-4405-ADBC-A22CB6F32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19518" y="3688810"/>
                  <a:ext cx="498845" cy="499263"/>
                </a:xfrm>
                <a:prstGeom prst="ellipse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Freeform 137">
                <a:extLst>
                  <a:ext uri="{FF2B5EF4-FFF2-40B4-BE49-F238E27FC236}">
                    <a16:creationId xmlns:a16="http://schemas.microsoft.com/office/drawing/2014/main" id="{8130F144-BF69-4380-8BFE-0206236E7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0025" y="2174501"/>
                <a:ext cx="329647" cy="337558"/>
              </a:xfrm>
              <a:custGeom>
                <a:avLst/>
                <a:gdLst/>
                <a:ahLst/>
                <a:cxnLst>
                  <a:cxn ang="0">
                    <a:pos x="46" y="30"/>
                  </a:cxn>
                  <a:cxn ang="0">
                    <a:pos x="39" y="36"/>
                  </a:cxn>
                  <a:cxn ang="0">
                    <a:pos x="39" y="50"/>
                  </a:cxn>
                  <a:cxn ang="0">
                    <a:pos x="38" y="50"/>
                  </a:cxn>
                  <a:cxn ang="0">
                    <a:pos x="24" y="58"/>
                  </a:cxn>
                  <a:cxn ang="0">
                    <a:pos x="24" y="59"/>
                  </a:cxn>
                  <a:cxn ang="0">
                    <a:pos x="23" y="58"/>
                  </a:cxn>
                  <a:cxn ang="0">
                    <a:pos x="21" y="56"/>
                  </a:cxn>
                  <a:cxn ang="0">
                    <a:pos x="21" y="55"/>
                  </a:cxn>
                  <a:cxn ang="0">
                    <a:pos x="24" y="45"/>
                  </a:cxn>
                  <a:cxn ang="0">
                    <a:pos x="14" y="35"/>
                  </a:cxn>
                  <a:cxn ang="0">
                    <a:pos x="4" y="38"/>
                  </a:cxn>
                  <a:cxn ang="0">
                    <a:pos x="3" y="38"/>
                  </a:cxn>
                  <a:cxn ang="0">
                    <a:pos x="3" y="38"/>
                  </a:cxn>
                  <a:cxn ang="0">
                    <a:pos x="0" y="35"/>
                  </a:cxn>
                  <a:cxn ang="0">
                    <a:pos x="0" y="34"/>
                  </a:cxn>
                  <a:cxn ang="0">
                    <a:pos x="8" y="20"/>
                  </a:cxn>
                  <a:cxn ang="0">
                    <a:pos x="9" y="20"/>
                  </a:cxn>
                  <a:cxn ang="0">
                    <a:pos x="23" y="19"/>
                  </a:cxn>
                  <a:cxn ang="0">
                    <a:pos x="29" y="12"/>
                  </a:cxn>
                  <a:cxn ang="0">
                    <a:pos x="57" y="0"/>
                  </a:cxn>
                  <a:cxn ang="0">
                    <a:pos x="58" y="1"/>
                  </a:cxn>
                  <a:cxn ang="0">
                    <a:pos x="46" y="30"/>
                  </a:cxn>
                  <a:cxn ang="0">
                    <a:pos x="47" y="8"/>
                  </a:cxn>
                  <a:cxn ang="0">
                    <a:pos x="43" y="12"/>
                  </a:cxn>
                  <a:cxn ang="0">
                    <a:pos x="47" y="15"/>
                  </a:cxn>
                  <a:cxn ang="0">
                    <a:pos x="50" y="12"/>
                  </a:cxn>
                  <a:cxn ang="0">
                    <a:pos x="47" y="8"/>
                  </a:cxn>
                </a:cxnLst>
                <a:rect l="0" t="0" r="r" b="b"/>
                <a:pathLst>
                  <a:path w="58" h="59">
                    <a:moveTo>
                      <a:pt x="46" y="30"/>
                    </a:moveTo>
                    <a:cubicBezTo>
                      <a:pt x="44" y="32"/>
                      <a:pt x="42" y="34"/>
                      <a:pt x="39" y="36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9" y="50"/>
                      <a:pt x="39" y="50"/>
                      <a:pt x="38" y="50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3" y="58"/>
                      <a:pt x="23" y="58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0" y="55"/>
                      <a:pt x="21" y="5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4"/>
                      <a:pt x="0" y="3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5" y="17"/>
                      <a:pt x="27" y="14"/>
                      <a:pt x="29" y="12"/>
                    </a:cubicBezTo>
                    <a:cubicBezTo>
                      <a:pt x="38" y="3"/>
                      <a:pt x="45" y="0"/>
                      <a:pt x="57" y="0"/>
                    </a:cubicBezTo>
                    <a:cubicBezTo>
                      <a:pt x="58" y="0"/>
                      <a:pt x="58" y="1"/>
                      <a:pt x="58" y="1"/>
                    </a:cubicBezTo>
                    <a:cubicBezTo>
                      <a:pt x="58" y="13"/>
                      <a:pt x="55" y="21"/>
                      <a:pt x="46" y="30"/>
                    </a:cubicBezTo>
                    <a:close/>
                    <a:moveTo>
                      <a:pt x="47" y="8"/>
                    </a:moveTo>
                    <a:cubicBezTo>
                      <a:pt x="45" y="8"/>
                      <a:pt x="43" y="10"/>
                      <a:pt x="43" y="12"/>
                    </a:cubicBezTo>
                    <a:cubicBezTo>
                      <a:pt x="43" y="14"/>
                      <a:pt x="45" y="15"/>
                      <a:pt x="47" y="15"/>
                    </a:cubicBezTo>
                    <a:cubicBezTo>
                      <a:pt x="49" y="15"/>
                      <a:pt x="50" y="14"/>
                      <a:pt x="50" y="12"/>
                    </a:cubicBezTo>
                    <a:cubicBezTo>
                      <a:pt x="50" y="10"/>
                      <a:pt x="49" y="8"/>
                      <a:pt x="47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133">
              <a:extLst>
                <a:ext uri="{FF2B5EF4-FFF2-40B4-BE49-F238E27FC236}">
                  <a16:creationId xmlns:a16="http://schemas.microsoft.com/office/drawing/2014/main" id="{5A90AC55-0193-4B51-979B-0C3F0CD3FE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7947" y="2635339"/>
              <a:ext cx="1124065" cy="1125007"/>
              <a:chOff x="5249342" y="1406453"/>
              <a:chExt cx="648499" cy="64904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6EB1E5A-FBBA-44CF-9A70-4C93970A94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342" y="1406453"/>
                <a:ext cx="648499" cy="6490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C118E5E-48A8-4DFB-B1D8-D6941EFE36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4169" y="1481343"/>
                <a:ext cx="498845" cy="499263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89">
              <a:extLst>
                <a:ext uri="{FF2B5EF4-FFF2-40B4-BE49-F238E27FC236}">
                  <a16:creationId xmlns:a16="http://schemas.microsoft.com/office/drawing/2014/main" id="{E78D3C2A-914A-4D5C-A2A0-F6260E5C2EE3}"/>
                </a:ext>
              </a:extLst>
            </p:cNvPr>
            <p:cNvGrpSpPr/>
            <p:nvPr/>
          </p:nvGrpSpPr>
          <p:grpSpPr>
            <a:xfrm>
              <a:off x="7926741" y="3990481"/>
              <a:ext cx="1124065" cy="1125007"/>
              <a:chOff x="5696894" y="2915264"/>
              <a:chExt cx="843049" cy="843755"/>
            </a:xfrm>
          </p:grpSpPr>
          <p:grpSp>
            <p:nvGrpSpPr>
              <p:cNvPr id="38" name="Group 132">
                <a:extLst>
                  <a:ext uri="{FF2B5EF4-FFF2-40B4-BE49-F238E27FC236}">
                    <a16:creationId xmlns:a16="http://schemas.microsoft.com/office/drawing/2014/main" id="{28774F9B-6346-4EA8-A665-48750D8F94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96894" y="2915264"/>
                <a:ext cx="843049" cy="843755"/>
                <a:chOff x="5716010" y="2517212"/>
                <a:chExt cx="648499" cy="64904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06378CF-EC19-4090-A080-4B7E080640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16010" y="2517212"/>
                  <a:ext cx="648499" cy="64904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8A53996-D6FB-42D1-86DA-0AD500E21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837" y="2592102"/>
                  <a:ext cx="498845" cy="499263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C635841D-15D1-4DE9-ABE6-0E99E90E10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842" y="3208084"/>
                <a:ext cx="291152" cy="258114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57"/>
                  </a:cxn>
                  <a:cxn ang="0">
                    <a:pos x="6" y="58"/>
                  </a:cxn>
                  <a:cxn ang="0">
                    <a:pos x="4" y="58"/>
                  </a:cxn>
                  <a:cxn ang="0">
                    <a:pos x="2" y="5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0" y="4"/>
                  </a:cxn>
                  <a:cxn ang="0">
                    <a:pos x="7" y="9"/>
                  </a:cxn>
                  <a:cxn ang="0">
                    <a:pos x="65" y="36"/>
                  </a:cxn>
                  <a:cxn ang="0">
                    <a:pos x="63" y="38"/>
                  </a:cxn>
                  <a:cxn ang="0">
                    <a:pos x="49" y="43"/>
                  </a:cxn>
                  <a:cxn ang="0">
                    <a:pos x="31" y="37"/>
                  </a:cxn>
                  <a:cxn ang="0">
                    <a:pos x="13" y="43"/>
                  </a:cxn>
                  <a:cxn ang="0">
                    <a:pos x="12" y="43"/>
                  </a:cxn>
                  <a:cxn ang="0">
                    <a:pos x="10" y="41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4" y="9"/>
                  </a:cxn>
                  <a:cxn ang="0">
                    <a:pos x="30" y="4"/>
                  </a:cxn>
                  <a:cxn ang="0">
                    <a:pos x="46" y="9"/>
                  </a:cxn>
                  <a:cxn ang="0">
                    <a:pos x="49" y="10"/>
                  </a:cxn>
                  <a:cxn ang="0">
                    <a:pos x="63" y="4"/>
                  </a:cxn>
                  <a:cxn ang="0">
                    <a:pos x="65" y="7"/>
                  </a:cxn>
                  <a:cxn ang="0">
                    <a:pos x="65" y="36"/>
                  </a:cxn>
                </a:cxnLst>
                <a:rect l="0" t="0" r="r" b="b"/>
                <a:pathLst>
                  <a:path w="65" h="58">
                    <a:moveTo>
                      <a:pt x="7" y="9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8"/>
                      <a:pt x="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3" y="58"/>
                      <a:pt x="2" y="57"/>
                      <a:pt x="2" y="5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ubicBezTo>
                      <a:pt x="10" y="6"/>
                      <a:pt x="9" y="8"/>
                      <a:pt x="7" y="9"/>
                    </a:cubicBezTo>
                    <a:close/>
                    <a:moveTo>
                      <a:pt x="65" y="36"/>
                    </a:moveTo>
                    <a:cubicBezTo>
                      <a:pt x="65" y="37"/>
                      <a:pt x="65" y="38"/>
                      <a:pt x="63" y="38"/>
                    </a:cubicBezTo>
                    <a:cubicBezTo>
                      <a:pt x="59" y="41"/>
                      <a:pt x="54" y="43"/>
                      <a:pt x="49" y="43"/>
                    </a:cubicBezTo>
                    <a:cubicBezTo>
                      <a:pt x="43" y="43"/>
                      <a:pt x="39" y="37"/>
                      <a:pt x="31" y="37"/>
                    </a:cubicBezTo>
                    <a:cubicBezTo>
                      <a:pt x="25" y="37"/>
                      <a:pt x="19" y="40"/>
                      <a:pt x="13" y="43"/>
                    </a:cubicBezTo>
                    <a:cubicBezTo>
                      <a:pt x="13" y="43"/>
                      <a:pt x="12" y="43"/>
                      <a:pt x="12" y="43"/>
                    </a:cubicBezTo>
                    <a:cubicBezTo>
                      <a:pt x="11" y="43"/>
                      <a:pt x="10" y="42"/>
                      <a:pt x="10" y="4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1"/>
                      <a:pt x="11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9" y="7"/>
                      <a:pt x="24" y="4"/>
                      <a:pt x="30" y="4"/>
                    </a:cubicBezTo>
                    <a:cubicBezTo>
                      <a:pt x="36" y="4"/>
                      <a:pt x="40" y="6"/>
                      <a:pt x="46" y="9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55" y="10"/>
                      <a:pt x="61" y="4"/>
                      <a:pt x="63" y="4"/>
                    </a:cubicBezTo>
                    <a:cubicBezTo>
                      <a:pt x="64" y="4"/>
                      <a:pt x="65" y="6"/>
                      <a:pt x="65" y="7"/>
                    </a:cubicBezTo>
                    <a:lnTo>
                      <a:pt x="65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85">
              <a:extLst>
                <a:ext uri="{FF2B5EF4-FFF2-40B4-BE49-F238E27FC236}">
                  <a16:creationId xmlns:a16="http://schemas.microsoft.com/office/drawing/2014/main" id="{B6DD3FA5-37D9-408A-86BE-DAC75E805404}"/>
                </a:ext>
              </a:extLst>
            </p:cNvPr>
            <p:cNvGrpSpPr/>
            <p:nvPr/>
          </p:nvGrpSpPr>
          <p:grpSpPr>
            <a:xfrm>
              <a:off x="3160361" y="2635339"/>
              <a:ext cx="2398097" cy="2173905"/>
              <a:chOff x="2347176" y="2092666"/>
              <a:chExt cx="1798573" cy="1630428"/>
            </a:xfrm>
          </p:grpSpPr>
          <p:grpSp>
            <p:nvGrpSpPr>
              <p:cNvPr id="34" name="Group 129">
                <a:extLst>
                  <a:ext uri="{FF2B5EF4-FFF2-40B4-BE49-F238E27FC236}">
                    <a16:creationId xmlns:a16="http://schemas.microsoft.com/office/drawing/2014/main" id="{9FDCCE6E-C490-45D3-9273-3401065FF6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7176" y="2092666"/>
                <a:ext cx="843049" cy="843755"/>
                <a:chOff x="2779491" y="2517212"/>
                <a:chExt cx="648499" cy="64904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B73A1E6-B5C1-4AB1-A6D3-9B6873B25A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9491" y="2517212"/>
                  <a:ext cx="648499" cy="64904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1A33E3-FC02-407F-8B28-964B2533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4318" y="2592102"/>
                  <a:ext cx="498845" cy="49926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B7960624-CBCD-4428-9240-A77CF34493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629" y="3356666"/>
                <a:ext cx="402120" cy="366428"/>
              </a:xfrm>
              <a:custGeom>
                <a:avLst/>
                <a:gdLst/>
                <a:ahLst/>
                <a:cxnLst>
                  <a:cxn ang="0">
                    <a:pos x="45" y="41"/>
                  </a:cxn>
                  <a:cxn ang="0">
                    <a:pos x="47" y="50"/>
                  </a:cxn>
                  <a:cxn ang="0">
                    <a:pos x="40" y="56"/>
                  </a:cxn>
                  <a:cxn ang="0">
                    <a:pos x="31" y="60"/>
                  </a:cxn>
                  <a:cxn ang="0">
                    <a:pos x="21" y="60"/>
                  </a:cxn>
                  <a:cxn ang="0">
                    <a:pos x="13" y="56"/>
                  </a:cxn>
                  <a:cxn ang="0">
                    <a:pos x="5" y="50"/>
                  </a:cxn>
                  <a:cxn ang="0">
                    <a:pos x="8" y="41"/>
                  </a:cxn>
                  <a:cxn ang="0">
                    <a:pos x="0" y="32"/>
                  </a:cxn>
                  <a:cxn ang="0">
                    <a:pos x="9" y="26"/>
                  </a:cxn>
                  <a:cxn ang="0">
                    <a:pos x="5" y="20"/>
                  </a:cxn>
                  <a:cxn ang="0">
                    <a:pos x="17" y="18"/>
                  </a:cxn>
                  <a:cxn ang="0">
                    <a:pos x="22" y="10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47" y="22"/>
                  </a:cxn>
                  <a:cxn ang="0">
                    <a:pos x="51" y="30"/>
                  </a:cxn>
                  <a:cxn ang="0">
                    <a:pos x="26" y="25"/>
                  </a:cxn>
                  <a:cxn ang="0">
                    <a:pos x="36" y="35"/>
                  </a:cxn>
                  <a:cxn ang="0">
                    <a:pos x="72" y="19"/>
                  </a:cxn>
                  <a:cxn ang="0">
                    <a:pos x="72" y="27"/>
                  </a:cxn>
                  <a:cxn ang="0">
                    <a:pos x="62" y="25"/>
                  </a:cxn>
                  <a:cxn ang="0">
                    <a:pos x="52" y="27"/>
                  </a:cxn>
                  <a:cxn ang="0">
                    <a:pos x="53" y="19"/>
                  </a:cxn>
                  <a:cxn ang="0">
                    <a:pos x="53" y="11"/>
                  </a:cxn>
                  <a:cxn ang="0">
                    <a:pos x="52" y="3"/>
                  </a:cxn>
                  <a:cxn ang="0">
                    <a:pos x="62" y="4"/>
                  </a:cxn>
                  <a:cxn ang="0">
                    <a:pos x="67" y="0"/>
                  </a:cxn>
                  <a:cxn ang="0">
                    <a:pos x="70" y="9"/>
                  </a:cxn>
                  <a:cxn ang="0">
                    <a:pos x="78" y="18"/>
                  </a:cxn>
                  <a:cxn ang="0">
                    <a:pos x="70" y="62"/>
                  </a:cxn>
                  <a:cxn ang="0">
                    <a:pos x="67" y="71"/>
                  </a:cxn>
                  <a:cxn ang="0">
                    <a:pos x="61" y="66"/>
                  </a:cxn>
                  <a:cxn ang="0">
                    <a:pos x="52" y="68"/>
                  </a:cxn>
                  <a:cxn ang="0">
                    <a:pos x="47" y="59"/>
                  </a:cxn>
                  <a:cxn ang="0">
                    <a:pos x="54" y="50"/>
                  </a:cxn>
                  <a:cxn ang="0">
                    <a:pos x="57" y="41"/>
                  </a:cxn>
                  <a:cxn ang="0">
                    <a:pos x="63" y="46"/>
                  </a:cxn>
                  <a:cxn ang="0">
                    <a:pos x="72" y="44"/>
                  </a:cxn>
                  <a:cxn ang="0">
                    <a:pos x="72" y="52"/>
                  </a:cxn>
                  <a:cxn ang="0">
                    <a:pos x="62" y="10"/>
                  </a:cxn>
                  <a:cxn ang="0">
                    <a:pos x="67" y="15"/>
                  </a:cxn>
                  <a:cxn ang="0">
                    <a:pos x="57" y="56"/>
                  </a:cxn>
                  <a:cxn ang="0">
                    <a:pos x="62" y="51"/>
                  </a:cxn>
                </a:cxnLst>
                <a:rect l="0" t="0" r="r" b="b"/>
                <a:pathLst>
                  <a:path w="78" h="71">
                    <a:moveTo>
                      <a:pt x="52" y="39"/>
                    </a:moveTo>
                    <a:cubicBezTo>
                      <a:pt x="52" y="40"/>
                      <a:pt x="51" y="40"/>
                      <a:pt x="51" y="40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4" y="42"/>
                      <a:pt x="44" y="43"/>
                      <a:pt x="43" y="44"/>
                    </a:cubicBezTo>
                    <a:cubicBezTo>
                      <a:pt x="45" y="46"/>
                      <a:pt x="46" y="47"/>
                      <a:pt x="47" y="49"/>
                    </a:cubicBezTo>
                    <a:cubicBezTo>
                      <a:pt x="47" y="49"/>
                      <a:pt x="47" y="49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6" y="52"/>
                      <a:pt x="42" y="56"/>
                      <a:pt x="41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4" y="53"/>
                      <a:pt x="33" y="53"/>
                      <a:pt x="32" y="54"/>
                    </a:cubicBezTo>
                    <a:cubicBezTo>
                      <a:pt x="32" y="56"/>
                      <a:pt x="32" y="58"/>
                      <a:pt x="31" y="60"/>
                    </a:cubicBezTo>
                    <a:cubicBezTo>
                      <a:pt x="31" y="61"/>
                      <a:pt x="30" y="61"/>
                      <a:pt x="30" y="61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22" y="61"/>
                      <a:pt x="21" y="61"/>
                      <a:pt x="21" y="6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4"/>
                      <a:pt x="18" y="53"/>
                      <a:pt x="17" y="53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10" y="55"/>
                      <a:pt x="5" y="51"/>
                      <a:pt x="5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7" y="47"/>
                      <a:pt x="8" y="46"/>
                      <a:pt x="9" y="44"/>
                    </a:cubicBezTo>
                    <a:cubicBezTo>
                      <a:pt x="8" y="43"/>
                      <a:pt x="8" y="42"/>
                      <a:pt x="8" y="41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1" y="30"/>
                      <a:pt x="1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8"/>
                      <a:pt x="8" y="27"/>
                      <a:pt x="9" y="26"/>
                    </a:cubicBezTo>
                    <a:cubicBezTo>
                      <a:pt x="8" y="25"/>
                      <a:pt x="7" y="23"/>
                      <a:pt x="5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19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7"/>
                      <a:pt x="20" y="17"/>
                    </a:cubicBezTo>
                    <a:cubicBezTo>
                      <a:pt x="21" y="15"/>
                      <a:pt x="21" y="13"/>
                      <a:pt x="21" y="11"/>
                    </a:cubicBezTo>
                    <a:cubicBezTo>
                      <a:pt x="21" y="10"/>
                      <a:pt x="22" y="10"/>
                      <a:pt x="22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1" y="10"/>
                      <a:pt x="31" y="11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4" y="18"/>
                      <a:pt x="35" y="18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2" y="15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2"/>
                    </a:cubicBezTo>
                    <a:cubicBezTo>
                      <a:pt x="46" y="23"/>
                      <a:pt x="45" y="25"/>
                      <a:pt x="43" y="26"/>
                    </a:cubicBezTo>
                    <a:cubicBezTo>
                      <a:pt x="44" y="27"/>
                      <a:pt x="44" y="28"/>
                      <a:pt x="45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2" y="31"/>
                      <a:pt x="52" y="32"/>
                    </a:cubicBezTo>
                    <a:lnTo>
                      <a:pt x="52" y="39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16" y="30"/>
                      <a:pt x="16" y="35"/>
                    </a:cubicBezTo>
                    <a:cubicBezTo>
                      <a:pt x="16" y="41"/>
                      <a:pt x="21" y="46"/>
                      <a:pt x="26" y="46"/>
                    </a:cubicBezTo>
                    <a:cubicBezTo>
                      <a:pt x="32" y="46"/>
                      <a:pt x="36" y="41"/>
                      <a:pt x="36" y="35"/>
                    </a:cubicBezTo>
                    <a:cubicBezTo>
                      <a:pt x="36" y="30"/>
                      <a:pt x="32" y="25"/>
                      <a:pt x="26" y="25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2" y="19"/>
                      <a:pt x="72" y="19"/>
                    </a:cubicBezTo>
                    <a:cubicBezTo>
                      <a:pt x="71" y="20"/>
                      <a:pt x="71" y="20"/>
                      <a:pt x="70" y="21"/>
                    </a:cubicBezTo>
                    <a:cubicBezTo>
                      <a:pt x="71" y="22"/>
                      <a:pt x="72" y="26"/>
                      <a:pt x="72" y="26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7"/>
                      <a:pt x="68" y="30"/>
                      <a:pt x="67" y="30"/>
                    </a:cubicBezTo>
                    <a:cubicBezTo>
                      <a:pt x="67" y="30"/>
                      <a:pt x="64" y="26"/>
                      <a:pt x="63" y="25"/>
                    </a:cubicBezTo>
                    <a:cubicBezTo>
                      <a:pt x="63" y="25"/>
                      <a:pt x="63" y="25"/>
                      <a:pt x="62" y="25"/>
                    </a:cubicBezTo>
                    <a:cubicBezTo>
                      <a:pt x="62" y="25"/>
                      <a:pt x="61" y="25"/>
                      <a:pt x="61" y="25"/>
                    </a:cubicBezTo>
                    <a:cubicBezTo>
                      <a:pt x="61" y="26"/>
                      <a:pt x="58" y="30"/>
                      <a:pt x="57" y="30"/>
                    </a:cubicBezTo>
                    <a:cubicBezTo>
                      <a:pt x="57" y="30"/>
                      <a:pt x="53" y="27"/>
                      <a:pt x="52" y="27"/>
                    </a:cubicBezTo>
                    <a:cubicBezTo>
                      <a:pt x="52" y="27"/>
                      <a:pt x="52" y="27"/>
                      <a:pt x="52" y="26"/>
                    </a:cubicBezTo>
                    <a:cubicBezTo>
                      <a:pt x="52" y="26"/>
                      <a:pt x="54" y="22"/>
                      <a:pt x="54" y="21"/>
                    </a:cubicBezTo>
                    <a:cubicBezTo>
                      <a:pt x="53" y="20"/>
                      <a:pt x="53" y="20"/>
                      <a:pt x="53" y="19"/>
                    </a:cubicBezTo>
                    <a:cubicBezTo>
                      <a:pt x="52" y="19"/>
                      <a:pt x="47" y="18"/>
                      <a:pt x="47" y="1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52" y="11"/>
                      <a:pt x="53" y="11"/>
                    </a:cubicBezTo>
                    <a:cubicBezTo>
                      <a:pt x="53" y="10"/>
                      <a:pt x="53" y="9"/>
                      <a:pt x="54" y="9"/>
                    </a:cubicBezTo>
                    <a:cubicBezTo>
                      <a:pt x="54" y="8"/>
                      <a:pt x="52" y="4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3"/>
                      <a:pt x="57" y="0"/>
                      <a:pt x="57" y="0"/>
                    </a:cubicBezTo>
                    <a:cubicBezTo>
                      <a:pt x="58" y="0"/>
                      <a:pt x="61" y="4"/>
                      <a:pt x="61" y="5"/>
                    </a:cubicBezTo>
                    <a:cubicBezTo>
                      <a:pt x="61" y="4"/>
                      <a:pt x="62" y="4"/>
                      <a:pt x="62" y="4"/>
                    </a:cubicBezTo>
                    <a:cubicBezTo>
                      <a:pt x="63" y="4"/>
                      <a:pt x="63" y="4"/>
                      <a:pt x="63" y="5"/>
                    </a:cubicBezTo>
                    <a:cubicBezTo>
                      <a:pt x="64" y="3"/>
                      <a:pt x="66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8" y="0"/>
                      <a:pt x="72" y="2"/>
                      <a:pt x="72" y="3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4"/>
                      <a:pt x="71" y="8"/>
                      <a:pt x="70" y="9"/>
                    </a:cubicBezTo>
                    <a:cubicBezTo>
                      <a:pt x="71" y="9"/>
                      <a:pt x="71" y="10"/>
                      <a:pt x="72" y="11"/>
                    </a:cubicBezTo>
                    <a:cubicBezTo>
                      <a:pt x="72" y="11"/>
                      <a:pt x="78" y="11"/>
                      <a:pt x="78" y="12"/>
                    </a:cubicBezTo>
                    <a:lnTo>
                      <a:pt x="78" y="18"/>
                    </a:lnTo>
                    <a:close/>
                    <a:moveTo>
                      <a:pt x="78" y="59"/>
                    </a:moveTo>
                    <a:cubicBezTo>
                      <a:pt x="78" y="59"/>
                      <a:pt x="72" y="60"/>
                      <a:pt x="72" y="60"/>
                    </a:cubicBezTo>
                    <a:cubicBezTo>
                      <a:pt x="71" y="61"/>
                      <a:pt x="71" y="61"/>
                      <a:pt x="70" y="62"/>
                    </a:cubicBezTo>
                    <a:cubicBezTo>
                      <a:pt x="71" y="63"/>
                      <a:pt x="72" y="67"/>
                      <a:pt x="72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68"/>
                      <a:pt x="68" y="71"/>
                      <a:pt x="67" y="71"/>
                    </a:cubicBezTo>
                    <a:cubicBezTo>
                      <a:pt x="67" y="71"/>
                      <a:pt x="64" y="67"/>
                      <a:pt x="63" y="66"/>
                    </a:cubicBezTo>
                    <a:cubicBezTo>
                      <a:pt x="63" y="66"/>
                      <a:pt x="63" y="66"/>
                      <a:pt x="62" y="66"/>
                    </a:cubicBezTo>
                    <a:cubicBezTo>
                      <a:pt x="62" y="66"/>
                      <a:pt x="61" y="66"/>
                      <a:pt x="61" y="66"/>
                    </a:cubicBezTo>
                    <a:cubicBezTo>
                      <a:pt x="61" y="67"/>
                      <a:pt x="58" y="71"/>
                      <a:pt x="57" y="71"/>
                    </a:cubicBezTo>
                    <a:cubicBezTo>
                      <a:pt x="57" y="71"/>
                      <a:pt x="53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7"/>
                      <a:pt x="54" y="63"/>
                      <a:pt x="54" y="62"/>
                    </a:cubicBezTo>
                    <a:cubicBezTo>
                      <a:pt x="53" y="61"/>
                      <a:pt x="53" y="61"/>
                      <a:pt x="53" y="60"/>
                    </a:cubicBezTo>
                    <a:cubicBezTo>
                      <a:pt x="52" y="60"/>
                      <a:pt x="47" y="59"/>
                      <a:pt x="47" y="59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2"/>
                      <a:pt x="52" y="52"/>
                      <a:pt x="53" y="52"/>
                    </a:cubicBezTo>
                    <a:cubicBezTo>
                      <a:pt x="53" y="51"/>
                      <a:pt x="53" y="50"/>
                      <a:pt x="54" y="50"/>
                    </a:cubicBezTo>
                    <a:cubicBezTo>
                      <a:pt x="54" y="49"/>
                      <a:pt x="52" y="45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7" y="41"/>
                      <a:pt x="57" y="41"/>
                    </a:cubicBezTo>
                    <a:cubicBezTo>
                      <a:pt x="58" y="41"/>
                      <a:pt x="61" y="45"/>
                      <a:pt x="61" y="46"/>
                    </a:cubicBezTo>
                    <a:cubicBezTo>
                      <a:pt x="61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4"/>
                      <a:pt x="66" y="43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1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1" y="49"/>
                      <a:pt x="70" y="50"/>
                    </a:cubicBezTo>
                    <a:cubicBezTo>
                      <a:pt x="71" y="50"/>
                      <a:pt x="71" y="51"/>
                      <a:pt x="72" y="52"/>
                    </a:cubicBezTo>
                    <a:cubicBezTo>
                      <a:pt x="72" y="52"/>
                      <a:pt x="78" y="52"/>
                      <a:pt x="78" y="53"/>
                    </a:cubicBezTo>
                    <a:lnTo>
                      <a:pt x="78" y="59"/>
                    </a:lnTo>
                    <a:close/>
                    <a:moveTo>
                      <a:pt x="62" y="10"/>
                    </a:moveTo>
                    <a:cubicBezTo>
                      <a:pt x="59" y="10"/>
                      <a:pt x="57" y="12"/>
                      <a:pt x="57" y="15"/>
                    </a:cubicBezTo>
                    <a:cubicBezTo>
                      <a:pt x="57" y="18"/>
                      <a:pt x="59" y="20"/>
                      <a:pt x="62" y="20"/>
                    </a:cubicBezTo>
                    <a:cubicBezTo>
                      <a:pt x="65" y="20"/>
                      <a:pt x="67" y="18"/>
                      <a:pt x="67" y="15"/>
                    </a:cubicBezTo>
                    <a:cubicBezTo>
                      <a:pt x="67" y="12"/>
                      <a:pt x="65" y="10"/>
                      <a:pt x="62" y="10"/>
                    </a:cubicBezTo>
                    <a:close/>
                    <a:moveTo>
                      <a:pt x="62" y="51"/>
                    </a:moveTo>
                    <a:cubicBezTo>
                      <a:pt x="59" y="51"/>
                      <a:pt x="57" y="53"/>
                      <a:pt x="57" y="56"/>
                    </a:cubicBezTo>
                    <a:cubicBezTo>
                      <a:pt x="57" y="59"/>
                      <a:pt x="59" y="61"/>
                      <a:pt x="62" y="61"/>
                    </a:cubicBezTo>
                    <a:cubicBezTo>
                      <a:pt x="65" y="61"/>
                      <a:pt x="67" y="59"/>
                      <a:pt x="67" y="56"/>
                    </a:cubicBezTo>
                    <a:cubicBezTo>
                      <a:pt x="67" y="53"/>
                      <a:pt x="65" y="51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1A2BA-0AFE-4F4C-A0F4-90200992B17A}"/>
                </a:ext>
              </a:extLst>
            </p:cNvPr>
            <p:cNvCxnSpPr/>
            <p:nvPr/>
          </p:nvCxnSpPr>
          <p:spPr>
            <a:xfrm rot="5400000" flipH="1" flipV="1">
              <a:off x="2674331" y="3634258"/>
              <a:ext cx="488088" cy="483973"/>
            </a:xfrm>
            <a:prstGeom prst="line">
              <a:avLst/>
            </a:prstGeom>
            <a:ln w="19050" cap="rnd">
              <a:solidFill>
                <a:schemeClr val="tx2">
                  <a:lumMod val="25000"/>
                  <a:lumOff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E028EA-6187-420A-8554-337CF9D8A2AE}"/>
                </a:ext>
              </a:extLst>
            </p:cNvPr>
            <p:cNvCxnSpPr/>
            <p:nvPr/>
          </p:nvCxnSpPr>
          <p:spPr>
            <a:xfrm rot="5400000" flipH="1" flipV="1">
              <a:off x="5871161" y="3634258"/>
              <a:ext cx="488088" cy="483973"/>
            </a:xfrm>
            <a:prstGeom prst="line">
              <a:avLst/>
            </a:prstGeom>
            <a:ln w="19050" cap="rnd">
              <a:solidFill>
                <a:schemeClr val="tx2">
                  <a:lumMod val="25000"/>
                  <a:lumOff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134204-8FB2-4FB0-95BB-33714B93B8CD}"/>
                </a:ext>
              </a:extLst>
            </p:cNvPr>
            <p:cNvCxnSpPr/>
            <p:nvPr/>
          </p:nvCxnSpPr>
          <p:spPr>
            <a:xfrm rot="5400000" flipH="1" flipV="1">
              <a:off x="9048748" y="3634258"/>
              <a:ext cx="488088" cy="483973"/>
            </a:xfrm>
            <a:prstGeom prst="line">
              <a:avLst/>
            </a:prstGeom>
            <a:ln w="19050" cap="rnd">
              <a:solidFill>
                <a:schemeClr val="tx2">
                  <a:lumMod val="25000"/>
                  <a:lumOff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34238D-C4ED-4D93-84B4-E8D8955A12FA}"/>
                </a:ext>
              </a:extLst>
            </p:cNvPr>
            <p:cNvCxnSpPr/>
            <p:nvPr/>
          </p:nvCxnSpPr>
          <p:spPr>
            <a:xfrm rot="16200000" flipH="1">
              <a:off x="7459955" y="3634258"/>
              <a:ext cx="488088" cy="483973"/>
            </a:xfrm>
            <a:prstGeom prst="line">
              <a:avLst/>
            </a:prstGeom>
            <a:ln w="19050" cap="rnd">
              <a:solidFill>
                <a:schemeClr val="tx2">
                  <a:lumMod val="25000"/>
                  <a:lumOff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47BD81-2376-4390-872E-A6C56BCF35FA}"/>
                </a:ext>
              </a:extLst>
            </p:cNvPr>
            <p:cNvCxnSpPr/>
            <p:nvPr/>
          </p:nvCxnSpPr>
          <p:spPr>
            <a:xfrm rot="16200000" flipH="1">
              <a:off x="4263123" y="3634258"/>
              <a:ext cx="488088" cy="483973"/>
            </a:xfrm>
            <a:prstGeom prst="line">
              <a:avLst/>
            </a:prstGeom>
            <a:ln w="19050" cap="rnd">
              <a:solidFill>
                <a:schemeClr val="tx2">
                  <a:lumMod val="25000"/>
                  <a:lumOff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134">
              <a:extLst>
                <a:ext uri="{FF2B5EF4-FFF2-40B4-BE49-F238E27FC236}">
                  <a16:creationId xmlns:a16="http://schemas.microsoft.com/office/drawing/2014/main" id="{1FB24270-145C-4237-947A-031CB02272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5876" y="2635338"/>
              <a:ext cx="1124065" cy="1125007"/>
              <a:chOff x="3287425" y="1417883"/>
              <a:chExt cx="648499" cy="64904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49DEDE-2281-41D0-B5EE-EF263A87D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2FF1124-3037-4B75-8FAB-3AA12C2B4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424944-D99B-419D-BB25-BC9C250FAA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556" y="3648895"/>
              <a:ext cx="430182" cy="523034"/>
            </a:xfrm>
            <a:prstGeom prst="line">
              <a:avLst/>
            </a:prstGeom>
            <a:ln w="19050" cap="rnd">
              <a:solidFill>
                <a:schemeClr val="tx2">
                  <a:lumMod val="25000"/>
                  <a:lumOff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6">
            <a:extLst>
              <a:ext uri="{FF2B5EF4-FFF2-40B4-BE49-F238E27FC236}">
                <a16:creationId xmlns:a16="http://schemas.microsoft.com/office/drawing/2014/main" id="{24E41915-5DEF-46C5-9A85-D7BBD768E6D0}"/>
              </a:ext>
            </a:extLst>
          </p:cNvPr>
          <p:cNvGrpSpPr/>
          <p:nvPr/>
        </p:nvGrpSpPr>
        <p:grpSpPr>
          <a:xfrm>
            <a:off x="168446" y="1372528"/>
            <a:ext cx="2797587" cy="905947"/>
            <a:chOff x="-59272" y="1363501"/>
            <a:chExt cx="1783320" cy="67945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4EDC8F-D1CA-42C8-AAA7-9501229997B4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431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Partnering with business stakeholder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Business Process understanding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Ideas brainstorming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4F9C4-E31C-4D3C-8301-D59AEB7F71B2}"/>
                </a:ext>
              </a:extLst>
            </p:cNvPr>
            <p:cNvSpPr/>
            <p:nvPr/>
          </p:nvSpPr>
          <p:spPr>
            <a:xfrm>
              <a:off x="178936" y="1363501"/>
              <a:ext cx="1306925" cy="1846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4472C4"/>
                  </a:solidFill>
                  <a:latin typeface="Arial" panose="020B0604020202020204"/>
                </a:rPr>
                <a:t>Scoping &amp; Discovery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55" name="Picture 6" descr="Image result for meeting icon">
            <a:extLst>
              <a:ext uri="{FF2B5EF4-FFF2-40B4-BE49-F238E27FC236}">
                <a16:creationId xmlns:a16="http://schemas.microsoft.com/office/drawing/2014/main" id="{33171230-D0F9-49B4-B32E-645AE9AB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62" y="2679421"/>
            <a:ext cx="999950" cy="78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Image result for project plan icon">
            <a:extLst>
              <a:ext uri="{FF2B5EF4-FFF2-40B4-BE49-F238E27FC236}">
                <a16:creationId xmlns:a16="http://schemas.microsoft.com/office/drawing/2014/main" id="{E175D5FD-9E02-48F4-ADA6-2D4B7B44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58" y="3967303"/>
            <a:ext cx="992072" cy="7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D5159D1-5E76-4492-8B66-BEBA536B6C61}"/>
              </a:ext>
            </a:extLst>
          </p:cNvPr>
          <p:cNvGrpSpPr/>
          <p:nvPr/>
        </p:nvGrpSpPr>
        <p:grpSpPr>
          <a:xfrm>
            <a:off x="1084326" y="4985686"/>
            <a:ext cx="3115290" cy="1107760"/>
            <a:chOff x="-59272" y="1364490"/>
            <a:chExt cx="1783320" cy="8308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E573F4-90D6-4358-81D9-4E3C87615AE0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584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Define problem scope and outcomes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Align on the success KPIs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Set up steering committee for governance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Finalize methodology, delivery plan and SLAs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815250-7B09-43C1-8975-FA7A06276741}"/>
                </a:ext>
              </a:extLst>
            </p:cNvPr>
            <p:cNvSpPr/>
            <p:nvPr/>
          </p:nvSpPr>
          <p:spPr>
            <a:xfrm>
              <a:off x="683681" y="1364490"/>
              <a:ext cx="450554" cy="1846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39C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Ideation</a:t>
              </a:r>
            </a:p>
          </p:txBody>
        </p:sp>
      </p:grpSp>
      <p:grpSp>
        <p:nvGrpSpPr>
          <p:cNvPr id="60" name="Group 56">
            <a:extLst>
              <a:ext uri="{FF2B5EF4-FFF2-40B4-BE49-F238E27FC236}">
                <a16:creationId xmlns:a16="http://schemas.microsoft.com/office/drawing/2014/main" id="{09BC82A3-9130-420C-B34C-4E1A8FF6FC00}"/>
              </a:ext>
            </a:extLst>
          </p:cNvPr>
          <p:cNvGrpSpPr/>
          <p:nvPr/>
        </p:nvGrpSpPr>
        <p:grpSpPr>
          <a:xfrm>
            <a:off x="2775732" y="1052881"/>
            <a:ext cx="3431338" cy="1515345"/>
            <a:chOff x="-59272" y="1363501"/>
            <a:chExt cx="1783320" cy="11365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0B1DB1-2B97-468F-9CB9-76175120DEDF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8887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Identify data elements and sources 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Map the SAP tables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strategy –  storage &amp; extraction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cleaning and preparation 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Exploratory data analysis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6B5A38-2FD8-47B8-B233-A9E68CF0657F}"/>
                </a:ext>
              </a:extLst>
            </p:cNvPr>
            <p:cNvSpPr/>
            <p:nvPr/>
          </p:nvSpPr>
          <p:spPr>
            <a:xfrm>
              <a:off x="408767" y="1363501"/>
              <a:ext cx="847268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DA5926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Exploration</a:t>
              </a:r>
            </a:p>
          </p:txBody>
        </p:sp>
      </p:grpSp>
      <p:grpSp>
        <p:nvGrpSpPr>
          <p:cNvPr id="63" name="Group 56">
            <a:extLst>
              <a:ext uri="{FF2B5EF4-FFF2-40B4-BE49-F238E27FC236}">
                <a16:creationId xmlns:a16="http://schemas.microsoft.com/office/drawing/2014/main" id="{CC4B0479-79BB-4A72-9844-754868981DA7}"/>
              </a:ext>
            </a:extLst>
          </p:cNvPr>
          <p:cNvGrpSpPr/>
          <p:nvPr/>
        </p:nvGrpSpPr>
        <p:grpSpPr>
          <a:xfrm>
            <a:off x="4199447" y="5061873"/>
            <a:ext cx="3115290" cy="1312211"/>
            <a:chOff x="-59272" y="1363501"/>
            <a:chExt cx="1783320" cy="98415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278EE4-5485-4AFA-9A28-270083306C62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736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Variable selections (outcome and features)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Feature engineering 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selection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Hyper-parameter tuning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diagnosis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DE1278-979D-49D7-BE62-CB6EFFA55A37}"/>
                </a:ext>
              </a:extLst>
            </p:cNvPr>
            <p:cNvSpPr/>
            <p:nvPr/>
          </p:nvSpPr>
          <p:spPr>
            <a:xfrm>
              <a:off x="277694" y="1363501"/>
              <a:ext cx="1109409" cy="1846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33827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Development</a:t>
              </a:r>
            </a:p>
          </p:txBody>
        </p:sp>
      </p:grpSp>
      <p:grpSp>
        <p:nvGrpSpPr>
          <p:cNvPr id="66" name="Group 56">
            <a:extLst>
              <a:ext uri="{FF2B5EF4-FFF2-40B4-BE49-F238E27FC236}">
                <a16:creationId xmlns:a16="http://schemas.microsoft.com/office/drawing/2014/main" id="{1D0751C6-DAC1-4A45-A30D-B08A87DBA443}"/>
              </a:ext>
            </a:extLst>
          </p:cNvPr>
          <p:cNvGrpSpPr/>
          <p:nvPr/>
        </p:nvGrpSpPr>
        <p:grpSpPr>
          <a:xfrm>
            <a:off x="7297460" y="5000092"/>
            <a:ext cx="3053027" cy="1109079"/>
            <a:chOff x="-59272" y="1363501"/>
            <a:chExt cx="1783320" cy="83180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C2724F-B3D2-49E8-82B2-F61A4C90A286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5840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Presentation of primary insights &amp; results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Stakeholder feedback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BI dashboard development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quantification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168E86-47E2-4C57-A7F1-81852B4F660E}"/>
                </a:ext>
              </a:extLst>
            </p:cNvPr>
            <p:cNvSpPr/>
            <p:nvPr/>
          </p:nvSpPr>
          <p:spPr>
            <a:xfrm>
              <a:off x="492040" y="1363501"/>
              <a:ext cx="680719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9231A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MVP delivery</a:t>
              </a:r>
            </a:p>
          </p:txBody>
        </p:sp>
      </p:grpSp>
      <p:grpSp>
        <p:nvGrpSpPr>
          <p:cNvPr id="69" name="Group 56">
            <a:extLst>
              <a:ext uri="{FF2B5EF4-FFF2-40B4-BE49-F238E27FC236}">
                <a16:creationId xmlns:a16="http://schemas.microsoft.com/office/drawing/2014/main" id="{72101624-2C25-4B24-9134-254789EAC572}"/>
              </a:ext>
            </a:extLst>
          </p:cNvPr>
          <p:cNvGrpSpPr/>
          <p:nvPr/>
        </p:nvGrpSpPr>
        <p:grpSpPr>
          <a:xfrm>
            <a:off x="5843082" y="1090799"/>
            <a:ext cx="2908756" cy="1244500"/>
            <a:chOff x="-59272" y="1363501"/>
            <a:chExt cx="1783320" cy="93337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06A200-A484-4D17-B61E-28FA3572FBB3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6855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Work with stakeholders to incorporate review feedback in analysis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Fine tune model based on primary insights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Final product ready for one country, tested and deployed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9A8B715-CE91-4E33-9453-6625B3697F10}"/>
                </a:ext>
              </a:extLst>
            </p:cNvPr>
            <p:cNvSpPr/>
            <p:nvPr/>
          </p:nvSpPr>
          <p:spPr>
            <a:xfrm>
              <a:off x="159820" y="1363501"/>
              <a:ext cx="1345164" cy="1846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36BB3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Validation &amp; Refinement</a:t>
              </a:r>
            </a:p>
          </p:txBody>
        </p:sp>
      </p:grpSp>
      <p:grpSp>
        <p:nvGrpSpPr>
          <p:cNvPr id="72" name="Group 56">
            <a:extLst>
              <a:ext uri="{FF2B5EF4-FFF2-40B4-BE49-F238E27FC236}">
                <a16:creationId xmlns:a16="http://schemas.microsoft.com/office/drawing/2014/main" id="{4EECB47F-CD62-4CB1-A3A8-84D17746C26D}"/>
              </a:ext>
            </a:extLst>
          </p:cNvPr>
          <p:cNvGrpSpPr/>
          <p:nvPr/>
        </p:nvGrpSpPr>
        <p:grpSpPr>
          <a:xfrm>
            <a:off x="8826016" y="1294838"/>
            <a:ext cx="3115290" cy="1109079"/>
            <a:chOff x="-59272" y="1363501"/>
            <a:chExt cx="1783320" cy="83180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B478A7-CE9B-4C0D-8ED0-A5A4227D22D3}"/>
                </a:ext>
              </a:extLst>
            </p:cNvPr>
            <p:cNvSpPr txBox="1"/>
            <p:nvPr/>
          </p:nvSpPr>
          <p:spPr>
            <a:xfrm>
              <a:off x="-59272" y="1611304"/>
              <a:ext cx="1783320" cy="5840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Scale product to multiple countries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Set-up performance monitoring &amp; 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exception handling through DevOps</a:t>
              </a:r>
            </a:p>
            <a:p>
              <a:pPr marL="171450" marR="0" lvl="0" indent="-171450" algn="ct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Continuous support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9C3F12-8718-4D44-97C1-D988B90BBC82}"/>
                </a:ext>
              </a:extLst>
            </p:cNvPr>
            <p:cNvSpPr/>
            <p:nvPr/>
          </p:nvSpPr>
          <p:spPr>
            <a:xfrm>
              <a:off x="424519" y="1363501"/>
              <a:ext cx="815769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Productization</a:t>
              </a:r>
            </a:p>
          </p:txBody>
        </p:sp>
      </p:grpSp>
      <p:pic>
        <p:nvPicPr>
          <p:cNvPr id="75" name="Picture 14" descr="Image result for data icon png&quot;">
            <a:extLst>
              <a:ext uri="{FF2B5EF4-FFF2-40B4-BE49-F238E27FC236}">
                <a16:creationId xmlns:a16="http://schemas.microsoft.com/office/drawing/2014/main" id="{9F70B1F1-CD05-4707-B3E5-BCEF7B95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76" y="2875741"/>
            <a:ext cx="519369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Image result for analysis icon&quot;">
            <a:extLst>
              <a:ext uri="{FF2B5EF4-FFF2-40B4-BE49-F238E27FC236}">
                <a16:creationId xmlns:a16="http://schemas.microsoft.com/office/drawing/2014/main" id="{2CFB1C36-03C8-4208-984B-9295765A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42" y="2848805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42ACC4-1943-496C-89D1-1F698905D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265" y="2841809"/>
            <a:ext cx="208201" cy="5337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814EB12-8008-4DF7-B62E-C6DD520F3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786" y="3088464"/>
            <a:ext cx="142205" cy="3645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AD2B727-7770-4373-ACE6-A28AA5639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801" y="3829927"/>
            <a:ext cx="117525" cy="30128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CF5AE73-42D5-498D-AD87-6E824ADD1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108" y="3685615"/>
            <a:ext cx="142205" cy="3645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A1FE9B6-6396-4E8E-858F-C0ADC1E1C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252" y="3423348"/>
            <a:ext cx="129277" cy="33141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01AAEBD-83D3-4221-B0D8-537555E4AF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334" y="4117894"/>
            <a:ext cx="156426" cy="40101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015C822-0C7B-4F36-8E49-2A82DEA29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3620" y="4270294"/>
            <a:ext cx="156426" cy="4010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70941EE-E77F-44B2-9FAD-27BF8C9B7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0051" y="4108444"/>
            <a:ext cx="189276" cy="48522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5D7494-7820-448F-8600-8306D80A19EC}"/>
              </a:ext>
            </a:extLst>
          </p:cNvPr>
          <p:cNvCxnSpPr/>
          <p:nvPr/>
        </p:nvCxnSpPr>
        <p:spPr>
          <a:xfrm>
            <a:off x="3031348" y="1345052"/>
            <a:ext cx="0" cy="791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732ADD-DBFD-4839-BC18-6AC4BB715142}"/>
              </a:ext>
            </a:extLst>
          </p:cNvPr>
          <p:cNvCxnSpPr/>
          <p:nvPr/>
        </p:nvCxnSpPr>
        <p:spPr>
          <a:xfrm>
            <a:off x="5861631" y="1366823"/>
            <a:ext cx="0" cy="791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AC89FFA-23E6-4D9C-A240-77F4E78E96CE}"/>
              </a:ext>
            </a:extLst>
          </p:cNvPr>
          <p:cNvCxnSpPr/>
          <p:nvPr/>
        </p:nvCxnSpPr>
        <p:spPr>
          <a:xfrm>
            <a:off x="8846190" y="1355937"/>
            <a:ext cx="0" cy="791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A1456F-5CE8-472D-A2CE-8804DC8EF5BC}"/>
              </a:ext>
            </a:extLst>
          </p:cNvPr>
          <p:cNvCxnSpPr/>
          <p:nvPr/>
        </p:nvCxnSpPr>
        <p:spPr>
          <a:xfrm>
            <a:off x="4260009" y="5301732"/>
            <a:ext cx="0" cy="791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156E87-8AC4-4539-9C15-AC9B99F07C4D}"/>
              </a:ext>
            </a:extLst>
          </p:cNvPr>
          <p:cNvCxnSpPr/>
          <p:nvPr/>
        </p:nvCxnSpPr>
        <p:spPr>
          <a:xfrm>
            <a:off x="7375131" y="5348493"/>
            <a:ext cx="0" cy="791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6BACA1-418D-4A9F-BD17-FA1FC826DCE0}"/>
              </a:ext>
            </a:extLst>
          </p:cNvPr>
          <p:cNvCxnSpPr/>
          <p:nvPr/>
        </p:nvCxnSpPr>
        <p:spPr>
          <a:xfrm>
            <a:off x="6175227" y="4384848"/>
            <a:ext cx="1825874" cy="0"/>
          </a:xfrm>
          <a:prstGeom prst="straightConnector1">
            <a:avLst/>
          </a:prstGeom>
          <a:ln w="12700">
            <a:solidFill>
              <a:srgbClr val="CDCDCD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0" descr="Image result for refresh icon png&quot;">
            <a:extLst>
              <a:ext uri="{FF2B5EF4-FFF2-40B4-BE49-F238E27FC236}">
                <a16:creationId xmlns:a16="http://schemas.microsoft.com/office/drawing/2014/main" id="{4D52014E-2954-461A-B2FE-D4483E13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4719">
            <a:off x="6872502" y="4165189"/>
            <a:ext cx="466406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5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1F03-339A-418A-85A3-DD8F0F351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06878" y="5830600"/>
            <a:ext cx="529428" cy="365125"/>
          </a:xfrm>
        </p:spPr>
        <p:txBody>
          <a:bodyPr/>
          <a:lstStyle/>
          <a:p>
            <a:fld id="{99E61589-955B-3549-AD19-CD847E0672F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6D4FE9-F501-44EC-BD53-D33350FDF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35009"/>
              </p:ext>
            </p:extLst>
          </p:nvPr>
        </p:nvGraphicFramePr>
        <p:xfrm>
          <a:off x="530009" y="1225157"/>
          <a:ext cx="11419657" cy="4407686"/>
        </p:xfrm>
        <a:graphic>
          <a:graphicData uri="http://schemas.openxmlformats.org/drawingml/2006/table">
            <a:tbl>
              <a:tblPr/>
              <a:tblGrid>
                <a:gridCol w="1244058">
                  <a:extLst>
                    <a:ext uri="{9D8B030D-6E8A-4147-A177-3AD203B41FA5}">
                      <a16:colId xmlns:a16="http://schemas.microsoft.com/office/drawing/2014/main" val="1600431757"/>
                    </a:ext>
                  </a:extLst>
                </a:gridCol>
                <a:gridCol w="4741711">
                  <a:extLst>
                    <a:ext uri="{9D8B030D-6E8A-4147-A177-3AD203B41FA5}">
                      <a16:colId xmlns:a16="http://schemas.microsoft.com/office/drawing/2014/main" val="2381653787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1990888828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1712671329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4011180335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943852673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293008757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2392840119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3821952491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2632657631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3619341924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1757351557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1426962192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1887605949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270328354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2258042704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1006376790"/>
                    </a:ext>
                  </a:extLst>
                </a:gridCol>
                <a:gridCol w="339618">
                  <a:extLst>
                    <a:ext uri="{9D8B030D-6E8A-4147-A177-3AD203B41FA5}">
                      <a16:colId xmlns:a16="http://schemas.microsoft.com/office/drawing/2014/main" val="2763281885"/>
                    </a:ext>
                  </a:extLst>
                </a:gridCol>
              </a:tblGrid>
              <a:tr h="19200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Phases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BC2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Description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0736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WK1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WK2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WK3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WK4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WK1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WK2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WK3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WK4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WK1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WK2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WK3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WK4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WK1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WK2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WK3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WK4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96143"/>
                  </a:ext>
                </a:extLst>
              </a:tr>
              <a:tr h="190132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Ideation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Define problem scope and outcomes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20470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Business Process Understanding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50827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Aligning on Objective and </a:t>
                      </a:r>
                      <a:r>
                        <a:rPr lang="en-US" sz="900" b="0" i="0" u="none" strike="noStrike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Success KPI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75635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Brainstorming Ideas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13353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Setup steering committee for governance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12786"/>
                  </a:ext>
                </a:extLst>
              </a:tr>
              <a:tr h="19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Finalize on methodology, delivery timeline and outcomes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67469"/>
                  </a:ext>
                </a:extLst>
              </a:tr>
              <a:tr h="190132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Gathering &amp; Exploration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Creating Data requirement, Identifying data elements/sources &amp; Mapping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42521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Data collection/extraction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15869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Preliminary data sanity/quality, data cleaning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95411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EDA – Exploratory data analysis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22680"/>
                  </a:ext>
                </a:extLst>
              </a:tr>
              <a:tr h="19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Business alignment on preliminary insights &amp; data inputs into model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56140"/>
                  </a:ext>
                </a:extLst>
              </a:tr>
              <a:tr h="19013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Development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Brainstorming on approach &amp; hypothesis testing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07258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Feature engineering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72120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Solution design &amp; Model development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13329"/>
                  </a:ext>
                </a:extLst>
              </a:tr>
              <a:tr h="19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Model selection, hyper parameter tuning &amp; testing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922507"/>
                  </a:ext>
                </a:extLst>
              </a:tr>
              <a:tr h="19013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Validate &amp; Refinement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Validate model on unseen data (out of time &amp; out of sample data)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16172"/>
                  </a:ext>
                </a:extLst>
              </a:tr>
              <a:tr h="19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Review with stakeholder &amp; Incorporate feedback into analysis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07087"/>
                  </a:ext>
                </a:extLst>
              </a:tr>
              <a:tr h="19013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MVP Go Live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C2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Develop end to end data piplelines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53579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Present primary insights,Stakeholder feedback to prioritize feature &amp; full-scale development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03663"/>
                  </a:ext>
                </a:extLst>
              </a:tr>
              <a:tr h="190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User acceptance testing &amp; Go Live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5239"/>
                  </a:ext>
                </a:extLst>
              </a:tr>
              <a:tr h="19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q</a:t>
                      </a:r>
                      <a:r>
                        <a:rPr lang="en-US" sz="900" b="0" i="0" u="none" strike="noStrike" dirty="0">
                          <a:solidFill>
                            <a:srgbClr val="010101"/>
                          </a:solidFill>
                          <a:effectLst/>
                          <a:latin typeface="Arial" panose="020B0604020202020204" pitchFamily="34" charset="0"/>
                        </a:rPr>
                        <a:t>User guide creation/FAQs &amp; User onboarding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010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86" marR="4286" marT="42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229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5D9D19-52A6-4F23-8BA6-54386B7D5EAF}"/>
              </a:ext>
            </a:extLst>
          </p:cNvPr>
          <p:cNvSpPr txBox="1"/>
          <p:nvPr/>
        </p:nvSpPr>
        <p:spPr>
          <a:xfrm>
            <a:off x="530009" y="673494"/>
            <a:ext cx="386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6862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Widescreen</PresentationFormat>
  <Paragraphs>420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Analytics Project Lifecycle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Project Lifecycle</dc:title>
  <dc:creator>Ryan Blumenow</dc:creator>
  <cp:lastModifiedBy>Ryan Blumenow</cp:lastModifiedBy>
  <cp:revision>1</cp:revision>
  <dcterms:created xsi:type="dcterms:W3CDTF">2022-02-15T15:23:38Z</dcterms:created>
  <dcterms:modified xsi:type="dcterms:W3CDTF">2022-02-15T15:24:14Z</dcterms:modified>
</cp:coreProperties>
</file>