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00" autoAdjust="0"/>
  </p:normalViewPr>
  <p:slideViewPr>
    <p:cSldViewPr>
      <p:cViewPr varScale="1">
        <p:scale>
          <a:sx n="100" d="100"/>
          <a:sy n="100" d="100"/>
        </p:scale>
        <p:origin x="-23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DABF5-A581-433A-B38B-DBEA3BECB5C0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116A5-62CF-458C-B8AE-EA55023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6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the iron curtain fell, many formerly communist countries become more decentralized. Why did Russia become so corrupt while satellite nations like Hungary did not?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Maybe there is a complementary relationship between decentralization and the monitoring of these bureaucrats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116A5-62CF-458C-B8AE-EA55023746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Perhaps monitoring of the bureaucrats is the real variable to look at!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116A5-62CF-458C-B8AE-EA55023746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includes things like population, GDP/Capita, Government</a:t>
            </a:r>
            <a:r>
              <a:rPr lang="en-US" baseline="0" dirty="0" smtClean="0"/>
              <a:t> Size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FPkq</a:t>
            </a:r>
            <a:r>
              <a:rPr lang="en-US" baseline="0" dirty="0" smtClean="0"/>
              <a:t> quintiles of freedom of the press (3)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did TSLS but we don’t have time to discuss in this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116A5-62CF-458C-B8AE-EA55023746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9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the theory</a:t>
            </a:r>
            <a:r>
              <a:rPr lang="en-US" baseline="0" dirty="0" smtClean="0"/>
              <a:t> suggested.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CORRUPTION IS A MEASURE OF ABSENCE OF CORRUPTION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116A5-62CF-458C-B8AE-EA55023746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4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505199"/>
          </a:xfrm>
        </p:spPr>
        <p:txBody>
          <a:bodyPr>
            <a:noAutofit/>
          </a:bodyPr>
          <a:lstStyle/>
          <a:p>
            <a:r>
              <a:rPr lang="en-US" sz="4400" dirty="0"/>
              <a:t>One Size Fits All? Decentralization, Corruption, and the Monitoring</a:t>
            </a:r>
            <a:br>
              <a:rPr lang="en-US" sz="4400" dirty="0"/>
            </a:br>
            <a:r>
              <a:rPr lang="en-US" sz="4400" dirty="0"/>
              <a:t>of </a:t>
            </a:r>
            <a:r>
              <a:rPr lang="en-US" sz="4400" dirty="0" smtClean="0"/>
              <a:t>Bureaucrats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Lessmann</a:t>
            </a:r>
            <a:r>
              <a:rPr lang="en-US" dirty="0" smtClean="0"/>
              <a:t> and </a:t>
            </a:r>
            <a:r>
              <a:rPr lang="en-US" dirty="0" err="1" smtClean="0"/>
              <a:t>Markwardt</a:t>
            </a:r>
            <a:endParaRPr lang="en-US" dirty="0" smtClean="0"/>
          </a:p>
          <a:p>
            <a:r>
              <a:rPr lang="en-US" dirty="0" smtClean="0"/>
              <a:t>Presented by Ryan Brosnahan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4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 smtClean="0"/>
              <a:t>Decentralization is often associated with less corruption, but is that the whole story?</a:t>
            </a:r>
          </a:p>
          <a:p>
            <a:r>
              <a:rPr lang="en-US" dirty="0" smtClean="0"/>
              <a:t>12% of World Bank projects during 1993-97 involved decentralizing governments</a:t>
            </a:r>
          </a:p>
          <a:p>
            <a:r>
              <a:rPr lang="en-US" dirty="0" smtClean="0"/>
              <a:t>As of 2006 over 19% of the World Bank budget is spent on decentralization projects</a:t>
            </a:r>
          </a:p>
        </p:txBody>
      </p:sp>
    </p:spTree>
    <p:extLst>
      <p:ext uri="{BB962C8B-B14F-4D97-AF65-F5344CB8AC3E}">
        <p14:creationId xmlns:p14="http://schemas.microsoft.com/office/powerpoint/2010/main" val="268849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Decentralization promotes competition between jurisdictions which gives elected officials incentive to provide better (less corrupt) service. (</a:t>
            </a:r>
            <a:r>
              <a:rPr lang="en-US" dirty="0" err="1" smtClean="0"/>
              <a:t>Arikan</a:t>
            </a:r>
            <a:r>
              <a:rPr lang="en-US" dirty="0" smtClean="0"/>
              <a:t>, 2004; </a:t>
            </a:r>
            <a:r>
              <a:rPr lang="en-US" dirty="0" err="1" smtClean="0"/>
              <a:t>Dincer</a:t>
            </a:r>
            <a:r>
              <a:rPr lang="en-US" dirty="0" smtClean="0"/>
              <a:t>, Ellis, and Waddell, 2006)</a:t>
            </a:r>
          </a:p>
          <a:p>
            <a:pPr lvl="1"/>
            <a:r>
              <a:rPr lang="en-US" dirty="0" smtClean="0"/>
              <a:t>Monitoring of bureaucrats in poorer and developing countries is much weaker (</a:t>
            </a:r>
            <a:r>
              <a:rPr lang="en-US" dirty="0" err="1" smtClean="0"/>
              <a:t>Bardham</a:t>
            </a:r>
            <a:r>
              <a:rPr lang="en-US" dirty="0" smtClean="0"/>
              <a:t> and </a:t>
            </a:r>
            <a:r>
              <a:rPr lang="en-US" dirty="0" err="1" smtClean="0"/>
              <a:t>Mookherjee</a:t>
            </a:r>
            <a:r>
              <a:rPr lang="en-US" dirty="0" smtClean="0"/>
              <a:t>, 2006)</a:t>
            </a:r>
          </a:p>
          <a:p>
            <a:r>
              <a:rPr lang="en-US" dirty="0" smtClean="0"/>
              <a:t>Empirical:</a:t>
            </a:r>
          </a:p>
          <a:p>
            <a:pPr lvl="1"/>
            <a:r>
              <a:rPr lang="en-US" dirty="0" smtClean="0"/>
              <a:t>Majority of studies find a positive relationship between decentralization and absence of corruption (</a:t>
            </a:r>
            <a:r>
              <a:rPr lang="en-US" dirty="0" err="1" smtClean="0"/>
              <a:t>Huther</a:t>
            </a:r>
            <a:r>
              <a:rPr lang="en-US" dirty="0" smtClean="0"/>
              <a:t> and Shah, 1998; Fishman and </a:t>
            </a:r>
            <a:r>
              <a:rPr lang="en-US" dirty="0" err="1" smtClean="0"/>
              <a:t>Gatti</a:t>
            </a:r>
            <a:r>
              <a:rPr lang="en-US" dirty="0" smtClean="0"/>
              <a:t>, 2002; </a:t>
            </a:r>
            <a:r>
              <a:rPr lang="en-US" dirty="0" err="1" smtClean="0"/>
              <a:t>Arikan</a:t>
            </a:r>
            <a:r>
              <a:rPr lang="en-US" dirty="0" smtClean="0"/>
              <a:t>, 2004; Lederman, </a:t>
            </a:r>
            <a:r>
              <a:rPr lang="en-US" dirty="0" err="1" smtClean="0"/>
              <a:t>Loayza</a:t>
            </a:r>
            <a:r>
              <a:rPr lang="en-US" dirty="0" smtClean="0"/>
              <a:t>, and </a:t>
            </a:r>
            <a:r>
              <a:rPr lang="en-US" dirty="0" err="1" smtClean="0"/>
              <a:t>Soares</a:t>
            </a:r>
            <a:r>
              <a:rPr lang="en-US" dirty="0" smtClean="0"/>
              <a:t>, 2005)</a:t>
            </a:r>
          </a:p>
          <a:p>
            <a:pPr lvl="1"/>
            <a:r>
              <a:rPr lang="en-US" dirty="0" smtClean="0"/>
              <a:t>Majority of studies find a positive relationship between freedom of the press and absence of corruption (</a:t>
            </a:r>
            <a:r>
              <a:rPr lang="en-US" dirty="0" err="1" smtClean="0"/>
              <a:t>Stapenhurst</a:t>
            </a:r>
            <a:r>
              <a:rPr lang="en-US" dirty="0" smtClean="0"/>
              <a:t>, 2002; </a:t>
            </a:r>
            <a:r>
              <a:rPr lang="en-US" dirty="0" err="1" smtClean="0"/>
              <a:t>Ahrend</a:t>
            </a:r>
            <a:r>
              <a:rPr lang="en-US" dirty="0" smtClean="0"/>
              <a:t>, 2002; </a:t>
            </a:r>
            <a:r>
              <a:rPr lang="en-US" dirty="0" err="1" smtClean="0"/>
              <a:t>Freille</a:t>
            </a:r>
            <a:r>
              <a:rPr lang="en-US" dirty="0" smtClean="0"/>
              <a:t> et al. 2007)</a:t>
            </a:r>
          </a:p>
        </p:txBody>
      </p:sp>
    </p:spTree>
    <p:extLst>
      <p:ext uri="{BB962C8B-B14F-4D97-AF65-F5344CB8AC3E}">
        <p14:creationId xmlns:p14="http://schemas.microsoft.com/office/powerpoint/2010/main" val="218898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and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0"/>
            <a:ext cx="5104189" cy="199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419600"/>
            <a:ext cx="8229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Decentralization </a:t>
            </a:r>
            <a:r>
              <a:rPr lang="en-US" dirty="0" smtClean="0"/>
              <a:t>indicators: Revenue</a:t>
            </a:r>
            <a:r>
              <a:rPr lang="en-US" dirty="0"/>
              <a:t>, Expenditure, Employment, levels of government (tiers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Corruption Indicators: PRS Group’s International Country Risk Guide (ICRG)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5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239173" cy="486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quintile separation was explored, 3 </a:t>
            </a:r>
          </a:p>
          <a:p>
            <a:r>
              <a:rPr lang="en-US" dirty="0" smtClean="0"/>
              <a:t>Robustness tests were performed on various combinations of indicators, ICRG and Expenditure Decentralization </a:t>
            </a:r>
          </a:p>
          <a:p>
            <a:r>
              <a:rPr lang="en-US" dirty="0" smtClean="0"/>
              <a:t>TSLS adjusting for corrupt government controlling the press still finds results consistent with OLS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3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Decentralization does impact corruption</a:t>
            </a:r>
          </a:p>
          <a:p>
            <a:r>
              <a:rPr lang="en-US" dirty="0" smtClean="0"/>
              <a:t>The Effect is ambiguous without also understanding how bureaucrats are monitored</a:t>
            </a:r>
          </a:p>
        </p:txBody>
      </p:sp>
    </p:spTree>
    <p:extLst>
      <p:ext uri="{BB962C8B-B14F-4D97-AF65-F5344CB8AC3E}">
        <p14:creationId xmlns:p14="http://schemas.microsoft.com/office/powerpoint/2010/main" val="3440913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372</TotalTime>
  <Words>379</Words>
  <Application>Microsoft Office PowerPoint</Application>
  <PresentationFormat>On-screen Show (4:3)</PresentationFormat>
  <Paragraphs>41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One Size Fits All? Decentralization, Corruption, and the Monitoring of Bureaucrats</vt:lpstr>
      <vt:lpstr>Motivation</vt:lpstr>
      <vt:lpstr>Literature</vt:lpstr>
      <vt:lpstr>Model and Data</vt:lpstr>
      <vt:lpstr>Results 1/2</vt:lpstr>
      <vt:lpstr>Results 2/2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Size Fits All? Decentralization, Corruption, and the Monitoring of Bureaucrats</dc:title>
  <dc:creator>Root</dc:creator>
  <cp:lastModifiedBy>Root</cp:lastModifiedBy>
  <cp:revision>18</cp:revision>
  <dcterms:created xsi:type="dcterms:W3CDTF">2006-08-16T00:00:00Z</dcterms:created>
  <dcterms:modified xsi:type="dcterms:W3CDTF">2013-01-30T10:01:16Z</dcterms:modified>
</cp:coreProperties>
</file>