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84" r:id="rId20"/>
    <p:sldId id="28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leway" panose="020B0503030101060003" pitchFamily="34" charset="77"/>
      <p:regular r:id="rId27"/>
      <p:bold r:id="rId28"/>
      <p:italic r:id="rId29"/>
      <p:boldItalic r:id="rId30"/>
    </p:embeddedFont>
    <p:embeddedFont>
      <p:font typeface="Raleway ExtraBold" panose="020B0803030101060003" pitchFamily="34" charset="77"/>
      <p:bold r:id="rId31"/>
      <p:italic r:id="rId32"/>
      <p:boldItalic r:id="rId33"/>
    </p:embeddedFont>
    <p:embeddedFont>
      <p:font typeface="Raleway Light" panose="020B0503030101060003" pitchFamily="34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C18322-A937-4FDA-A7BF-A8BAD54F941A}">
  <a:tblStyle styleId="{FDC18322-A937-4FDA-A7BF-A8BAD54F94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51F940-E36C-4A57-916B-D763E6C6B9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635"/>
  </p:normalViewPr>
  <p:slideViewPr>
    <p:cSldViewPr snapToGrid="0" snapToObjects="1">
      <p:cViewPr varScale="1">
        <p:scale>
          <a:sx n="120" d="100"/>
          <a:sy n="120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intuition in my mind I turn to the stan guide book for some ideas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part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mentioned in the Stan guide book, a hidden markov model can well described this kind of pattern.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Model, known as HMM is a 2 layer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first decide the probability of each state and then decide the parameter of the distribution under different state.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3743c85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3743c85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case, I believe that there are 3 states in a day and each state follows a different poisson distribution.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of the 3 poisson distribution has its own parameter lambda, and lambda is also influenced by the categorical variable - weekday or not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 embed a linear function alpha + beta * weekday or not to include the  weekday effect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b3743c85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b3743c85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HMM model and the corresponding Viterbi algorithm,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able to figure out the most probable state of each hour in different day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alpha, beta, lambda parameters of the 3 poisson distribution.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making any prediction, I perform a backtest to make sure the HMM model is suitable for this dataset.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plot, we can tell that HMM model can capture most of the demand pattern.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the parameters of the 3 different poisson distributions are significantly different.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Both of these results proof the adequacy of using a HMM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my assumption, there are 3 different states in a day, is reasonable.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0a548c0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b0a548c0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I start to make prediction using the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first 3 weeks data as our training dataset and leave the last week as the testing part.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the predictions, We first predict the state of a certain time,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draw one random sample from the corresponding poisson distribution.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assumption is that “the state of a certain time in the future will be similar to the same time of previous weeks”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first attempt is to take the mode of the states of previous 3 weeks as the predicted state of week 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bd33421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bd33421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you can see from the illustration, at the midnight of Monday,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2 different states. So I take the mode and predict the state of the same time for week 4.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b0a548c0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b0a548c0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Later, I realize that the state of each time is not as valuable as the actual quantities we predict.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 also recall the concept of ensembling.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my second attempt is to average over the previous 3 weeks to include all the information from the training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using only one poisson distribution, I draw 3 samples from each of the 3 weeks and take the average quantities\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my predicted demand quantities for the time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b0a548c0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b0a548c0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comparison of the 2 prediction methods by plotting the predicted demand against the </a:t>
            </a:r>
            <a:r>
              <a:rPr lang="en">
                <a:solidFill>
                  <a:schemeClr val="dk1"/>
                </a:solidFill>
              </a:rPr>
              <a:t>actual demand in test data,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we also calculate the RMSE as the KPI.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which method is better?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the computation of the mode prediction is simpler than the average prediction,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RMSE score and the plots both show that average prediction performs better\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narrower CI and smaller RMSE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will choose HMM with average prediction in our future application.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from our data preprocessing and our EDA.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data preprocessing,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Firstly, we tried to dive in the rent record.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included the rent-station-id, rent time and return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preprocessing,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collect hourly demand for every hour in every station.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0a548c0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0a548c0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I want to explore the data to find out something behind the big data set!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see, the most three frequency rent station are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公館、羅斯福新生路口、市政府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3743c85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3743c85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plot the weekly demand pattern of the most used 4 stations,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shown by the plots, the demand of each day on different week is similar to each other.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0a548c0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0a548c0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start to build our models.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3fac05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3fac05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 look at the daily demand pattern, I notice 3 things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Firstly, the </a:t>
            </a:r>
            <a:r>
              <a:rPr lang="en">
                <a:solidFill>
                  <a:schemeClr val="dk1"/>
                </a:solidFill>
              </a:rPr>
              <a:t>everyday </a:t>
            </a:r>
            <a:r>
              <a:rPr lang="en"/>
              <a:t>hourly demand is similar to each other as the plot shows a clear pattern.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d33421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d33421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Secondly, the demand pattern of week days is different from that of weekends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add different colors on weekdays and weekends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d334213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d334213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lastly, the demand in a day seems to have 3 states, each state follows a different distribution.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sie.ntnu.edu.tw/~u91029/abou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sie.ntnu.edu.tw/~u91029/about.html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sie.ntnu.edu.tw/~u91029/about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49048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err="1">
                <a:solidFill>
                  <a:schemeClr val="lt1"/>
                </a:solidFill>
              </a:rPr>
              <a:t>YouBike</a:t>
            </a:r>
            <a:r>
              <a:rPr lang="en" dirty="0">
                <a:solidFill>
                  <a:schemeClr val="lt1"/>
                </a:solidFill>
              </a:rPr>
              <a:t> Forecast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772075" y="3650293"/>
            <a:ext cx="77724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rgbClr val="434343"/>
                </a:solidFill>
              </a:rPr>
              <a:t>Ryan</a:t>
            </a:r>
            <a:r>
              <a:rPr lang="zh-TW" altLang="en-US" sz="1800" dirty="0">
                <a:solidFill>
                  <a:srgbClr val="434343"/>
                </a:solidFill>
              </a:rPr>
              <a:t> </a:t>
            </a:r>
            <a:r>
              <a:rPr lang="en-US" altLang="zh-TW" sz="1800" dirty="0">
                <a:solidFill>
                  <a:srgbClr val="434343"/>
                </a:solidFill>
              </a:rPr>
              <a:t>Huang</a:t>
            </a:r>
            <a:r>
              <a:rPr lang="zh-TW" altLang="en-US" sz="1800" dirty="0">
                <a:solidFill>
                  <a:srgbClr val="434343"/>
                </a:solidFill>
              </a:rPr>
              <a:t> </a:t>
            </a:r>
            <a:r>
              <a:rPr lang="en" sz="1800" dirty="0" err="1">
                <a:solidFill>
                  <a:srgbClr val="434343"/>
                </a:solidFill>
              </a:rPr>
              <a:t>黃琮</a:t>
            </a:r>
            <a:r>
              <a:rPr lang="zh-CN" altLang="en-US" sz="1800" dirty="0">
                <a:solidFill>
                  <a:srgbClr val="434343"/>
                </a:solidFill>
              </a:rPr>
              <a:t>仁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59" name="Google Shape;59;p12"/>
          <p:cNvSpPr/>
          <p:nvPr/>
        </p:nvSpPr>
        <p:spPr>
          <a:xfrm>
            <a:off x="7755600" y="221876"/>
            <a:ext cx="1215826" cy="847890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922000" y="398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HMM</a:t>
            </a:r>
            <a:r>
              <a:rPr lang="en"/>
              <a:t> Model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98" name="Google Shape;198;p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" y="1641938"/>
            <a:ext cx="19673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362438" y="3959706"/>
            <a:ext cx="2313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3 Different States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6309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2"/>
          <p:cNvGrpSpPr/>
          <p:nvPr/>
        </p:nvGrpSpPr>
        <p:grpSpPr>
          <a:xfrm>
            <a:off x="758952" y="2880360"/>
            <a:ext cx="266711" cy="276714"/>
            <a:chOff x="5302225" y="968375"/>
            <a:chExt cx="417650" cy="418250"/>
          </a:xfrm>
        </p:grpSpPr>
        <p:sp>
          <p:nvSpPr>
            <p:cNvPr id="207" name="Google Shape;207;p22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2"/>
          <p:cNvSpPr/>
          <p:nvPr/>
        </p:nvSpPr>
        <p:spPr>
          <a:xfrm>
            <a:off x="19263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2033054" y="2866631"/>
            <a:ext cx="301981" cy="306998"/>
            <a:chOff x="5926225" y="921350"/>
            <a:chExt cx="517800" cy="504350"/>
          </a:xfrm>
        </p:grpSpPr>
        <p:sp>
          <p:nvSpPr>
            <p:cNvPr id="211" name="Google Shape;211;p22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2"/>
          <p:cNvSpPr/>
          <p:nvPr/>
        </p:nvSpPr>
        <p:spPr>
          <a:xfrm>
            <a:off x="1240536" y="17826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22"/>
          <p:cNvGrpSpPr/>
          <p:nvPr/>
        </p:nvGrpSpPr>
        <p:grpSpPr>
          <a:xfrm>
            <a:off x="1376858" y="1883664"/>
            <a:ext cx="266756" cy="287729"/>
            <a:chOff x="2605300" y="5003050"/>
            <a:chExt cx="418900" cy="430475"/>
          </a:xfrm>
        </p:grpSpPr>
        <p:sp>
          <p:nvSpPr>
            <p:cNvPr id="215" name="Google Shape;215;p2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22"/>
          <p:cNvSpPr txBox="1"/>
          <p:nvPr/>
        </p:nvSpPr>
        <p:spPr>
          <a:xfrm>
            <a:off x="5078525" y="4733850"/>
            <a:ext cx="3691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Light"/>
                <a:ea typeface="Raleway Light"/>
                <a:cs typeface="Raleway Light"/>
                <a:sym typeface="Raleway Light"/>
              </a:rPr>
              <a:t>Reference: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http://www.csie.ntnu.edu.tw/~u91029/about.html</a:t>
            </a:r>
            <a:endParaRPr sz="10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922000" y="398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HMM</a:t>
            </a:r>
            <a:r>
              <a:rPr lang="en"/>
              <a:t> Model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26" name="Google Shape;226;p2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23"/>
          <p:cNvSpPr txBox="1"/>
          <p:nvPr/>
        </p:nvSpPr>
        <p:spPr>
          <a:xfrm>
            <a:off x="2541500" y="3509500"/>
            <a:ext cx="2803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Demand(i) ~ Poisson( </a:t>
            </a: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</a:t>
            </a: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(i) )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𝜆</a:t>
            </a:r>
            <a:r>
              <a:rPr lang="en" sz="1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 = </a:t>
            </a:r>
            <a:r>
              <a:rPr lang="en" sz="1800" b="1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𝛼</a:t>
            </a:r>
            <a:r>
              <a:rPr lang="en" sz="1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 + </a:t>
            </a:r>
            <a:r>
              <a:rPr lang="en" sz="1800" b="1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𝛽</a:t>
            </a:r>
            <a:r>
              <a:rPr lang="en" sz="1600">
                <a:solidFill>
                  <a:srgbClr val="FFB600"/>
                </a:solidFill>
                <a:latin typeface="Raleway Light"/>
                <a:ea typeface="Raleway Light"/>
                <a:cs typeface="Raleway Light"/>
                <a:sym typeface="Raleway Light"/>
              </a:rPr>
              <a:t> × weekday</a:t>
            </a:r>
            <a:endParaRPr sz="1600">
              <a:solidFill>
                <a:srgbClr val="FFB600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𝛼 ~lognormal(3, 1)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𝛽 ~ lognormal(1, 1) 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" y="1641938"/>
            <a:ext cx="19673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4">
            <a:alphaModFix/>
          </a:blip>
          <a:srcRect r="35228"/>
          <a:stretch/>
        </p:blipFill>
        <p:spPr>
          <a:xfrm>
            <a:off x="2599325" y="1499250"/>
            <a:ext cx="2479200" cy="207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362438" y="3959706"/>
            <a:ext cx="2313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3 Different States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6309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23"/>
          <p:cNvGrpSpPr/>
          <p:nvPr/>
        </p:nvGrpSpPr>
        <p:grpSpPr>
          <a:xfrm>
            <a:off x="758952" y="2880360"/>
            <a:ext cx="266711" cy="276714"/>
            <a:chOff x="5302225" y="968375"/>
            <a:chExt cx="417650" cy="418250"/>
          </a:xfrm>
        </p:grpSpPr>
        <p:sp>
          <p:nvSpPr>
            <p:cNvPr id="237" name="Google Shape;237;p2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3"/>
          <p:cNvSpPr/>
          <p:nvPr/>
        </p:nvSpPr>
        <p:spPr>
          <a:xfrm>
            <a:off x="19263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3"/>
          <p:cNvGrpSpPr/>
          <p:nvPr/>
        </p:nvGrpSpPr>
        <p:grpSpPr>
          <a:xfrm>
            <a:off x="2033054" y="2866631"/>
            <a:ext cx="301981" cy="306998"/>
            <a:chOff x="5926225" y="921350"/>
            <a:chExt cx="517800" cy="504350"/>
          </a:xfrm>
        </p:grpSpPr>
        <p:sp>
          <p:nvSpPr>
            <p:cNvPr id="241" name="Google Shape;241;p2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3"/>
          <p:cNvSpPr/>
          <p:nvPr/>
        </p:nvSpPr>
        <p:spPr>
          <a:xfrm>
            <a:off x="1240536" y="17826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1376858" y="1883664"/>
            <a:ext cx="266756" cy="287729"/>
            <a:chOff x="2605300" y="5003050"/>
            <a:chExt cx="418900" cy="430475"/>
          </a:xfrm>
        </p:grpSpPr>
        <p:sp>
          <p:nvSpPr>
            <p:cNvPr id="245" name="Google Shape;245;p2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3"/>
          <p:cNvSpPr txBox="1"/>
          <p:nvPr/>
        </p:nvSpPr>
        <p:spPr>
          <a:xfrm>
            <a:off x="5078525" y="4733850"/>
            <a:ext cx="3691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Light"/>
                <a:ea typeface="Raleway Light"/>
                <a:cs typeface="Raleway Light"/>
                <a:sym typeface="Raleway Light"/>
              </a:rPr>
              <a:t>Reference: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http://www.csie.ntnu.edu.tw/~u91029/about.html</a:t>
            </a:r>
            <a:endParaRPr sz="10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922000" y="398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HMM</a:t>
            </a:r>
            <a:r>
              <a:rPr lang="en"/>
              <a:t> Model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256" name="Google Shape;256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4"/>
          <p:cNvSpPr txBox="1"/>
          <p:nvPr/>
        </p:nvSpPr>
        <p:spPr>
          <a:xfrm>
            <a:off x="2541500" y="3509500"/>
            <a:ext cx="2803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Demand(i) ~ Poisson( </a:t>
            </a: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</a:t>
            </a: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(i) )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𝜆</a:t>
            </a: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 =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𝛼</a:t>
            </a: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 +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𝛽</a:t>
            </a: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 × weekday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𝛼 ~lognormal(3, 1)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𝛽 ~ lognormal(1, 1) 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7" y="1641938"/>
            <a:ext cx="196730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4"/>
          <p:cNvPicPr preferRelativeResize="0"/>
          <p:nvPr/>
        </p:nvPicPr>
        <p:blipFill rotWithShape="1">
          <a:blip r:embed="rId4">
            <a:alphaModFix/>
          </a:blip>
          <a:srcRect r="35228"/>
          <a:stretch/>
        </p:blipFill>
        <p:spPr>
          <a:xfrm>
            <a:off x="2599325" y="1499250"/>
            <a:ext cx="2479200" cy="207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362438" y="3959706"/>
            <a:ext cx="2313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3 Different States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6309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24"/>
          <p:cNvGrpSpPr/>
          <p:nvPr/>
        </p:nvGrpSpPr>
        <p:grpSpPr>
          <a:xfrm>
            <a:off x="758952" y="2880360"/>
            <a:ext cx="266711" cy="276714"/>
            <a:chOff x="5302225" y="968375"/>
            <a:chExt cx="417650" cy="418250"/>
          </a:xfrm>
        </p:grpSpPr>
        <p:sp>
          <p:nvSpPr>
            <p:cNvPr id="267" name="Google Shape;267;p2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4"/>
          <p:cNvSpPr/>
          <p:nvPr/>
        </p:nvSpPr>
        <p:spPr>
          <a:xfrm>
            <a:off x="1926336" y="27732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24"/>
          <p:cNvGrpSpPr/>
          <p:nvPr/>
        </p:nvGrpSpPr>
        <p:grpSpPr>
          <a:xfrm>
            <a:off x="2033054" y="2866631"/>
            <a:ext cx="301981" cy="306998"/>
            <a:chOff x="5926225" y="921350"/>
            <a:chExt cx="517800" cy="504350"/>
          </a:xfrm>
        </p:grpSpPr>
        <p:sp>
          <p:nvSpPr>
            <p:cNvPr id="271" name="Google Shape;271;p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4"/>
          <p:cNvSpPr/>
          <p:nvPr/>
        </p:nvSpPr>
        <p:spPr>
          <a:xfrm>
            <a:off x="1240536" y="1782631"/>
            <a:ext cx="523200" cy="5232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1376858" y="1883664"/>
            <a:ext cx="266756" cy="287729"/>
            <a:chOff x="2605300" y="5003050"/>
            <a:chExt cx="418900" cy="430475"/>
          </a:xfrm>
        </p:grpSpPr>
        <p:sp>
          <p:nvSpPr>
            <p:cNvPr id="275" name="Google Shape;275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4"/>
          <p:cNvSpPr txBox="1"/>
          <p:nvPr/>
        </p:nvSpPr>
        <p:spPr>
          <a:xfrm>
            <a:off x="5078525" y="4733850"/>
            <a:ext cx="3691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Light"/>
                <a:ea typeface="Raleway Light"/>
                <a:cs typeface="Raleway Light"/>
                <a:sym typeface="Raleway Light"/>
              </a:rPr>
              <a:t>Reference: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http://www.csie.ntnu.edu.tw/~u91029/about.html</a:t>
            </a:r>
            <a:endParaRPr sz="10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aphicFrame>
        <p:nvGraphicFramePr>
          <p:cNvPr id="279" name="Google Shape;279;p24"/>
          <p:cNvGraphicFramePr/>
          <p:nvPr/>
        </p:nvGraphicFramePr>
        <p:xfrm>
          <a:off x="5929188" y="1347063"/>
          <a:ext cx="2580900" cy="2455425"/>
        </p:xfrm>
        <a:graphic>
          <a:graphicData uri="http://schemas.openxmlformats.org/drawingml/2006/table">
            <a:tbl>
              <a:tblPr>
                <a:noFill/>
                <a:tableStyleId>{FDC18322-A937-4FDA-A7BF-A8BAD54F941A}</a:tableStyleId>
              </a:tblPr>
              <a:tblGrid>
                <a:gridCol w="64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Period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State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λ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Pred</a:t>
                      </a:r>
                      <a:endParaRPr>
                        <a:solidFill>
                          <a:schemeClr val="dk1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 00:00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2016/1/3 10:00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0" name="Google Shape;280;p24"/>
          <p:cNvGrpSpPr/>
          <p:nvPr/>
        </p:nvGrpSpPr>
        <p:grpSpPr>
          <a:xfrm>
            <a:off x="6715701" y="2922689"/>
            <a:ext cx="398292" cy="390367"/>
            <a:chOff x="5926225" y="921350"/>
            <a:chExt cx="517800" cy="504350"/>
          </a:xfrm>
        </p:grpSpPr>
        <p:sp>
          <p:nvSpPr>
            <p:cNvPr id="281" name="Google Shape;281;p2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4"/>
          <p:cNvGrpSpPr/>
          <p:nvPr/>
        </p:nvGrpSpPr>
        <p:grpSpPr>
          <a:xfrm>
            <a:off x="6740710" y="1904114"/>
            <a:ext cx="348362" cy="347859"/>
            <a:chOff x="5302225" y="968375"/>
            <a:chExt cx="417650" cy="418250"/>
          </a:xfrm>
        </p:grpSpPr>
        <p:sp>
          <p:nvSpPr>
            <p:cNvPr id="284" name="Google Shape;284;p2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4"/>
          <p:cNvSpPr txBox="1"/>
          <p:nvPr/>
        </p:nvSpPr>
        <p:spPr>
          <a:xfrm>
            <a:off x="6062838" y="3956600"/>
            <a:ext cx="2313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 Light"/>
                <a:ea typeface="Raleway Light"/>
                <a:cs typeface="Raleway Light"/>
                <a:sym typeface="Raleway Light"/>
              </a:rPr>
              <a:t>Expected Outcome</a:t>
            </a:r>
            <a:endParaRPr sz="16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ctrTitle" idx="4294967295"/>
          </p:nvPr>
        </p:nvSpPr>
        <p:spPr>
          <a:xfrm>
            <a:off x="948025" y="364150"/>
            <a:ext cx="522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Back</a:t>
            </a:r>
            <a:r>
              <a:rPr lang="en">
                <a:solidFill>
                  <a:srgbClr val="000000"/>
                </a:solidFill>
              </a:rPr>
              <a:t>test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7867964" y="7841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/>
          <p:nvPr/>
        </p:nvSpPr>
        <p:spPr>
          <a:xfrm rot="2926063">
            <a:off x="8627537" y="8170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r="61850"/>
          <a:stretch/>
        </p:blipFill>
        <p:spPr>
          <a:xfrm>
            <a:off x="5760275" y="2615450"/>
            <a:ext cx="24854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6444775" y="2186275"/>
            <a:ext cx="1194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Parameters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4">
            <a:alphaModFix/>
          </a:blip>
          <a:srcRect l="4933" t="7345" b="6343"/>
          <a:stretch/>
        </p:blipFill>
        <p:spPr>
          <a:xfrm>
            <a:off x="403400" y="1754850"/>
            <a:ext cx="4835350" cy="27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ctrTitle" idx="4294967295"/>
          </p:nvPr>
        </p:nvSpPr>
        <p:spPr>
          <a:xfrm>
            <a:off x="948025" y="364150"/>
            <a:ext cx="669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Train/Test </a:t>
            </a:r>
            <a:r>
              <a:rPr lang="en">
                <a:solidFill>
                  <a:srgbClr val="000000"/>
                </a:solidFill>
              </a:rPr>
              <a:t>Split</a:t>
            </a:r>
            <a:r>
              <a:rPr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(1)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7867964" y="7841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2926063">
            <a:off x="8627537" y="8170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08" name="Google Shape;308;p26"/>
          <p:cNvGraphicFramePr/>
          <p:nvPr/>
        </p:nvGraphicFramePr>
        <p:xfrm>
          <a:off x="419100" y="1619250"/>
          <a:ext cx="3362625" cy="274110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6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week2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08::00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9" name="Google Shape;309;p26"/>
          <p:cNvGraphicFramePr/>
          <p:nvPr/>
        </p:nvGraphicFramePr>
        <p:xfrm>
          <a:off x="4735263" y="1621849"/>
          <a:ext cx="754925" cy="274105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7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0" name="Google Shape;310;p26"/>
          <p:cNvGrpSpPr/>
          <p:nvPr/>
        </p:nvGrpSpPr>
        <p:grpSpPr>
          <a:xfrm>
            <a:off x="1950757" y="3065289"/>
            <a:ext cx="329165" cy="318194"/>
            <a:chOff x="5926225" y="921350"/>
            <a:chExt cx="517800" cy="504350"/>
          </a:xfrm>
        </p:grpSpPr>
        <p:sp>
          <p:nvSpPr>
            <p:cNvPr id="311" name="Google Shape;311;p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2606378" y="2146751"/>
            <a:ext cx="300245" cy="331629"/>
            <a:chOff x="4276750" y="3249050"/>
            <a:chExt cx="493500" cy="545174"/>
          </a:xfrm>
        </p:grpSpPr>
        <p:sp>
          <p:nvSpPr>
            <p:cNvPr id="314" name="Google Shape;314;p26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26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" name="Google Shape;319;p26"/>
          <p:cNvGrpSpPr/>
          <p:nvPr/>
        </p:nvGrpSpPr>
        <p:grpSpPr>
          <a:xfrm>
            <a:off x="1926235" y="2138639"/>
            <a:ext cx="348362" cy="347859"/>
            <a:chOff x="5302225" y="968375"/>
            <a:chExt cx="417650" cy="418250"/>
          </a:xfrm>
        </p:grpSpPr>
        <p:sp>
          <p:nvSpPr>
            <p:cNvPr id="320" name="Google Shape;320;p2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2582322" y="3036689"/>
            <a:ext cx="348362" cy="347859"/>
            <a:chOff x="5302225" y="968375"/>
            <a:chExt cx="417650" cy="418250"/>
          </a:xfrm>
        </p:grpSpPr>
        <p:sp>
          <p:nvSpPr>
            <p:cNvPr id="323" name="Google Shape;323;p2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3295660" y="2138626"/>
            <a:ext cx="348362" cy="347859"/>
            <a:chOff x="5302225" y="968375"/>
            <a:chExt cx="417650" cy="418250"/>
          </a:xfrm>
        </p:grpSpPr>
        <p:sp>
          <p:nvSpPr>
            <p:cNvPr id="326" name="Google Shape;326;p2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3307593" y="3064657"/>
            <a:ext cx="329165" cy="318194"/>
            <a:chOff x="5926225" y="921350"/>
            <a:chExt cx="517800" cy="504350"/>
          </a:xfrm>
        </p:grpSpPr>
        <p:sp>
          <p:nvSpPr>
            <p:cNvPr id="329" name="Google Shape;329;p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1941160" y="3962264"/>
            <a:ext cx="348362" cy="347859"/>
            <a:chOff x="5302225" y="968375"/>
            <a:chExt cx="417650" cy="418250"/>
          </a:xfrm>
        </p:grpSpPr>
        <p:sp>
          <p:nvSpPr>
            <p:cNvPr id="332" name="Google Shape;332;p2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6"/>
          <p:cNvGrpSpPr/>
          <p:nvPr/>
        </p:nvGrpSpPr>
        <p:grpSpPr>
          <a:xfrm>
            <a:off x="2606378" y="3970389"/>
            <a:ext cx="300245" cy="331629"/>
            <a:chOff x="4276750" y="3249050"/>
            <a:chExt cx="493500" cy="545174"/>
          </a:xfrm>
        </p:grpSpPr>
        <p:sp>
          <p:nvSpPr>
            <p:cNvPr id="335" name="Google Shape;335;p26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26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337" name="Google Shape;337;p26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6"/>
          <p:cNvGrpSpPr/>
          <p:nvPr/>
        </p:nvGrpSpPr>
        <p:grpSpPr>
          <a:xfrm>
            <a:off x="3295653" y="3961026"/>
            <a:ext cx="300245" cy="331629"/>
            <a:chOff x="4276750" y="3249050"/>
            <a:chExt cx="493500" cy="545174"/>
          </a:xfrm>
        </p:grpSpPr>
        <p:sp>
          <p:nvSpPr>
            <p:cNvPr id="341" name="Google Shape;341;p26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6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" name="Google Shape;346;p26"/>
          <p:cNvGrpSpPr/>
          <p:nvPr/>
        </p:nvGrpSpPr>
        <p:grpSpPr>
          <a:xfrm>
            <a:off x="4944560" y="2138651"/>
            <a:ext cx="348362" cy="347859"/>
            <a:chOff x="5302225" y="968375"/>
            <a:chExt cx="417650" cy="418250"/>
          </a:xfrm>
        </p:grpSpPr>
        <p:sp>
          <p:nvSpPr>
            <p:cNvPr id="347" name="Google Shape;347;p26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4954155" y="3051532"/>
            <a:ext cx="329165" cy="318194"/>
            <a:chOff x="5926225" y="921350"/>
            <a:chExt cx="517800" cy="504350"/>
          </a:xfrm>
        </p:grpSpPr>
        <p:sp>
          <p:nvSpPr>
            <p:cNvPr id="350" name="Google Shape;350;p2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>
            <a:off x="4968615" y="3970401"/>
            <a:ext cx="300245" cy="331629"/>
            <a:chOff x="4276750" y="3249050"/>
            <a:chExt cx="493500" cy="545174"/>
          </a:xfrm>
        </p:grpSpPr>
        <p:sp>
          <p:nvSpPr>
            <p:cNvPr id="353" name="Google Shape;353;p26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26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" name="Google Shape;358;p26"/>
          <p:cNvSpPr txBox="1"/>
          <p:nvPr/>
        </p:nvSpPr>
        <p:spPr>
          <a:xfrm>
            <a:off x="3881100" y="2768125"/>
            <a:ext cx="7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MODE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359" name="Google Shape;359;p26"/>
          <p:cNvCxnSpPr/>
          <p:nvPr/>
        </p:nvCxnSpPr>
        <p:spPr>
          <a:xfrm rot="10800000" flipH="1">
            <a:off x="3862675" y="3203000"/>
            <a:ext cx="7980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26"/>
          <p:cNvCxnSpPr/>
          <p:nvPr/>
        </p:nvCxnSpPr>
        <p:spPr>
          <a:xfrm rot="10800000" flipH="1">
            <a:off x="5568200" y="23115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6"/>
          <p:cNvCxnSpPr/>
          <p:nvPr/>
        </p:nvCxnSpPr>
        <p:spPr>
          <a:xfrm rot="10800000" flipH="1">
            <a:off x="5568200" y="3223338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26"/>
          <p:cNvCxnSpPr/>
          <p:nvPr/>
        </p:nvCxnSpPr>
        <p:spPr>
          <a:xfrm rot="10800000" flipH="1">
            <a:off x="5568200" y="41352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6"/>
          <p:cNvSpPr txBox="1"/>
          <p:nvPr/>
        </p:nvSpPr>
        <p:spPr>
          <a:xfrm>
            <a:off x="5988425" y="20298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𝜆1 )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𝜆1 = 𝛼1 + 𝛽1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5988425" y="28680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𝜆2 )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𝜆2 = 𝛼2 + 𝛽2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5988425" y="37824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𝜆3 )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𝜆3 = 𝛼3 + 𝛽3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ctrTitle" idx="4294967295"/>
          </p:nvPr>
        </p:nvSpPr>
        <p:spPr>
          <a:xfrm>
            <a:off x="948025" y="364150"/>
            <a:ext cx="669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Train/Test </a:t>
            </a:r>
            <a:r>
              <a:rPr lang="en">
                <a:solidFill>
                  <a:srgbClr val="000000"/>
                </a:solidFill>
              </a:rPr>
              <a:t>Split</a:t>
            </a:r>
            <a:r>
              <a:rPr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(1)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7867964" y="7841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7"/>
          <p:cNvSpPr/>
          <p:nvPr/>
        </p:nvSpPr>
        <p:spPr>
          <a:xfrm rot="2926063">
            <a:off x="8627537" y="8170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7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375" name="Google Shape;375;p27"/>
          <p:cNvGraphicFramePr/>
          <p:nvPr/>
        </p:nvGraphicFramePr>
        <p:xfrm>
          <a:off x="419100" y="1619250"/>
          <a:ext cx="3362625" cy="274110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6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week2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08::00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6" name="Google Shape;376;p27"/>
          <p:cNvGraphicFramePr/>
          <p:nvPr/>
        </p:nvGraphicFramePr>
        <p:xfrm>
          <a:off x="4735263" y="1621849"/>
          <a:ext cx="754925" cy="274105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75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77" name="Google Shape;377;p27"/>
          <p:cNvGrpSpPr/>
          <p:nvPr/>
        </p:nvGrpSpPr>
        <p:grpSpPr>
          <a:xfrm>
            <a:off x="1950757" y="3065289"/>
            <a:ext cx="329165" cy="318194"/>
            <a:chOff x="5926225" y="921350"/>
            <a:chExt cx="517800" cy="504350"/>
          </a:xfrm>
        </p:grpSpPr>
        <p:sp>
          <p:nvSpPr>
            <p:cNvPr id="378" name="Google Shape;378;p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606378" y="2146751"/>
            <a:ext cx="300245" cy="331629"/>
            <a:chOff x="4276750" y="3249050"/>
            <a:chExt cx="493500" cy="545174"/>
          </a:xfrm>
        </p:grpSpPr>
        <p:sp>
          <p:nvSpPr>
            <p:cNvPr id="381" name="Google Shape;381;p27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7"/>
          <p:cNvGrpSpPr/>
          <p:nvPr/>
        </p:nvGrpSpPr>
        <p:grpSpPr>
          <a:xfrm>
            <a:off x="1926235" y="2138639"/>
            <a:ext cx="348362" cy="347859"/>
            <a:chOff x="5302225" y="968375"/>
            <a:chExt cx="417650" cy="418250"/>
          </a:xfrm>
        </p:grpSpPr>
        <p:sp>
          <p:nvSpPr>
            <p:cNvPr id="387" name="Google Shape;387;p2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7"/>
          <p:cNvGrpSpPr/>
          <p:nvPr/>
        </p:nvGrpSpPr>
        <p:grpSpPr>
          <a:xfrm>
            <a:off x="2582322" y="3036689"/>
            <a:ext cx="348362" cy="347859"/>
            <a:chOff x="5302225" y="968375"/>
            <a:chExt cx="417650" cy="418250"/>
          </a:xfrm>
        </p:grpSpPr>
        <p:sp>
          <p:nvSpPr>
            <p:cNvPr id="390" name="Google Shape;390;p2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7"/>
          <p:cNvGrpSpPr/>
          <p:nvPr/>
        </p:nvGrpSpPr>
        <p:grpSpPr>
          <a:xfrm>
            <a:off x="3295660" y="2138626"/>
            <a:ext cx="348362" cy="347859"/>
            <a:chOff x="5302225" y="968375"/>
            <a:chExt cx="417650" cy="418250"/>
          </a:xfrm>
        </p:grpSpPr>
        <p:sp>
          <p:nvSpPr>
            <p:cNvPr id="393" name="Google Shape;393;p2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27"/>
          <p:cNvGrpSpPr/>
          <p:nvPr/>
        </p:nvGrpSpPr>
        <p:grpSpPr>
          <a:xfrm>
            <a:off x="3307593" y="3064657"/>
            <a:ext cx="329165" cy="318194"/>
            <a:chOff x="5926225" y="921350"/>
            <a:chExt cx="517800" cy="504350"/>
          </a:xfrm>
        </p:grpSpPr>
        <p:sp>
          <p:nvSpPr>
            <p:cNvPr id="396" name="Google Shape;396;p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7"/>
          <p:cNvGrpSpPr/>
          <p:nvPr/>
        </p:nvGrpSpPr>
        <p:grpSpPr>
          <a:xfrm>
            <a:off x="1941160" y="3962264"/>
            <a:ext cx="348362" cy="347859"/>
            <a:chOff x="5302225" y="968375"/>
            <a:chExt cx="417650" cy="418250"/>
          </a:xfrm>
        </p:grpSpPr>
        <p:sp>
          <p:nvSpPr>
            <p:cNvPr id="399" name="Google Shape;399;p2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7"/>
          <p:cNvGrpSpPr/>
          <p:nvPr/>
        </p:nvGrpSpPr>
        <p:grpSpPr>
          <a:xfrm>
            <a:off x="2606378" y="3970389"/>
            <a:ext cx="300245" cy="331629"/>
            <a:chOff x="4276750" y="3249050"/>
            <a:chExt cx="493500" cy="545174"/>
          </a:xfrm>
        </p:grpSpPr>
        <p:sp>
          <p:nvSpPr>
            <p:cNvPr id="402" name="Google Shape;402;p27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27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04" name="Google Shape;404;p27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27"/>
          <p:cNvGrpSpPr/>
          <p:nvPr/>
        </p:nvGrpSpPr>
        <p:grpSpPr>
          <a:xfrm>
            <a:off x="3295653" y="3961026"/>
            <a:ext cx="300245" cy="331629"/>
            <a:chOff x="4276750" y="3249050"/>
            <a:chExt cx="493500" cy="545174"/>
          </a:xfrm>
        </p:grpSpPr>
        <p:sp>
          <p:nvSpPr>
            <p:cNvPr id="408" name="Google Shape;408;p27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7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7"/>
          <p:cNvGrpSpPr/>
          <p:nvPr/>
        </p:nvGrpSpPr>
        <p:grpSpPr>
          <a:xfrm>
            <a:off x="4944560" y="2138651"/>
            <a:ext cx="348362" cy="347859"/>
            <a:chOff x="5302225" y="968375"/>
            <a:chExt cx="417650" cy="418250"/>
          </a:xfrm>
        </p:grpSpPr>
        <p:sp>
          <p:nvSpPr>
            <p:cNvPr id="414" name="Google Shape;414;p2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7"/>
          <p:cNvGrpSpPr/>
          <p:nvPr/>
        </p:nvGrpSpPr>
        <p:grpSpPr>
          <a:xfrm>
            <a:off x="4954155" y="3051532"/>
            <a:ext cx="329165" cy="318194"/>
            <a:chOff x="5926225" y="921350"/>
            <a:chExt cx="517800" cy="504350"/>
          </a:xfrm>
        </p:grpSpPr>
        <p:sp>
          <p:nvSpPr>
            <p:cNvPr id="417" name="Google Shape;417;p2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7"/>
          <p:cNvGrpSpPr/>
          <p:nvPr/>
        </p:nvGrpSpPr>
        <p:grpSpPr>
          <a:xfrm>
            <a:off x="4968615" y="3970401"/>
            <a:ext cx="300245" cy="331629"/>
            <a:chOff x="4276750" y="3249050"/>
            <a:chExt cx="493500" cy="545174"/>
          </a:xfrm>
        </p:grpSpPr>
        <p:sp>
          <p:nvSpPr>
            <p:cNvPr id="420" name="Google Shape;420;p27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7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27"/>
          <p:cNvSpPr txBox="1"/>
          <p:nvPr/>
        </p:nvSpPr>
        <p:spPr>
          <a:xfrm>
            <a:off x="3881100" y="2768125"/>
            <a:ext cx="7548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MODE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26" name="Google Shape;426;p27"/>
          <p:cNvCxnSpPr/>
          <p:nvPr/>
        </p:nvCxnSpPr>
        <p:spPr>
          <a:xfrm rot="10800000" flipH="1">
            <a:off x="3862675" y="3203000"/>
            <a:ext cx="7980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27"/>
          <p:cNvCxnSpPr/>
          <p:nvPr/>
        </p:nvCxnSpPr>
        <p:spPr>
          <a:xfrm rot="10800000" flipH="1">
            <a:off x="5568200" y="23115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7"/>
          <p:cNvCxnSpPr/>
          <p:nvPr/>
        </p:nvCxnSpPr>
        <p:spPr>
          <a:xfrm rot="10800000" flipH="1">
            <a:off x="5568200" y="3223338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7"/>
          <p:cNvCxnSpPr/>
          <p:nvPr/>
        </p:nvCxnSpPr>
        <p:spPr>
          <a:xfrm rot="10800000" flipH="1">
            <a:off x="5568200" y="41352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27"/>
          <p:cNvSpPr txBox="1"/>
          <p:nvPr/>
        </p:nvSpPr>
        <p:spPr>
          <a:xfrm>
            <a:off x="5988425" y="19536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𝜆1 )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𝜆1 = 𝛼1 + 𝛽1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5988425" y="28680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𝜆2 )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𝜆2 = 𝛼2 + 𝛽2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5988425" y="3782475"/>
            <a:ext cx="27525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Poisson( 𝜆3 )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𝜆3 = 𝛼3 + 𝛽3 × weekday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419100" y="2605075"/>
            <a:ext cx="8166300" cy="1758000"/>
          </a:xfrm>
          <a:prstGeom prst="rect">
            <a:avLst/>
          </a:prstGeom>
          <a:solidFill>
            <a:srgbClr val="FFFFFF">
              <a:alpha val="5308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 txBox="1">
            <a:spLocks noGrp="1"/>
          </p:cNvSpPr>
          <p:nvPr>
            <p:ph type="ctrTitle" idx="4294967295"/>
          </p:nvPr>
        </p:nvSpPr>
        <p:spPr>
          <a:xfrm>
            <a:off x="948025" y="364150"/>
            <a:ext cx="650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Train/Test </a:t>
            </a:r>
            <a:r>
              <a:rPr lang="en">
                <a:solidFill>
                  <a:srgbClr val="000000"/>
                </a:solidFill>
              </a:rPr>
              <a:t>Split</a:t>
            </a:r>
            <a:r>
              <a:rPr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7867964" y="7841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 rot="2926063">
            <a:off x="8627537" y="8170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443" name="Google Shape;443;p28"/>
          <p:cNvGraphicFramePr/>
          <p:nvPr/>
        </p:nvGraphicFramePr>
        <p:xfrm>
          <a:off x="419100" y="1619250"/>
          <a:ext cx="3268125" cy="274110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6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week1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week2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week3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50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 sz="9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08::00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...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Tue.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00:00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4" name="Google Shape;444;p28"/>
          <p:cNvGraphicFramePr/>
          <p:nvPr/>
        </p:nvGraphicFramePr>
        <p:xfrm>
          <a:off x="4506663" y="1621849"/>
          <a:ext cx="1061525" cy="2741050"/>
        </p:xfrm>
        <a:graphic>
          <a:graphicData uri="http://schemas.openxmlformats.org/drawingml/2006/table">
            <a:tbl>
              <a:tblPr>
                <a:noFill/>
                <a:tableStyleId>{AE51F940-E36C-4A57-916B-D763E6C6B93E}</a:tableStyleId>
              </a:tblPr>
              <a:tblGrid>
                <a:gridCol w="106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week4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5" name="Google Shape;445;p28"/>
          <p:cNvGrpSpPr/>
          <p:nvPr/>
        </p:nvGrpSpPr>
        <p:grpSpPr>
          <a:xfrm>
            <a:off x="1874557" y="3065289"/>
            <a:ext cx="329165" cy="318194"/>
            <a:chOff x="5926225" y="921350"/>
            <a:chExt cx="517800" cy="504350"/>
          </a:xfrm>
        </p:grpSpPr>
        <p:sp>
          <p:nvSpPr>
            <p:cNvPr id="446" name="Google Shape;446;p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8"/>
          <p:cNvGrpSpPr/>
          <p:nvPr/>
        </p:nvGrpSpPr>
        <p:grpSpPr>
          <a:xfrm>
            <a:off x="2530178" y="2146751"/>
            <a:ext cx="300245" cy="331629"/>
            <a:chOff x="4276750" y="3249050"/>
            <a:chExt cx="493500" cy="545174"/>
          </a:xfrm>
        </p:grpSpPr>
        <p:sp>
          <p:nvSpPr>
            <p:cNvPr id="449" name="Google Shape;449;p28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28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51" name="Google Shape;451;p28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28"/>
          <p:cNvGrpSpPr/>
          <p:nvPr/>
        </p:nvGrpSpPr>
        <p:grpSpPr>
          <a:xfrm>
            <a:off x="1850035" y="2138639"/>
            <a:ext cx="348362" cy="347859"/>
            <a:chOff x="5302225" y="968375"/>
            <a:chExt cx="417650" cy="418250"/>
          </a:xfrm>
        </p:grpSpPr>
        <p:sp>
          <p:nvSpPr>
            <p:cNvPr id="455" name="Google Shape;455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8"/>
          <p:cNvGrpSpPr/>
          <p:nvPr/>
        </p:nvGrpSpPr>
        <p:grpSpPr>
          <a:xfrm>
            <a:off x="2506122" y="3036689"/>
            <a:ext cx="348362" cy="347859"/>
            <a:chOff x="5302225" y="968375"/>
            <a:chExt cx="417650" cy="418250"/>
          </a:xfrm>
        </p:grpSpPr>
        <p:sp>
          <p:nvSpPr>
            <p:cNvPr id="458" name="Google Shape;458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8"/>
          <p:cNvGrpSpPr/>
          <p:nvPr/>
        </p:nvGrpSpPr>
        <p:grpSpPr>
          <a:xfrm>
            <a:off x="3219460" y="2138626"/>
            <a:ext cx="348362" cy="347859"/>
            <a:chOff x="5302225" y="968375"/>
            <a:chExt cx="417650" cy="418250"/>
          </a:xfrm>
        </p:grpSpPr>
        <p:sp>
          <p:nvSpPr>
            <p:cNvPr id="461" name="Google Shape;461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8"/>
          <p:cNvGrpSpPr/>
          <p:nvPr/>
        </p:nvGrpSpPr>
        <p:grpSpPr>
          <a:xfrm>
            <a:off x="3231393" y="3064657"/>
            <a:ext cx="329165" cy="318194"/>
            <a:chOff x="5926225" y="921350"/>
            <a:chExt cx="517800" cy="504350"/>
          </a:xfrm>
        </p:grpSpPr>
        <p:sp>
          <p:nvSpPr>
            <p:cNvPr id="464" name="Google Shape;464;p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>
            <a:off x="1864960" y="3962264"/>
            <a:ext cx="348362" cy="347859"/>
            <a:chOff x="5302225" y="968375"/>
            <a:chExt cx="417650" cy="418250"/>
          </a:xfrm>
        </p:grpSpPr>
        <p:sp>
          <p:nvSpPr>
            <p:cNvPr id="467" name="Google Shape;467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2530178" y="3970389"/>
            <a:ext cx="300245" cy="331629"/>
            <a:chOff x="4276750" y="3249050"/>
            <a:chExt cx="493500" cy="545174"/>
          </a:xfrm>
        </p:grpSpPr>
        <p:sp>
          <p:nvSpPr>
            <p:cNvPr id="470" name="Google Shape;470;p28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28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72" name="Google Shape;472;p28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8"/>
          <p:cNvGrpSpPr/>
          <p:nvPr/>
        </p:nvGrpSpPr>
        <p:grpSpPr>
          <a:xfrm>
            <a:off x="3219453" y="3961026"/>
            <a:ext cx="300245" cy="331629"/>
            <a:chOff x="4276750" y="3249050"/>
            <a:chExt cx="493500" cy="545174"/>
          </a:xfrm>
        </p:grpSpPr>
        <p:sp>
          <p:nvSpPr>
            <p:cNvPr id="476" name="Google Shape;476;p28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28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78" name="Google Shape;478;p28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1" name="Google Shape;481;p28"/>
          <p:cNvGrpSpPr/>
          <p:nvPr/>
        </p:nvGrpSpPr>
        <p:grpSpPr>
          <a:xfrm>
            <a:off x="4586058" y="3941663"/>
            <a:ext cx="320035" cy="351037"/>
            <a:chOff x="4276750" y="3249050"/>
            <a:chExt cx="493500" cy="545174"/>
          </a:xfrm>
        </p:grpSpPr>
        <p:sp>
          <p:nvSpPr>
            <p:cNvPr id="482" name="Google Shape;482;p28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28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484" name="Google Shape;484;p28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7" name="Google Shape;487;p28"/>
          <p:cNvSpPr txBox="1"/>
          <p:nvPr/>
        </p:nvSpPr>
        <p:spPr>
          <a:xfrm>
            <a:off x="3661088" y="2768125"/>
            <a:ext cx="861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Average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488" name="Google Shape;488;p28"/>
          <p:cNvGrpSpPr/>
          <p:nvPr/>
        </p:nvGrpSpPr>
        <p:grpSpPr>
          <a:xfrm>
            <a:off x="4563639" y="2138597"/>
            <a:ext cx="330946" cy="327866"/>
            <a:chOff x="5302225" y="968375"/>
            <a:chExt cx="417650" cy="418250"/>
          </a:xfrm>
        </p:grpSpPr>
        <p:sp>
          <p:nvSpPr>
            <p:cNvPr id="489" name="Google Shape;489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8"/>
          <p:cNvGrpSpPr/>
          <p:nvPr/>
        </p:nvGrpSpPr>
        <p:grpSpPr>
          <a:xfrm>
            <a:off x="4573040" y="3075330"/>
            <a:ext cx="338331" cy="315774"/>
            <a:chOff x="5926225" y="921350"/>
            <a:chExt cx="517800" cy="504350"/>
          </a:xfrm>
        </p:grpSpPr>
        <p:sp>
          <p:nvSpPr>
            <p:cNvPr id="492" name="Google Shape;492;p2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4" name="Google Shape;494;p28"/>
          <p:cNvCxnSpPr/>
          <p:nvPr/>
        </p:nvCxnSpPr>
        <p:spPr>
          <a:xfrm rot="10800000" flipH="1">
            <a:off x="3710275" y="3203000"/>
            <a:ext cx="7980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28"/>
          <p:cNvCxnSpPr/>
          <p:nvPr/>
        </p:nvCxnSpPr>
        <p:spPr>
          <a:xfrm rot="10800000" flipH="1">
            <a:off x="5568200" y="23115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28"/>
          <p:cNvCxnSpPr/>
          <p:nvPr/>
        </p:nvCxnSpPr>
        <p:spPr>
          <a:xfrm rot="10800000" flipH="1">
            <a:off x="5568200" y="3223338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28"/>
          <p:cNvCxnSpPr/>
          <p:nvPr/>
        </p:nvCxnSpPr>
        <p:spPr>
          <a:xfrm rot="10800000" flipH="1">
            <a:off x="5568200" y="4135200"/>
            <a:ext cx="539700" cy="2100"/>
          </a:xfrm>
          <a:prstGeom prst="straightConnector1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98" name="Google Shape;498;p28"/>
          <p:cNvGrpSpPr/>
          <p:nvPr/>
        </p:nvGrpSpPr>
        <p:grpSpPr>
          <a:xfrm>
            <a:off x="5117038" y="4023375"/>
            <a:ext cx="219433" cy="218117"/>
            <a:chOff x="5302225" y="968375"/>
            <a:chExt cx="417650" cy="418250"/>
          </a:xfrm>
        </p:grpSpPr>
        <p:sp>
          <p:nvSpPr>
            <p:cNvPr id="499" name="Google Shape;499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28"/>
          <p:cNvGrpSpPr/>
          <p:nvPr/>
        </p:nvGrpSpPr>
        <p:grpSpPr>
          <a:xfrm>
            <a:off x="5093463" y="3149053"/>
            <a:ext cx="219433" cy="218117"/>
            <a:chOff x="5302225" y="968375"/>
            <a:chExt cx="417650" cy="418250"/>
          </a:xfrm>
        </p:grpSpPr>
        <p:sp>
          <p:nvSpPr>
            <p:cNvPr id="502" name="Google Shape;502;p2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8"/>
          <p:cNvGrpSpPr/>
          <p:nvPr/>
        </p:nvGrpSpPr>
        <p:grpSpPr>
          <a:xfrm>
            <a:off x="5105504" y="2176179"/>
            <a:ext cx="219509" cy="239931"/>
            <a:chOff x="4276750" y="3249050"/>
            <a:chExt cx="493500" cy="545174"/>
          </a:xfrm>
        </p:grpSpPr>
        <p:sp>
          <p:nvSpPr>
            <p:cNvPr id="505" name="Google Shape;505;p28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28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507" name="Google Shape;507;p28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0" name="Google Shape;510;p28"/>
          <p:cNvSpPr txBox="1"/>
          <p:nvPr/>
        </p:nvSpPr>
        <p:spPr>
          <a:xfrm>
            <a:off x="6399800" y="1981200"/>
            <a:ext cx="1844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⅔ * Poisson( 𝜆1 )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⅓ * Poisson( 𝜆2 )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6399800" y="2971800"/>
            <a:ext cx="1844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⅔ * Poisson( 𝜆3 )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⅓ * Poisson( 𝜆1 )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6399800" y="3810000"/>
            <a:ext cx="18441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⅔ * Poisson( 𝜆2 )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⅓ * Poisson( 𝜆1 )</a:t>
            </a:r>
            <a:endParaRPr sz="16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>
            <a:spLocks noGrp="1"/>
          </p:cNvSpPr>
          <p:nvPr>
            <p:ph type="ctrTitle" idx="4294967295"/>
          </p:nvPr>
        </p:nvSpPr>
        <p:spPr>
          <a:xfrm>
            <a:off x="948025" y="364150"/>
            <a:ext cx="669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</a:rPr>
              <a:t>Comparison</a:t>
            </a:r>
            <a:endParaRPr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7867964" y="784167"/>
            <a:ext cx="299775" cy="2862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 rot="2926063">
            <a:off x="8627537" y="817070"/>
            <a:ext cx="224479" cy="2143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22" name="Google Shape;522;p29"/>
          <p:cNvPicPr preferRelativeResize="0"/>
          <p:nvPr/>
        </p:nvPicPr>
        <p:blipFill rotWithShape="1">
          <a:blip r:embed="rId3">
            <a:alphaModFix/>
          </a:blip>
          <a:srcRect t="9463" b="5589"/>
          <a:stretch/>
        </p:blipFill>
        <p:spPr>
          <a:xfrm>
            <a:off x="457200" y="1440425"/>
            <a:ext cx="4242300" cy="26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9"/>
          <p:cNvSpPr txBox="1"/>
          <p:nvPr/>
        </p:nvSpPr>
        <p:spPr>
          <a:xfrm>
            <a:off x="1091700" y="4070400"/>
            <a:ext cx="3150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Mode Prediction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 Light"/>
                <a:ea typeface="Raleway Light"/>
                <a:cs typeface="Raleway Light"/>
                <a:sym typeface="Raleway Light"/>
              </a:rPr>
              <a:t>RMSE = 14.96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4">
            <a:alphaModFix/>
          </a:blip>
          <a:srcRect t="7275" b="6420"/>
          <a:stretch/>
        </p:blipFill>
        <p:spPr>
          <a:xfrm>
            <a:off x="4470900" y="1437894"/>
            <a:ext cx="4242816" cy="2670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 txBox="1"/>
          <p:nvPr/>
        </p:nvSpPr>
        <p:spPr>
          <a:xfrm>
            <a:off x="5282700" y="4070400"/>
            <a:ext cx="31506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Average Prediction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RMSE = 11.81</a:t>
            </a: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99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40" name="Google Shape;640;p39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42" name="Google Shape;642;p39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0"/>
          <p:cNvSpPr txBox="1">
            <a:spLocks noGrp="1"/>
          </p:cNvSpPr>
          <p:nvPr>
            <p:ph type="title"/>
          </p:nvPr>
        </p:nvSpPr>
        <p:spPr>
          <a:xfrm>
            <a:off x="922000" y="1272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body" idx="1"/>
          </p:nvPr>
        </p:nvSpPr>
        <p:spPr>
          <a:xfrm>
            <a:off x="922000" y="2266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FFB600"/>
                </a:solidFill>
                <a:hlinkClick r:id="rId3"/>
              </a:rPr>
              <a:t>SlidesCarnival</a:t>
            </a:r>
            <a:endParaRPr sz="2400">
              <a:solidFill>
                <a:srgbClr val="FFB6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rgbClr val="FFB600"/>
                </a:solidFill>
                <a:hlinkClick r:id="rId4"/>
              </a:rPr>
              <a:t>Unsplash</a:t>
            </a:r>
            <a:endParaRPr sz="2400">
              <a:solidFill>
                <a:srgbClr val="FFB600"/>
              </a:solidFill>
            </a:endParaRPr>
          </a:p>
        </p:txBody>
      </p:sp>
      <p:sp>
        <p:nvSpPr>
          <p:cNvPr id="649" name="Google Shape;649;p4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650" name="Google Shape;650;p40"/>
          <p:cNvGrpSpPr/>
          <p:nvPr/>
        </p:nvGrpSpPr>
        <p:grpSpPr>
          <a:xfrm>
            <a:off x="8020981" y="291515"/>
            <a:ext cx="863978" cy="798681"/>
            <a:chOff x="5975075" y="2327500"/>
            <a:chExt cx="420100" cy="388350"/>
          </a:xfrm>
        </p:grpSpPr>
        <p:sp>
          <p:nvSpPr>
            <p:cNvPr id="651" name="Google Shape;651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Glimpse of the Data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Exploratory Data Analysis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Presentation </a:t>
            </a:r>
            <a:r>
              <a:rPr lang="en" sz="3600">
                <a:solidFill>
                  <a:srgbClr val="FFB600"/>
                </a:solidFill>
              </a:rPr>
              <a:t>design</a:t>
            </a:r>
            <a:endParaRPr sz="3600">
              <a:solidFill>
                <a:srgbClr val="FFB600"/>
              </a:solidFill>
            </a:endParaRPr>
          </a:p>
        </p:txBody>
      </p:sp>
      <p:sp>
        <p:nvSpPr>
          <p:cNvPr id="658" name="Google Shape;658;p41"/>
          <p:cNvSpPr txBox="1">
            <a:spLocks noGrp="1"/>
          </p:cNvSpPr>
          <p:nvPr>
            <p:ph type="body" idx="1"/>
          </p:nvPr>
        </p:nvSpPr>
        <p:spPr>
          <a:xfrm>
            <a:off x="922000" y="1581150"/>
            <a:ext cx="68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</a:t>
            </a:r>
            <a:r>
              <a:rPr lang="en"/>
              <a:t>Raleway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/>
              <a:t>Raleway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</a:t>
            </a:r>
            <a:r>
              <a:rPr lang="en"/>
              <a:t>at </a:t>
            </a:r>
            <a:r>
              <a:rPr lang="en" u="sng">
                <a:solidFill>
                  <a:srgbClr val="FFB600"/>
                </a:solidFill>
                <a:hlinkClick r:id="rId3"/>
              </a:rPr>
              <a:t>https://www.fontsquirrel.com/fonts/raleway</a:t>
            </a:r>
            <a:endParaRPr>
              <a:solidFill>
                <a:srgbClr val="FFB6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3D85C6"/>
              </a:solidFill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922000" y="3714450"/>
            <a:ext cx="6866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aleway Light"/>
                <a:ea typeface="Raleway Light"/>
                <a:cs typeface="Raleway Light"/>
                <a:sym typeface="Raleway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60" name="Google Shape;660;p4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661" name="Google Shape;661;p41"/>
          <p:cNvGrpSpPr/>
          <p:nvPr/>
        </p:nvGrpSpPr>
        <p:grpSpPr>
          <a:xfrm>
            <a:off x="8078089" y="287509"/>
            <a:ext cx="750970" cy="806615"/>
            <a:chOff x="611175" y="2326900"/>
            <a:chExt cx="362700" cy="389575"/>
          </a:xfrm>
        </p:grpSpPr>
        <p:sp>
          <p:nvSpPr>
            <p:cNvPr id="662" name="Google Shape;66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22000" y="398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1344475" y="1560975"/>
            <a:ext cx="18918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Rent Record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5631400" y="1560975"/>
            <a:ext cx="23322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Station Summary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6" name="Google Shape;76;p14"/>
          <p:cNvGraphicFramePr/>
          <p:nvPr/>
        </p:nvGraphicFramePr>
        <p:xfrm>
          <a:off x="852175" y="2021550"/>
          <a:ext cx="2757850" cy="2282742"/>
        </p:xfrm>
        <a:graphic>
          <a:graphicData uri="http://schemas.openxmlformats.org/drawingml/2006/table">
            <a:tbl>
              <a:tblPr>
                <a:noFill/>
                <a:tableStyleId>{FDC18322-A937-4FDA-A7BF-A8BAD54F941A}</a:tableStyleId>
              </a:tblPr>
              <a:tblGrid>
                <a:gridCol w="54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sta_id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rent_time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return_time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2016/1/10 13:51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2016/1/10 15:00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2016/1/21 16:46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2016/1/21 17:10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2016/1/14 15:38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2016/1/14 16:24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2016/1/16 16:45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2016/1/16 17:21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 08:11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 09:05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63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2016/1/6 17:41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2016/1/6 18:11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oogle Shape;77;p14"/>
          <p:cNvGraphicFramePr/>
          <p:nvPr/>
        </p:nvGraphicFramePr>
        <p:xfrm>
          <a:off x="5449788" y="2023563"/>
          <a:ext cx="2745825" cy="2379122"/>
        </p:xfrm>
        <a:graphic>
          <a:graphicData uri="http://schemas.openxmlformats.org/drawingml/2006/table">
            <a:tbl>
              <a:tblPr>
                <a:noFill/>
                <a:tableStyleId>{FDC18322-A937-4FDA-A7BF-A8BAD54F941A}</a:tableStyleId>
              </a:tblPr>
              <a:tblGrid>
                <a:gridCol w="7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sta_id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period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demand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2016/1/1 00:00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2016/1/31 23:00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2016/1/1 00:00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B6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...</a:t>
                      </a: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8" name="Google Shape;78;p14"/>
          <p:cNvGrpSpPr/>
          <p:nvPr/>
        </p:nvGrpSpPr>
        <p:grpSpPr>
          <a:xfrm rot="2700000">
            <a:off x="4235406" y="2946423"/>
            <a:ext cx="477902" cy="477929"/>
            <a:chOff x="570875" y="4322250"/>
            <a:chExt cx="443300" cy="443325"/>
          </a:xfrm>
        </p:grpSpPr>
        <p:sp>
          <p:nvSpPr>
            <p:cNvPr id="79" name="Google Shape;79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922000" y="2463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0" y="1560756"/>
            <a:ext cx="4122890" cy="254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l="10319" t="34064" r="59033" b="39233"/>
          <a:stretch/>
        </p:blipFill>
        <p:spPr>
          <a:xfrm>
            <a:off x="1939225" y="1832475"/>
            <a:ext cx="2173825" cy="11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501" y="1560832"/>
            <a:ext cx="4124413" cy="254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l="60265" t="34064" r="9087" b="39233"/>
          <a:stretch/>
        </p:blipFill>
        <p:spPr>
          <a:xfrm>
            <a:off x="6269075" y="1824200"/>
            <a:ext cx="2173826" cy="1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922000" y="2463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r>
              <a:rPr lang="en" sz="3800"/>
              <a:t>rent by week</a:t>
            </a:r>
            <a:endParaRPr sz="3800"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5600" y="2932575"/>
            <a:ext cx="3552651" cy="2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5" y="2943025"/>
            <a:ext cx="3557017" cy="219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069995"/>
            <a:ext cx="3557017" cy="219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8175" y="1070000"/>
            <a:ext cx="3557017" cy="219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up our Models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Autoregression Model &amp; Hidden Markov Model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22000" y="434575"/>
            <a:ext cx="432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Intuitive</a:t>
            </a:r>
            <a:r>
              <a:rPr lang="en" sz="3600"/>
              <a:t> Model (1)</a:t>
            </a:r>
            <a:endParaRPr sz="36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73700" y="1775600"/>
            <a:ext cx="5487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788125" y="1789775"/>
            <a:ext cx="5487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0" name="Google Shape;130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r="15540"/>
          <a:stretch/>
        </p:blipFill>
        <p:spPr>
          <a:xfrm>
            <a:off x="2489150" y="1278700"/>
            <a:ext cx="4165699" cy="3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922000" y="434575"/>
            <a:ext cx="432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Intuitive</a:t>
            </a:r>
            <a:r>
              <a:rPr lang="en" sz="3600"/>
              <a:t> Model (1)</a:t>
            </a:r>
            <a:endParaRPr sz="36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43" name="Google Shape;143;p2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975" y="1278700"/>
            <a:ext cx="4932050" cy="33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 flipH="1">
            <a:off x="921300" y="1945025"/>
            <a:ext cx="2220300" cy="1755600"/>
          </a:xfrm>
          <a:prstGeom prst="triangle">
            <a:avLst>
              <a:gd name="adj" fmla="val 50110"/>
            </a:avLst>
          </a:prstGeom>
          <a:noFill/>
          <a:ln w="28575" cap="flat" cmpd="sng">
            <a:solidFill>
              <a:srgbClr val="00695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922000" y="434575"/>
            <a:ext cx="432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Intuitive</a:t>
            </a:r>
            <a:r>
              <a:rPr lang="en" sz="3600"/>
              <a:t> Model (1)</a:t>
            </a:r>
            <a:endParaRPr sz="36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73700" y="1775600"/>
            <a:ext cx="5487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591987" y="3388395"/>
            <a:ext cx="484641" cy="484626"/>
            <a:chOff x="5302225" y="968375"/>
            <a:chExt cx="417650" cy="418250"/>
          </a:xfrm>
        </p:grpSpPr>
        <p:sp>
          <p:nvSpPr>
            <p:cNvPr id="158" name="Google Shape;158;p2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21"/>
          <p:cNvSpPr/>
          <p:nvPr/>
        </p:nvSpPr>
        <p:spPr>
          <a:xfrm>
            <a:off x="2788125" y="1789775"/>
            <a:ext cx="548700" cy="5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21"/>
          <p:cNvGrpSpPr/>
          <p:nvPr/>
        </p:nvGrpSpPr>
        <p:grpSpPr>
          <a:xfrm>
            <a:off x="2809488" y="3400380"/>
            <a:ext cx="548661" cy="537688"/>
            <a:chOff x="5926225" y="921350"/>
            <a:chExt cx="517800" cy="504350"/>
          </a:xfrm>
        </p:grpSpPr>
        <p:sp>
          <p:nvSpPr>
            <p:cNvPr id="162" name="Google Shape;162;p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1784700" y="1801250"/>
            <a:ext cx="493500" cy="545174"/>
            <a:chOff x="4276750" y="3249050"/>
            <a:chExt cx="493500" cy="545174"/>
          </a:xfrm>
        </p:grpSpPr>
        <p:sp>
          <p:nvSpPr>
            <p:cNvPr id="165" name="Google Shape;165;p21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21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" name="Google Shape;170;p21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71" name="Google Shape;171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l="8833"/>
          <a:stretch/>
        </p:blipFill>
        <p:spPr>
          <a:xfrm>
            <a:off x="4393825" y="1278700"/>
            <a:ext cx="4496350" cy="334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/>
          <p:nvPr/>
        </p:nvCxnSpPr>
        <p:spPr>
          <a:xfrm flipH="1">
            <a:off x="4303100" y="2432050"/>
            <a:ext cx="38019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1"/>
          <p:cNvCxnSpPr/>
          <p:nvPr/>
        </p:nvCxnSpPr>
        <p:spPr>
          <a:xfrm rot="10800000" flipH="1">
            <a:off x="4282900" y="3255450"/>
            <a:ext cx="38097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21"/>
          <p:cNvGrpSpPr/>
          <p:nvPr/>
        </p:nvGrpSpPr>
        <p:grpSpPr>
          <a:xfrm>
            <a:off x="3970048" y="1921912"/>
            <a:ext cx="300220" cy="294238"/>
            <a:chOff x="5926225" y="921350"/>
            <a:chExt cx="517800" cy="504350"/>
          </a:xfrm>
        </p:grpSpPr>
        <p:sp>
          <p:nvSpPr>
            <p:cNvPr id="180" name="Google Shape;180;p2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3961503" y="2705351"/>
            <a:ext cx="300245" cy="331629"/>
            <a:chOff x="4276750" y="3249050"/>
            <a:chExt cx="493500" cy="545174"/>
          </a:xfrm>
        </p:grpSpPr>
        <p:sp>
          <p:nvSpPr>
            <p:cNvPr id="183" name="Google Shape;183;p21"/>
            <p:cNvSpPr/>
            <p:nvPr/>
          </p:nvSpPr>
          <p:spPr>
            <a:xfrm>
              <a:off x="4276750" y="3249050"/>
              <a:ext cx="4935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21"/>
            <p:cNvGrpSpPr/>
            <p:nvPr/>
          </p:nvGrpSpPr>
          <p:grpSpPr>
            <a:xfrm>
              <a:off x="4285498" y="3290223"/>
              <a:ext cx="484625" cy="504000"/>
              <a:chOff x="2605300" y="5003050"/>
              <a:chExt cx="418900" cy="430475"/>
            </a:xfrm>
          </p:grpSpPr>
          <p:sp>
            <p:nvSpPr>
              <p:cNvPr id="185" name="Google Shape;185;p21"/>
              <p:cNvSpPr/>
              <p:nvPr/>
            </p:nvSpPr>
            <p:spPr>
              <a:xfrm>
                <a:off x="2820225" y="5222250"/>
                <a:ext cx="202750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8451" extrusionOk="0">
                    <a:moveTo>
                      <a:pt x="1710" y="1"/>
                    </a:moveTo>
                    <a:lnTo>
                      <a:pt x="1" y="1857"/>
                    </a:lnTo>
                    <a:lnTo>
                      <a:pt x="5813" y="8158"/>
                    </a:lnTo>
                    <a:lnTo>
                      <a:pt x="5960" y="8280"/>
                    </a:lnTo>
                    <a:lnTo>
                      <a:pt x="6131" y="8378"/>
                    </a:lnTo>
                    <a:lnTo>
                      <a:pt x="6302" y="8427"/>
                    </a:lnTo>
                    <a:lnTo>
                      <a:pt x="6497" y="8451"/>
                    </a:lnTo>
                    <a:lnTo>
                      <a:pt x="6668" y="8427"/>
                    </a:lnTo>
                    <a:lnTo>
                      <a:pt x="6839" y="8378"/>
                    </a:lnTo>
                    <a:lnTo>
                      <a:pt x="7010" y="8280"/>
                    </a:lnTo>
                    <a:lnTo>
                      <a:pt x="7157" y="8158"/>
                    </a:lnTo>
                    <a:lnTo>
                      <a:pt x="7841" y="7474"/>
                    </a:lnTo>
                    <a:lnTo>
                      <a:pt x="7963" y="7328"/>
                    </a:lnTo>
                    <a:lnTo>
                      <a:pt x="8060" y="7157"/>
                    </a:lnTo>
                    <a:lnTo>
                      <a:pt x="8109" y="6986"/>
                    </a:lnTo>
                    <a:lnTo>
                      <a:pt x="8109" y="6815"/>
                    </a:lnTo>
                    <a:lnTo>
                      <a:pt x="8109" y="6619"/>
                    </a:lnTo>
                    <a:lnTo>
                      <a:pt x="8060" y="6448"/>
                    </a:lnTo>
                    <a:lnTo>
                      <a:pt x="7963" y="6277"/>
                    </a:lnTo>
                    <a:lnTo>
                      <a:pt x="7841" y="6131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2606525" y="5003050"/>
                <a:ext cx="203975" cy="208225"/>
              </a:xfrm>
              <a:custGeom>
                <a:avLst/>
                <a:gdLst/>
                <a:ahLst/>
                <a:cxnLst/>
                <a:rect l="l" t="t" r="r" b="b"/>
                <a:pathLst>
                  <a:path w="8159" h="8329" extrusionOk="0">
                    <a:moveTo>
                      <a:pt x="880" y="1"/>
                    </a:moveTo>
                    <a:lnTo>
                      <a:pt x="685" y="50"/>
                    </a:lnTo>
                    <a:lnTo>
                      <a:pt x="514" y="123"/>
                    </a:lnTo>
                    <a:lnTo>
                      <a:pt x="391" y="245"/>
                    </a:lnTo>
                    <a:lnTo>
                      <a:pt x="269" y="367"/>
                    </a:lnTo>
                    <a:lnTo>
                      <a:pt x="172" y="514"/>
                    </a:lnTo>
                    <a:lnTo>
                      <a:pt x="98" y="685"/>
                    </a:lnTo>
                    <a:lnTo>
                      <a:pt x="50" y="856"/>
                    </a:lnTo>
                    <a:lnTo>
                      <a:pt x="1" y="1026"/>
                    </a:lnTo>
                    <a:lnTo>
                      <a:pt x="1" y="1222"/>
                    </a:lnTo>
                    <a:lnTo>
                      <a:pt x="1" y="1417"/>
                    </a:lnTo>
                    <a:lnTo>
                      <a:pt x="1" y="1613"/>
                    </a:lnTo>
                    <a:lnTo>
                      <a:pt x="74" y="2028"/>
                    </a:lnTo>
                    <a:lnTo>
                      <a:pt x="221" y="2492"/>
                    </a:lnTo>
                    <a:lnTo>
                      <a:pt x="391" y="2931"/>
                    </a:lnTo>
                    <a:lnTo>
                      <a:pt x="611" y="3396"/>
                    </a:lnTo>
                    <a:lnTo>
                      <a:pt x="856" y="3884"/>
                    </a:lnTo>
                    <a:lnTo>
                      <a:pt x="1124" y="4324"/>
                    </a:lnTo>
                    <a:lnTo>
                      <a:pt x="1417" y="4788"/>
                    </a:lnTo>
                    <a:lnTo>
                      <a:pt x="1710" y="5203"/>
                    </a:lnTo>
                    <a:lnTo>
                      <a:pt x="2003" y="5594"/>
                    </a:lnTo>
                    <a:lnTo>
                      <a:pt x="2296" y="5960"/>
                    </a:lnTo>
                    <a:lnTo>
                      <a:pt x="2590" y="6302"/>
                    </a:lnTo>
                    <a:lnTo>
                      <a:pt x="2858" y="6571"/>
                    </a:lnTo>
                    <a:lnTo>
                      <a:pt x="3078" y="6790"/>
                    </a:lnTo>
                    <a:lnTo>
                      <a:pt x="3322" y="6986"/>
                    </a:lnTo>
                    <a:lnTo>
                      <a:pt x="3566" y="7157"/>
                    </a:lnTo>
                    <a:lnTo>
                      <a:pt x="3811" y="7328"/>
                    </a:lnTo>
                    <a:lnTo>
                      <a:pt x="4324" y="7621"/>
                    </a:lnTo>
                    <a:lnTo>
                      <a:pt x="4836" y="7841"/>
                    </a:lnTo>
                    <a:lnTo>
                      <a:pt x="5325" y="8036"/>
                    </a:lnTo>
                    <a:lnTo>
                      <a:pt x="5740" y="8182"/>
                    </a:lnTo>
                    <a:lnTo>
                      <a:pt x="6351" y="8329"/>
                    </a:lnTo>
                    <a:lnTo>
                      <a:pt x="8158" y="6668"/>
                    </a:lnTo>
                    <a:lnTo>
                      <a:pt x="4446" y="2956"/>
                    </a:lnTo>
                    <a:lnTo>
                      <a:pt x="1735" y="245"/>
                    </a:lnTo>
                    <a:lnTo>
                      <a:pt x="1588" y="123"/>
                    </a:lnTo>
                    <a:lnTo>
                      <a:pt x="1417" y="50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>
                <a:off x="2605300" y="5008550"/>
                <a:ext cx="418900" cy="418875"/>
              </a:xfrm>
              <a:custGeom>
                <a:avLst/>
                <a:gdLst/>
                <a:ahLst/>
                <a:cxnLst/>
                <a:rect l="l" t="t" r="r" b="b"/>
                <a:pathLst>
                  <a:path w="16756" h="16755" extrusionOk="0">
                    <a:moveTo>
                      <a:pt x="13922" y="1"/>
                    </a:moveTo>
                    <a:lnTo>
                      <a:pt x="13824" y="49"/>
                    </a:lnTo>
                    <a:lnTo>
                      <a:pt x="13360" y="342"/>
                    </a:lnTo>
                    <a:lnTo>
                      <a:pt x="12261" y="1026"/>
                    </a:lnTo>
                    <a:lnTo>
                      <a:pt x="11602" y="1466"/>
                    </a:lnTo>
                    <a:lnTo>
                      <a:pt x="10942" y="1930"/>
                    </a:lnTo>
                    <a:lnTo>
                      <a:pt x="10381" y="2370"/>
                    </a:lnTo>
                    <a:lnTo>
                      <a:pt x="10112" y="2589"/>
                    </a:lnTo>
                    <a:lnTo>
                      <a:pt x="9917" y="2785"/>
                    </a:lnTo>
                    <a:lnTo>
                      <a:pt x="9795" y="2907"/>
                    </a:lnTo>
                    <a:lnTo>
                      <a:pt x="9697" y="3053"/>
                    </a:lnTo>
                    <a:lnTo>
                      <a:pt x="9599" y="3224"/>
                    </a:lnTo>
                    <a:lnTo>
                      <a:pt x="9526" y="3420"/>
                    </a:lnTo>
                    <a:lnTo>
                      <a:pt x="9404" y="3835"/>
                    </a:lnTo>
                    <a:lnTo>
                      <a:pt x="9330" y="4275"/>
                    </a:lnTo>
                    <a:lnTo>
                      <a:pt x="9282" y="4714"/>
                    </a:lnTo>
                    <a:lnTo>
                      <a:pt x="9306" y="5178"/>
                    </a:lnTo>
                    <a:lnTo>
                      <a:pt x="9355" y="5593"/>
                    </a:lnTo>
                    <a:lnTo>
                      <a:pt x="9379" y="5789"/>
                    </a:lnTo>
                    <a:lnTo>
                      <a:pt x="9453" y="5960"/>
                    </a:lnTo>
                    <a:lnTo>
                      <a:pt x="270" y="14459"/>
                    </a:lnTo>
                    <a:lnTo>
                      <a:pt x="147" y="14606"/>
                    </a:lnTo>
                    <a:lnTo>
                      <a:pt x="74" y="14776"/>
                    </a:lnTo>
                    <a:lnTo>
                      <a:pt x="1" y="14947"/>
                    </a:lnTo>
                    <a:lnTo>
                      <a:pt x="1" y="15118"/>
                    </a:lnTo>
                    <a:lnTo>
                      <a:pt x="1" y="15314"/>
                    </a:lnTo>
                    <a:lnTo>
                      <a:pt x="74" y="15485"/>
                    </a:lnTo>
                    <a:lnTo>
                      <a:pt x="147" y="15656"/>
                    </a:lnTo>
                    <a:lnTo>
                      <a:pt x="270" y="15802"/>
                    </a:lnTo>
                    <a:lnTo>
                      <a:pt x="953" y="16486"/>
                    </a:lnTo>
                    <a:lnTo>
                      <a:pt x="1100" y="16608"/>
                    </a:lnTo>
                    <a:lnTo>
                      <a:pt x="1271" y="16681"/>
                    </a:lnTo>
                    <a:lnTo>
                      <a:pt x="1442" y="16755"/>
                    </a:lnTo>
                    <a:lnTo>
                      <a:pt x="1808" y="16755"/>
                    </a:lnTo>
                    <a:lnTo>
                      <a:pt x="1979" y="16681"/>
                    </a:lnTo>
                    <a:lnTo>
                      <a:pt x="2150" y="16608"/>
                    </a:lnTo>
                    <a:lnTo>
                      <a:pt x="2297" y="16486"/>
                    </a:lnTo>
                    <a:lnTo>
                      <a:pt x="10796" y="7303"/>
                    </a:lnTo>
                    <a:lnTo>
                      <a:pt x="11162" y="7401"/>
                    </a:lnTo>
                    <a:lnTo>
                      <a:pt x="11577" y="7450"/>
                    </a:lnTo>
                    <a:lnTo>
                      <a:pt x="12041" y="7474"/>
                    </a:lnTo>
                    <a:lnTo>
                      <a:pt x="12481" y="7425"/>
                    </a:lnTo>
                    <a:lnTo>
                      <a:pt x="12921" y="7352"/>
                    </a:lnTo>
                    <a:lnTo>
                      <a:pt x="13336" y="7230"/>
                    </a:lnTo>
                    <a:lnTo>
                      <a:pt x="13531" y="7156"/>
                    </a:lnTo>
                    <a:lnTo>
                      <a:pt x="13702" y="7059"/>
                    </a:lnTo>
                    <a:lnTo>
                      <a:pt x="13849" y="6961"/>
                    </a:lnTo>
                    <a:lnTo>
                      <a:pt x="13971" y="6839"/>
                    </a:lnTo>
                    <a:lnTo>
                      <a:pt x="14166" y="6644"/>
                    </a:lnTo>
                    <a:lnTo>
                      <a:pt x="14386" y="6375"/>
                    </a:lnTo>
                    <a:lnTo>
                      <a:pt x="14826" y="5813"/>
                    </a:lnTo>
                    <a:lnTo>
                      <a:pt x="15290" y="5154"/>
                    </a:lnTo>
                    <a:lnTo>
                      <a:pt x="15729" y="4494"/>
                    </a:lnTo>
                    <a:lnTo>
                      <a:pt x="16413" y="3395"/>
                    </a:lnTo>
                    <a:lnTo>
                      <a:pt x="16706" y="2931"/>
                    </a:lnTo>
                    <a:lnTo>
                      <a:pt x="16755" y="2834"/>
                    </a:lnTo>
                    <a:lnTo>
                      <a:pt x="16755" y="2736"/>
                    </a:lnTo>
                    <a:lnTo>
                      <a:pt x="16755" y="2663"/>
                    </a:lnTo>
                    <a:lnTo>
                      <a:pt x="16706" y="2589"/>
                    </a:lnTo>
                    <a:lnTo>
                      <a:pt x="16633" y="2541"/>
                    </a:lnTo>
                    <a:lnTo>
                      <a:pt x="16462" y="2541"/>
                    </a:lnTo>
                    <a:lnTo>
                      <a:pt x="16364" y="2589"/>
                    </a:lnTo>
                    <a:lnTo>
                      <a:pt x="13653" y="4958"/>
                    </a:lnTo>
                    <a:lnTo>
                      <a:pt x="13580" y="5007"/>
                    </a:lnTo>
                    <a:lnTo>
                      <a:pt x="13458" y="5007"/>
                    </a:lnTo>
                    <a:lnTo>
                      <a:pt x="13360" y="4983"/>
                    </a:lnTo>
                    <a:lnTo>
                      <a:pt x="13238" y="4885"/>
                    </a:lnTo>
                    <a:lnTo>
                      <a:pt x="13140" y="4763"/>
                    </a:lnTo>
                    <a:lnTo>
                      <a:pt x="13092" y="4641"/>
                    </a:lnTo>
                    <a:lnTo>
                      <a:pt x="13092" y="4543"/>
                    </a:lnTo>
                    <a:lnTo>
                      <a:pt x="13140" y="4446"/>
                    </a:lnTo>
                    <a:lnTo>
                      <a:pt x="15607" y="1490"/>
                    </a:lnTo>
                    <a:lnTo>
                      <a:pt x="15656" y="1393"/>
                    </a:lnTo>
                    <a:lnTo>
                      <a:pt x="15656" y="1319"/>
                    </a:lnTo>
                    <a:lnTo>
                      <a:pt x="15656" y="1222"/>
                    </a:lnTo>
                    <a:lnTo>
                      <a:pt x="15607" y="1148"/>
                    </a:lnTo>
                    <a:lnTo>
                      <a:pt x="15534" y="1100"/>
                    </a:lnTo>
                    <a:lnTo>
                      <a:pt x="15363" y="1100"/>
                    </a:lnTo>
                    <a:lnTo>
                      <a:pt x="15265" y="1148"/>
                    </a:lnTo>
                    <a:lnTo>
                      <a:pt x="12310" y="3615"/>
                    </a:lnTo>
                    <a:lnTo>
                      <a:pt x="12212" y="3664"/>
                    </a:lnTo>
                    <a:lnTo>
                      <a:pt x="12115" y="3664"/>
                    </a:lnTo>
                    <a:lnTo>
                      <a:pt x="11993" y="3615"/>
                    </a:lnTo>
                    <a:lnTo>
                      <a:pt x="11895" y="3517"/>
                    </a:lnTo>
                    <a:lnTo>
                      <a:pt x="11797" y="3395"/>
                    </a:lnTo>
                    <a:lnTo>
                      <a:pt x="11748" y="3298"/>
                    </a:lnTo>
                    <a:lnTo>
                      <a:pt x="11748" y="3176"/>
                    </a:lnTo>
                    <a:lnTo>
                      <a:pt x="11797" y="3102"/>
                    </a:lnTo>
                    <a:lnTo>
                      <a:pt x="14166" y="391"/>
                    </a:lnTo>
                    <a:lnTo>
                      <a:pt x="14215" y="294"/>
                    </a:lnTo>
                    <a:lnTo>
                      <a:pt x="14215" y="220"/>
                    </a:lnTo>
                    <a:lnTo>
                      <a:pt x="14215" y="123"/>
                    </a:lnTo>
                    <a:lnTo>
                      <a:pt x="14166" y="49"/>
                    </a:lnTo>
                    <a:lnTo>
                      <a:pt x="14093" y="1"/>
                    </a:lnTo>
                    <a:close/>
                  </a:path>
                </a:pathLst>
              </a:custGeom>
              <a:solidFill>
                <a:srgbClr val="FFB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21"/>
          <p:cNvGrpSpPr/>
          <p:nvPr/>
        </p:nvGrpSpPr>
        <p:grpSpPr>
          <a:xfrm>
            <a:off x="3958272" y="3504901"/>
            <a:ext cx="348362" cy="347859"/>
            <a:chOff x="5302225" y="968375"/>
            <a:chExt cx="417650" cy="418250"/>
          </a:xfrm>
        </p:grpSpPr>
        <p:sp>
          <p:nvSpPr>
            <p:cNvPr id="189" name="Google Shape;189;p2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Microsoft Macintosh PowerPoint</Application>
  <PresentationFormat>On-screen Show (16:9)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 ExtraBold</vt:lpstr>
      <vt:lpstr>Raleway</vt:lpstr>
      <vt:lpstr>Raleway Light</vt:lpstr>
      <vt:lpstr>Calibri</vt:lpstr>
      <vt:lpstr>Arial</vt:lpstr>
      <vt:lpstr>Olivia template</vt:lpstr>
      <vt:lpstr>YouBike Forecast</vt:lpstr>
      <vt:lpstr>Get a Glimpse of the Data</vt:lpstr>
      <vt:lpstr>Data Preprocess</vt:lpstr>
      <vt:lpstr>EDA</vt:lpstr>
      <vt:lpstr>EDA rent by week</vt:lpstr>
      <vt:lpstr>Build up our Models</vt:lpstr>
      <vt:lpstr> Intuitive Model (1)</vt:lpstr>
      <vt:lpstr> Intuitive Model (1)</vt:lpstr>
      <vt:lpstr> Intuitive Model (1)</vt:lpstr>
      <vt:lpstr>HMM Model</vt:lpstr>
      <vt:lpstr>HMM Model</vt:lpstr>
      <vt:lpstr>HMM Model</vt:lpstr>
      <vt:lpstr>Backtest</vt:lpstr>
      <vt:lpstr>Train/Test Split(1)</vt:lpstr>
      <vt:lpstr>Train/Test Split(1)</vt:lpstr>
      <vt:lpstr>Train/Test Split(2)</vt:lpstr>
      <vt:lpstr>Comparison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YouBike Forecast</dc:title>
  <cp:lastModifiedBy>琮仁 黃</cp:lastModifiedBy>
  <cp:revision>1</cp:revision>
  <dcterms:modified xsi:type="dcterms:W3CDTF">2019-12-30T07:35:36Z</dcterms:modified>
</cp:coreProperties>
</file>