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99" r:id="rId5"/>
    <p:sldId id="260" r:id="rId6"/>
    <p:sldId id="284" r:id="rId7"/>
    <p:sldId id="285" r:id="rId8"/>
    <p:sldId id="286" r:id="rId9"/>
    <p:sldId id="287" r:id="rId10"/>
    <p:sldId id="261" r:id="rId11"/>
    <p:sldId id="262" r:id="rId12"/>
    <p:sldId id="282" r:id="rId13"/>
    <p:sldId id="283" r:id="rId14"/>
    <p:sldId id="263" r:id="rId15"/>
    <p:sldId id="300" r:id="rId16"/>
    <p:sldId id="264" r:id="rId17"/>
    <p:sldId id="295" r:id="rId18"/>
    <p:sldId id="294" r:id="rId19"/>
    <p:sldId id="265" r:id="rId20"/>
    <p:sldId id="291" r:id="rId21"/>
    <p:sldId id="266" r:id="rId22"/>
    <p:sldId id="290" r:id="rId23"/>
    <p:sldId id="278" r:id="rId24"/>
    <p:sldId id="267" r:id="rId25"/>
    <p:sldId id="301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93" r:id="rId35"/>
    <p:sldId id="288" r:id="rId36"/>
    <p:sldId id="289" r:id="rId37"/>
    <p:sldId id="276" r:id="rId38"/>
    <p:sldId id="298" r:id="rId39"/>
    <p:sldId id="296" r:id="rId40"/>
    <p:sldId id="297" r:id="rId41"/>
    <p:sldId id="292" r:id="rId42"/>
    <p:sldId id="277" r:id="rId43"/>
    <p:sldId id="279" r:id="rId44"/>
    <p:sldId id="280" r:id="rId45"/>
    <p:sldId id="28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ABCUSA’s Clergy and Congregations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Ryan Burge</a:t>
            </a:r>
          </a:p>
          <a:p>
            <a:r>
              <a:rPr lang="en-US" dirty="0"/>
              <a:t>Eastern Illinois University </a:t>
            </a:r>
          </a:p>
        </p:txBody>
      </p:sp>
    </p:spTree>
    <p:extLst>
      <p:ext uri="{BB962C8B-B14F-4D97-AF65-F5344CB8AC3E}">
        <p14:creationId xmlns:p14="http://schemas.microsoft.com/office/powerpoint/2010/main" val="244001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454" y="121297"/>
            <a:ext cx="6616619" cy="6616619"/>
          </a:xfrm>
        </p:spPr>
      </p:pic>
    </p:spTree>
    <p:extLst>
      <p:ext uri="{BB962C8B-B14F-4D97-AF65-F5344CB8AC3E}">
        <p14:creationId xmlns:p14="http://schemas.microsoft.com/office/powerpoint/2010/main" val="281573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447" y="66529"/>
            <a:ext cx="6690049" cy="6690049"/>
          </a:xfrm>
        </p:spPr>
      </p:pic>
    </p:spTree>
    <p:extLst>
      <p:ext uri="{BB962C8B-B14F-4D97-AF65-F5344CB8AC3E}">
        <p14:creationId xmlns:p14="http://schemas.microsoft.com/office/powerpoint/2010/main" val="292823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974" y="150618"/>
            <a:ext cx="8762996" cy="6707382"/>
          </a:xfrm>
        </p:spPr>
      </p:pic>
    </p:spTree>
    <p:extLst>
      <p:ext uri="{BB962C8B-B14F-4D97-AF65-F5344CB8AC3E}">
        <p14:creationId xmlns:p14="http://schemas.microsoft.com/office/powerpoint/2010/main" val="298028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041" y="139959"/>
            <a:ext cx="8657649" cy="6626747"/>
          </a:xfrm>
        </p:spPr>
      </p:pic>
    </p:spTree>
    <p:extLst>
      <p:ext uri="{BB962C8B-B14F-4D97-AF65-F5344CB8AC3E}">
        <p14:creationId xmlns:p14="http://schemas.microsoft.com/office/powerpoint/2010/main" val="239936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435" y="0"/>
            <a:ext cx="6606074" cy="6606074"/>
          </a:xfrm>
        </p:spPr>
      </p:pic>
    </p:spTree>
    <p:extLst>
      <p:ext uri="{BB962C8B-B14F-4D97-AF65-F5344CB8AC3E}">
        <p14:creationId xmlns:p14="http://schemas.microsoft.com/office/powerpoint/2010/main" val="153461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involved should your denomination be?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ABC-USA need to be more or less involved with social and political issues?</a:t>
            </a:r>
          </a:p>
          <a:p>
            <a:r>
              <a:rPr lang="en-US" dirty="0"/>
              <a:t>Should the ABC-USA be more or less involved in debating social and political issues inside the religious body?</a:t>
            </a:r>
          </a:p>
          <a:p>
            <a:r>
              <a:rPr lang="en-US" dirty="0"/>
              <a:t>Should the ABC-USA be more or less engaged in presenting its social and political views to government? </a:t>
            </a:r>
          </a:p>
          <a:p>
            <a:r>
              <a:rPr lang="en-US" dirty="0"/>
              <a:t>Responses options range from Much Less (1) to Much More (7)</a:t>
            </a:r>
          </a:p>
          <a:p>
            <a:r>
              <a:rPr lang="en-US" dirty="0"/>
              <a:t>Three questions summed and indexed from 0 to 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8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158" y="167950"/>
            <a:ext cx="6588627" cy="6588627"/>
          </a:xfrm>
        </p:spPr>
      </p:pic>
    </p:spTree>
    <p:extLst>
      <p:ext uri="{BB962C8B-B14F-4D97-AF65-F5344CB8AC3E}">
        <p14:creationId xmlns:p14="http://schemas.microsoft.com/office/powerpoint/2010/main" val="3849347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06" y="1853248"/>
            <a:ext cx="11392612" cy="3619000"/>
          </a:xfrm>
        </p:spPr>
      </p:pic>
    </p:spTree>
    <p:extLst>
      <p:ext uri="{BB962C8B-B14F-4D97-AF65-F5344CB8AC3E}">
        <p14:creationId xmlns:p14="http://schemas.microsoft.com/office/powerpoint/2010/main" val="4261622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02" y="1853248"/>
            <a:ext cx="11938565" cy="3792428"/>
          </a:xfrm>
        </p:spPr>
      </p:pic>
    </p:spTree>
    <p:extLst>
      <p:ext uri="{BB962C8B-B14F-4D97-AF65-F5344CB8AC3E}">
        <p14:creationId xmlns:p14="http://schemas.microsoft.com/office/powerpoint/2010/main" val="110326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224" y="93305"/>
            <a:ext cx="9616911" cy="6647523"/>
          </a:xfrm>
        </p:spPr>
      </p:pic>
    </p:spTree>
    <p:extLst>
      <p:ext uri="{BB962C8B-B14F-4D97-AF65-F5344CB8AC3E}">
        <p14:creationId xmlns:p14="http://schemas.microsoft.com/office/powerpoint/2010/main" val="162287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Sent an email invitation to as many ABC pastors we could find</a:t>
            </a:r>
          </a:p>
          <a:p>
            <a:r>
              <a:rPr lang="en-US" sz="3600" dirty="0"/>
              <a:t>Conducted from October 25</a:t>
            </a:r>
            <a:r>
              <a:rPr lang="en-US" sz="3600" baseline="30000" dirty="0"/>
              <a:t>th</a:t>
            </a:r>
            <a:r>
              <a:rPr lang="en-US" sz="3600" dirty="0"/>
              <a:t> – November 7th </a:t>
            </a:r>
          </a:p>
          <a:p>
            <a:r>
              <a:rPr lang="en-US" sz="3600" dirty="0"/>
              <a:t>In total, received a full survey response from 168 clergy</a:t>
            </a:r>
          </a:p>
        </p:txBody>
      </p:sp>
    </p:spTree>
    <p:extLst>
      <p:ext uri="{BB962C8B-B14F-4D97-AF65-F5344CB8AC3E}">
        <p14:creationId xmlns:p14="http://schemas.microsoft.com/office/powerpoint/2010/main" val="1473339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529" y="167952"/>
            <a:ext cx="9347859" cy="6461545"/>
          </a:xfrm>
        </p:spPr>
      </p:pic>
    </p:spTree>
    <p:extLst>
      <p:ext uri="{BB962C8B-B14F-4D97-AF65-F5344CB8AC3E}">
        <p14:creationId xmlns:p14="http://schemas.microsoft.com/office/powerpoint/2010/main" val="749095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150" y="167950"/>
            <a:ext cx="6532643" cy="6532643"/>
          </a:xfrm>
        </p:spPr>
      </p:pic>
    </p:spTree>
    <p:extLst>
      <p:ext uri="{BB962C8B-B14F-4D97-AF65-F5344CB8AC3E}">
        <p14:creationId xmlns:p14="http://schemas.microsoft.com/office/powerpoint/2010/main" val="2180339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48" y="1853248"/>
            <a:ext cx="11560676" cy="3672387"/>
          </a:xfrm>
        </p:spPr>
      </p:pic>
    </p:spTree>
    <p:extLst>
      <p:ext uri="{BB962C8B-B14F-4D97-AF65-F5344CB8AC3E}">
        <p14:creationId xmlns:p14="http://schemas.microsoft.com/office/powerpoint/2010/main" val="2074588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074" y="83975"/>
            <a:ext cx="8707914" cy="6665221"/>
          </a:xfrm>
        </p:spPr>
      </p:pic>
    </p:spTree>
    <p:extLst>
      <p:ext uri="{BB962C8B-B14F-4D97-AF65-F5344CB8AC3E}">
        <p14:creationId xmlns:p14="http://schemas.microsoft.com/office/powerpoint/2010/main" val="2540622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274" y="373723"/>
            <a:ext cx="8498396" cy="6484277"/>
          </a:xfrm>
        </p:spPr>
      </p:pic>
    </p:spTree>
    <p:extLst>
      <p:ext uri="{BB962C8B-B14F-4D97-AF65-F5344CB8AC3E}">
        <p14:creationId xmlns:p14="http://schemas.microsoft.com/office/powerpoint/2010/main" val="3820340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clergy perceptions of the congregation’s politics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vote share for Clinton was 52.2% and the average vote for Trump was 43%.</a:t>
            </a:r>
          </a:p>
          <a:p>
            <a:r>
              <a:rPr lang="en-US" dirty="0"/>
              <a:t>Trump voting clergy believe that, on average, 67% of their congregations are Trump supporters</a:t>
            </a:r>
          </a:p>
          <a:p>
            <a:r>
              <a:rPr lang="en-US" dirty="0"/>
              <a:t>Clinton supporting clergy perceive that 68% of their congregants are like them politically</a:t>
            </a:r>
          </a:p>
          <a:p>
            <a:r>
              <a:rPr lang="en-US" dirty="0"/>
              <a:t>Liberal clergy are finding liberal congregations, and conservative clergy find like minded churches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45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269" y="149289"/>
            <a:ext cx="8566406" cy="6553302"/>
          </a:xfrm>
        </p:spPr>
      </p:pic>
    </p:spTree>
    <p:extLst>
      <p:ext uri="{BB962C8B-B14F-4D97-AF65-F5344CB8AC3E}">
        <p14:creationId xmlns:p14="http://schemas.microsoft.com/office/powerpoint/2010/main" val="190970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436" y="102636"/>
            <a:ext cx="8694071" cy="6654625"/>
          </a:xfrm>
        </p:spPr>
      </p:pic>
    </p:spTree>
    <p:extLst>
      <p:ext uri="{BB962C8B-B14F-4D97-AF65-F5344CB8AC3E}">
        <p14:creationId xmlns:p14="http://schemas.microsoft.com/office/powerpoint/2010/main" val="1627980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066" y="195943"/>
            <a:ext cx="8356812" cy="6396480"/>
          </a:xfrm>
        </p:spPr>
      </p:pic>
    </p:spTree>
    <p:extLst>
      <p:ext uri="{BB962C8B-B14F-4D97-AF65-F5344CB8AC3E}">
        <p14:creationId xmlns:p14="http://schemas.microsoft.com/office/powerpoint/2010/main" val="3551862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753" y="187827"/>
            <a:ext cx="6503437" cy="6503437"/>
          </a:xfrm>
        </p:spPr>
      </p:pic>
    </p:spTree>
    <p:extLst>
      <p:ext uri="{BB962C8B-B14F-4D97-AF65-F5344CB8AC3E}">
        <p14:creationId xmlns:p14="http://schemas.microsoft.com/office/powerpoint/2010/main" val="284722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809" y="75501"/>
            <a:ext cx="8752204" cy="6699121"/>
          </a:xfrm>
        </p:spPr>
      </p:pic>
    </p:spTree>
    <p:extLst>
      <p:ext uri="{BB962C8B-B14F-4D97-AF65-F5344CB8AC3E}">
        <p14:creationId xmlns:p14="http://schemas.microsoft.com/office/powerpoint/2010/main" val="1148701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675" y="195942"/>
            <a:ext cx="8611594" cy="6587871"/>
          </a:xfrm>
        </p:spPr>
      </p:pic>
    </p:spTree>
    <p:extLst>
      <p:ext uri="{BB962C8B-B14F-4D97-AF65-F5344CB8AC3E}">
        <p14:creationId xmlns:p14="http://schemas.microsoft.com/office/powerpoint/2010/main" val="1081273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526" y="36108"/>
            <a:ext cx="6821892" cy="6821892"/>
          </a:xfrm>
        </p:spPr>
      </p:pic>
    </p:spTree>
    <p:extLst>
      <p:ext uri="{BB962C8B-B14F-4D97-AF65-F5344CB8AC3E}">
        <p14:creationId xmlns:p14="http://schemas.microsoft.com/office/powerpoint/2010/main" val="2130608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113" y="85191"/>
            <a:ext cx="6680718" cy="6680718"/>
          </a:xfrm>
        </p:spPr>
      </p:pic>
    </p:spTree>
    <p:extLst>
      <p:ext uri="{BB962C8B-B14F-4D97-AF65-F5344CB8AC3E}">
        <p14:creationId xmlns:p14="http://schemas.microsoft.com/office/powerpoint/2010/main" val="3128015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782" y="85190"/>
            <a:ext cx="6699380" cy="6699380"/>
          </a:xfrm>
        </p:spPr>
      </p:pic>
    </p:spTree>
    <p:extLst>
      <p:ext uri="{BB962C8B-B14F-4D97-AF65-F5344CB8AC3E}">
        <p14:creationId xmlns:p14="http://schemas.microsoft.com/office/powerpoint/2010/main" val="1758550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243" y="74645"/>
            <a:ext cx="8690458" cy="6651860"/>
          </a:xfrm>
        </p:spPr>
      </p:pic>
    </p:spTree>
    <p:extLst>
      <p:ext uri="{BB962C8B-B14F-4D97-AF65-F5344CB8AC3E}">
        <p14:creationId xmlns:p14="http://schemas.microsoft.com/office/powerpoint/2010/main" val="946829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067" y="0"/>
            <a:ext cx="8926809" cy="6832767"/>
          </a:xfrm>
        </p:spPr>
      </p:pic>
    </p:spTree>
    <p:extLst>
      <p:ext uri="{BB962C8B-B14F-4D97-AF65-F5344CB8AC3E}">
        <p14:creationId xmlns:p14="http://schemas.microsoft.com/office/powerpoint/2010/main" val="1382036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851" y="57049"/>
            <a:ext cx="8885241" cy="6800951"/>
          </a:xfrm>
        </p:spPr>
      </p:pic>
    </p:spTree>
    <p:extLst>
      <p:ext uri="{BB962C8B-B14F-4D97-AF65-F5344CB8AC3E}">
        <p14:creationId xmlns:p14="http://schemas.microsoft.com/office/powerpoint/2010/main" val="3666236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770" y="103852"/>
            <a:ext cx="6615404" cy="6615404"/>
          </a:xfrm>
        </p:spPr>
      </p:pic>
    </p:spTree>
    <p:extLst>
      <p:ext uri="{BB962C8B-B14F-4D97-AF65-F5344CB8AC3E}">
        <p14:creationId xmlns:p14="http://schemas.microsoft.com/office/powerpoint/2010/main" val="3648473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Religious Authority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84" y="1950098"/>
            <a:ext cx="11678816" cy="4907902"/>
          </a:xfrm>
        </p:spPr>
        <p:txBody>
          <a:bodyPr/>
          <a:lstStyle/>
          <a:p>
            <a:r>
              <a:rPr lang="en-US" sz="3200" dirty="0">
                <a:latin typeface="Perpetua" panose="02020502060401020303" pitchFamily="18" charset="0"/>
              </a:rPr>
              <a:t>The more clergy can step out of the way of the congregation the better</a:t>
            </a:r>
          </a:p>
          <a:p>
            <a:r>
              <a:rPr lang="en-US" sz="3200" dirty="0">
                <a:latin typeface="Perpetua" panose="02020502060401020303" pitchFamily="18" charset="0"/>
              </a:rPr>
              <a:t>It is important for the congregation to construct their own salvation</a:t>
            </a:r>
          </a:p>
          <a:p>
            <a:r>
              <a:rPr lang="en-US" sz="3200" dirty="0">
                <a:latin typeface="Perpetua" panose="02020502060401020303" pitchFamily="18" charset="0"/>
              </a:rPr>
              <a:t>The Gospel is what the congregation makes of it</a:t>
            </a:r>
          </a:p>
          <a:p>
            <a:r>
              <a:rPr lang="en-US" sz="3200" dirty="0">
                <a:latin typeface="Perpetua" panose="02020502060401020303" pitchFamily="18" charset="0"/>
              </a:rPr>
              <a:t>I believe there are many valid interpretations of the Bible</a:t>
            </a:r>
          </a:p>
          <a:p>
            <a:r>
              <a:rPr lang="en-US" sz="3200" dirty="0">
                <a:latin typeface="Perpetua" panose="02020502060401020303" pitchFamily="18" charset="0"/>
              </a:rPr>
              <a:t>The church must adapt to a postmodern culture in order to spread the Gospel</a:t>
            </a:r>
          </a:p>
          <a:p>
            <a:r>
              <a:rPr lang="en-US" sz="3200" dirty="0">
                <a:latin typeface="Perpetua" panose="02020502060401020303" pitchFamily="18" charset="0"/>
              </a:rPr>
              <a:t>Respond: Strongly Agree to Strongly Disagree</a:t>
            </a:r>
          </a:p>
          <a:p>
            <a:r>
              <a:rPr lang="en-US" sz="3200" dirty="0">
                <a:latin typeface="Perpetua" panose="02020502060401020303" pitchFamily="18" charset="0"/>
              </a:rPr>
              <a:t>5 = Agreement with Religious Authority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55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996" y="1536008"/>
            <a:ext cx="10322980" cy="3607141"/>
          </a:xfrm>
        </p:spPr>
      </p:pic>
    </p:spTree>
    <p:extLst>
      <p:ext uri="{BB962C8B-B14F-4D97-AF65-F5344CB8AC3E}">
        <p14:creationId xmlns:p14="http://schemas.microsoft.com/office/powerpoint/2010/main" val="261999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Additional Data Sources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Cooperative Clergy Study</a:t>
            </a:r>
          </a:p>
          <a:p>
            <a:pPr lvl="1"/>
            <a:r>
              <a:rPr lang="en-US" dirty="0"/>
              <a:t>Surveys clergy in several established denominations</a:t>
            </a:r>
          </a:p>
          <a:p>
            <a:pPr lvl="2"/>
            <a:r>
              <a:rPr lang="en-US" dirty="0"/>
              <a:t>Greek Orthodox, PCUSA, RCA, SBC, UMC</a:t>
            </a:r>
          </a:p>
          <a:p>
            <a:pPr lvl="1"/>
            <a:r>
              <a:rPr lang="en-US" dirty="0"/>
              <a:t>Provides a good reference group for ABC clergy</a:t>
            </a:r>
          </a:p>
          <a:p>
            <a:endParaRPr lang="en-US" dirty="0"/>
          </a:p>
          <a:p>
            <a:r>
              <a:rPr lang="en-US" dirty="0"/>
              <a:t> Cooperative Congressional Election Study</a:t>
            </a:r>
          </a:p>
          <a:p>
            <a:pPr lvl="1"/>
            <a:r>
              <a:rPr lang="en-US" dirty="0"/>
              <a:t>Large survey of American voters </a:t>
            </a:r>
          </a:p>
          <a:p>
            <a:pPr lvl="2"/>
            <a:r>
              <a:rPr lang="en-US" dirty="0"/>
              <a:t>2016 Survey had 64,600 Respondents</a:t>
            </a:r>
          </a:p>
          <a:p>
            <a:pPr lvl="2"/>
            <a:r>
              <a:rPr lang="en-US" dirty="0"/>
              <a:t>608 ABCUSA self-identified adherents </a:t>
            </a:r>
          </a:p>
          <a:p>
            <a:pPr lvl="1"/>
            <a:r>
              <a:rPr lang="en-US" dirty="0"/>
              <a:t>How are ABC clergy different than ABC laity? </a:t>
            </a:r>
          </a:p>
        </p:txBody>
      </p:sp>
    </p:spTree>
    <p:extLst>
      <p:ext uri="{BB962C8B-B14F-4D97-AF65-F5344CB8AC3E}">
        <p14:creationId xmlns:p14="http://schemas.microsoft.com/office/powerpoint/2010/main" val="2941341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901" y="186612"/>
            <a:ext cx="8472539" cy="6485060"/>
          </a:xfrm>
        </p:spPr>
      </p:pic>
    </p:spTree>
    <p:extLst>
      <p:ext uri="{BB962C8B-B14F-4D97-AF65-F5344CB8AC3E}">
        <p14:creationId xmlns:p14="http://schemas.microsoft.com/office/powerpoint/2010/main" val="955838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12" y="0"/>
            <a:ext cx="8959775" cy="685800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10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497" y="232051"/>
            <a:ext cx="6625949" cy="6625949"/>
          </a:xfrm>
        </p:spPr>
      </p:pic>
    </p:spTree>
    <p:extLst>
      <p:ext uri="{BB962C8B-B14F-4D97-AF65-F5344CB8AC3E}">
        <p14:creationId xmlns:p14="http://schemas.microsoft.com/office/powerpoint/2010/main" val="3595030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847" y="167951"/>
            <a:ext cx="8638987" cy="6612463"/>
          </a:xfrm>
        </p:spPr>
      </p:pic>
    </p:spTree>
    <p:extLst>
      <p:ext uri="{BB962C8B-B14F-4D97-AF65-F5344CB8AC3E}">
        <p14:creationId xmlns:p14="http://schemas.microsoft.com/office/powerpoint/2010/main" val="4070077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760" y="139958"/>
            <a:ext cx="8642451" cy="6615114"/>
          </a:xfrm>
        </p:spPr>
      </p:pic>
    </p:spTree>
    <p:extLst>
      <p:ext uri="{BB962C8B-B14F-4D97-AF65-F5344CB8AC3E}">
        <p14:creationId xmlns:p14="http://schemas.microsoft.com/office/powerpoint/2010/main" val="1704461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968" y="0"/>
            <a:ext cx="8968270" cy="6864503"/>
          </a:xfrm>
        </p:spPr>
      </p:pic>
    </p:spTree>
    <p:extLst>
      <p:ext uri="{BB962C8B-B14F-4D97-AF65-F5344CB8AC3E}">
        <p14:creationId xmlns:p14="http://schemas.microsoft.com/office/powerpoint/2010/main" val="282423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844" y="0"/>
            <a:ext cx="6719255" cy="6719255"/>
          </a:xfrm>
        </p:spPr>
      </p:pic>
    </p:spTree>
    <p:extLst>
      <p:ext uri="{BB962C8B-B14F-4D97-AF65-F5344CB8AC3E}">
        <p14:creationId xmlns:p14="http://schemas.microsoft.com/office/powerpoint/2010/main" val="100144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119" y="0"/>
            <a:ext cx="8720706" cy="6675012"/>
          </a:xfrm>
        </p:spPr>
      </p:pic>
    </p:spTree>
    <p:extLst>
      <p:ext uri="{BB962C8B-B14F-4D97-AF65-F5344CB8AC3E}">
        <p14:creationId xmlns:p14="http://schemas.microsoft.com/office/powerpoint/2010/main" val="354943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668" y="111967"/>
            <a:ext cx="8659607" cy="6628245"/>
          </a:xfrm>
        </p:spPr>
      </p:pic>
    </p:spTree>
    <p:extLst>
      <p:ext uri="{BB962C8B-B14F-4D97-AF65-F5344CB8AC3E}">
        <p14:creationId xmlns:p14="http://schemas.microsoft.com/office/powerpoint/2010/main" val="250805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428" y="0"/>
            <a:ext cx="8928088" cy="6833746"/>
          </a:xfrm>
        </p:spPr>
      </p:pic>
    </p:spTree>
    <p:extLst>
      <p:ext uri="{BB962C8B-B14F-4D97-AF65-F5344CB8AC3E}">
        <p14:creationId xmlns:p14="http://schemas.microsoft.com/office/powerpoint/2010/main" val="166774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738" y="0"/>
            <a:ext cx="8845467" cy="6770507"/>
          </a:xfrm>
        </p:spPr>
      </p:pic>
    </p:spTree>
    <p:extLst>
      <p:ext uri="{BB962C8B-B14F-4D97-AF65-F5344CB8AC3E}">
        <p14:creationId xmlns:p14="http://schemas.microsoft.com/office/powerpoint/2010/main" val="3797281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333</Words>
  <Application>Microsoft Office PowerPoint</Application>
  <PresentationFormat>Widescreen</PresentationFormat>
  <Paragraphs>37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Century Gothic</vt:lpstr>
      <vt:lpstr>Perpetua</vt:lpstr>
      <vt:lpstr>Wingdings 3</vt:lpstr>
      <vt:lpstr>Ion</vt:lpstr>
      <vt:lpstr>ABCUSA’s Clergy and Congregations</vt:lpstr>
      <vt:lpstr>Survey Background</vt:lpstr>
      <vt:lpstr>PowerPoint Presentation</vt:lpstr>
      <vt:lpstr>Two Additional Data Sources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involved should your denomination be?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note on clergy perceptions of the congregation’s politics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Religious Authority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ABCUSA’s Clergy and Congregations</dc:title>
  <dc:creator>Ryan Burge</dc:creator>
  <cp:lastModifiedBy>Ryan Burge</cp:lastModifiedBy>
  <cp:revision>12</cp:revision>
  <dcterms:created xsi:type="dcterms:W3CDTF">2017-03-31T01:41:51Z</dcterms:created>
  <dcterms:modified xsi:type="dcterms:W3CDTF">2017-03-31T03:39:11Z</dcterms:modified>
</cp:coreProperties>
</file>