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993" r:id="rId5"/>
  </p:sldMasterIdLst>
  <p:notesMasterIdLst>
    <p:notesMasterId r:id="rId13"/>
  </p:notesMasterIdLst>
  <p:sldIdLst>
    <p:sldId id="783" r:id="rId6"/>
    <p:sldId id="784" r:id="rId7"/>
    <p:sldId id="780" r:id="rId8"/>
    <p:sldId id="785" r:id="rId9"/>
    <p:sldId id="282" r:id="rId10"/>
    <p:sldId id="786" r:id="rId11"/>
    <p:sldId id="7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0"/>
    <a:srgbClr val="007680"/>
    <a:srgbClr val="86CB25"/>
    <a:srgbClr val="86BC25"/>
    <a:srgbClr val="7D984C"/>
    <a:srgbClr val="7F7F7F"/>
    <a:srgbClr val="AFABAB"/>
    <a:srgbClr val="F1F0F0"/>
    <a:srgbClr val="43B02A"/>
    <a:srgbClr val="93D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89481" autoAdjust="0"/>
  </p:normalViewPr>
  <p:slideViewPr>
    <p:cSldViewPr snapToGrid="0">
      <p:cViewPr>
        <p:scale>
          <a:sx n="56" d="100"/>
          <a:sy n="56" d="100"/>
        </p:scale>
        <p:origin x="3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74B3C-760B-40B2-BF31-0A11ED2D46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75226-8042-4D1F-8EA6-62EEA991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75226-8042-4D1F-8EA6-62EEA9917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Many people are viewing, adding items to their cart and removing it from there cart without purchasing because an item costs to much and this can cost cosmetic companies a lot of money in the long run. </a:t>
            </a:r>
          </a:p>
          <a:p>
            <a:endParaRPr lang="en-US" dirty="0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08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75226-8042-4D1F-8EA6-62EEA9917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FCC7-EEF3-4052-8526-3ECFC3743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248EB-9A2C-460F-8052-CC271EF43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7AC1-42AB-4C20-A590-C5A3B34A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29A2-8710-465D-9BE8-80BDBB9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C900-729F-4479-94EB-556863F7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20EC-9AA0-48D3-A792-1DB4899B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05EF-AE4E-42F0-98A6-69FEB9767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4BF5-11A1-4421-B8BD-29C4EF3B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79497-E048-44EF-A47C-2BE8B01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2D25-D701-46A7-B959-FC09D22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95F66-1EC8-45FF-8E02-2BBCFF3FE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0B00-83BD-4F6F-9F6D-DD0201725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3615E-D411-4A80-B608-062076B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3C5E-66AC-4DED-9522-22AA79DD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2E3D-4D75-4909-A375-61C96D12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225039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50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52748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1606-B9D4-44DA-83F8-C90A31F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2C9D-64E4-4961-B9F3-CAF8A4C2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4B87-CD89-4A92-8C5B-D542646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ABA1-27D9-4BFA-84A6-ABCE7AD2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5C9E-0B06-41F1-9DC8-296D3828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A9A7-69FF-47B7-9891-8428517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AC3C-F0E7-4EB5-9025-E16F0176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19C0-3623-405A-B81A-0338344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BABA-678E-4003-A3CE-2238C85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236E-DDBB-4291-B834-0A5ECEA6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FB0F-DE64-4714-BCF5-E2BADAA4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6D8E-188A-49FD-8E6F-878DD199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E785-0DE4-42A7-AB26-5AAD51D1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2FC65-1C91-464D-AFE2-238F49E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C6F8-F6AD-49DF-8B27-82A6C330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53EEC-0658-4E3D-A673-7FE59B9C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566D-06A4-435F-B1F3-C9134109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C6D7-B9D0-4A32-AA0D-6A9D237E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EE2C8-D323-46C7-B397-BC16BD70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380AB-3004-4E59-A77C-D90889F78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1C040-6943-49AE-B5EF-E2E6C879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B97F3-9F2B-48C6-9A7C-D0F526C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7B340-DD87-4562-839C-A479D9E2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10FAB-6760-4E5C-B229-DCA98FAA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BAD7-EC56-4772-955A-C2860080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C3E6-A8CB-4821-839C-665DF123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1A83D-8ED1-4B52-9569-A6709629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2D3E0-6C65-4273-B454-75825424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2FB71-A484-46E9-8A75-8B4336EA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D4F75-1C10-4AD1-8ABA-0B823695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6D1F1-12A0-4D8F-99ED-F7A6359C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998-CC22-435E-ABAF-701E8A3F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CB64-2D9B-440C-9D77-8FA5B18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3EF4-3339-4293-A104-B194E2AE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3BF8D-3722-4333-9119-6F666FC3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F29E2-EC2D-4325-BB5A-46E4E448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F0062-0C2A-4730-BB1E-000877B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056E-5571-46FD-AF31-EB8E8001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BA1B5-646A-4534-92BF-24FE914F2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0F70-1579-45D8-BC7F-6DC1D37E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0049-6CC5-4A7E-B07F-687CEE7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875A-A22C-40EB-8C39-F339076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6EE9-7EDC-45DA-94E6-C94CAC1B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2919C-1C38-494A-9BE9-7EA18684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A225-13EC-4B5F-8BBA-5ABC5B9E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E346-3512-4CA1-AE94-C03CBCC1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167D-FE65-437C-87E4-E5D483BB503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CAF9-B2B6-4351-B113-9AFA98939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613E-7FEB-42CB-9FF7-CFA13E28E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628F-2944-442F-B568-6CAAA784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997" r:id="rId12"/>
    <p:sldLayoutId id="21474839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469900" y="6477000"/>
            <a:ext cx="5355167" cy="1385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7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64" pos="5098" userDrawn="1">
          <p15:clr>
            <a:srgbClr val="F26B43"/>
          </p15:clr>
        </p15:guide>
        <p15:guide id="65" orient="horz" pos="2160" userDrawn="1">
          <p15:clr>
            <a:srgbClr val="F26B43"/>
          </p15:clr>
        </p15:guide>
        <p15:guide id="66" orient="horz" pos="3968" userDrawn="1">
          <p15:clr>
            <a:srgbClr val="F26B43"/>
          </p15:clr>
        </p15:guide>
        <p15:guide id="67" pos="312" userDrawn="1">
          <p15:clr>
            <a:srgbClr val="F26B43"/>
          </p15:clr>
        </p15:guide>
        <p15:guide id="68" pos="7368" userDrawn="1">
          <p15:clr>
            <a:srgbClr val="F26B43"/>
          </p15:clr>
        </p15:guide>
        <p15:guide id="69" orient="horz" pos="245" userDrawn="1">
          <p15:clr>
            <a:srgbClr val="F26B43"/>
          </p15:clr>
        </p15:guide>
        <p15:guide id="70" orient="horz" pos="4081" userDrawn="1">
          <p15:clr>
            <a:srgbClr val="F26B43"/>
          </p15:clr>
        </p15:guide>
        <p15:guide id="71" pos="4986" userDrawn="1">
          <p15:clr>
            <a:srgbClr val="F26B43"/>
          </p15:clr>
        </p15:guide>
        <p15:guide id="72" pos="1382" userDrawn="1">
          <p15:clr>
            <a:srgbClr val="F26B43"/>
          </p15:clr>
        </p15:guide>
        <p15:guide id="73" pos="1496" userDrawn="1">
          <p15:clr>
            <a:srgbClr val="F26B43"/>
          </p15:clr>
        </p15:guide>
        <p15:guide id="74" pos="2581" userDrawn="1">
          <p15:clr>
            <a:srgbClr val="F26B43"/>
          </p15:clr>
        </p15:guide>
        <p15:guide id="75" pos="2695" userDrawn="1">
          <p15:clr>
            <a:srgbClr val="F26B43"/>
          </p15:clr>
        </p15:guide>
        <p15:guide id="76" pos="6185" userDrawn="1">
          <p15:clr>
            <a:srgbClr val="F26B43"/>
          </p15:clr>
        </p15:guide>
        <p15:guide id="77" pos="3783" userDrawn="1">
          <p15:clr>
            <a:srgbClr val="F26B43"/>
          </p15:clr>
        </p15:guide>
        <p15:guide id="78" pos="3896" userDrawn="1">
          <p15:clr>
            <a:srgbClr val="F26B43"/>
          </p15:clr>
        </p15:guide>
        <p15:guide id="79" pos="3840" userDrawn="1">
          <p15:clr>
            <a:srgbClr val="F26B43"/>
          </p15:clr>
        </p15:guide>
        <p15:guide id="80" pos="6299" userDrawn="1">
          <p15:clr>
            <a:srgbClr val="F26B43"/>
          </p15:clr>
        </p15:guide>
        <p15:guide id="81" orient="horz" pos="1049" userDrawn="1">
          <p15:clr>
            <a:srgbClr val="F26B43"/>
          </p15:clr>
        </p15:guide>
        <p15:guide id="82" orient="horz" pos="641" userDrawn="1">
          <p15:clr>
            <a:srgbClr val="F26B43"/>
          </p15:clr>
        </p15:guide>
        <p15:guide id="8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BC7B4A-524B-4A5D-98ED-46E9099DFEF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E6C1B-603B-40D5-A5D8-E350DF0070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804" y="6060520"/>
            <a:ext cx="4446269" cy="273050"/>
          </a:xfrm>
        </p:spPr>
        <p:txBody>
          <a:bodyPr/>
          <a:lstStyle/>
          <a:p>
            <a:r>
              <a:rPr lang="en-US" dirty="0">
                <a:latin typeface="+mn-lt"/>
              </a:rPr>
              <a:t>Ryan Burger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8D057-484E-4004-9E07-EA016E78E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8" y="5158746"/>
            <a:ext cx="4252421" cy="895983"/>
          </a:xfrm>
        </p:spPr>
        <p:txBody>
          <a:bodyPr/>
          <a:lstStyle/>
          <a:p>
            <a:r>
              <a:rPr lang="en-US" sz="4800" b="1" dirty="0">
                <a:solidFill>
                  <a:srgbClr val="86BC25"/>
                </a:solidFill>
                <a:highlight>
                  <a:srgbClr val="000000"/>
                </a:highlight>
              </a:rPr>
              <a:t>Cosmetics Sales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E884-75CE-466F-8613-250688C1753F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45164549-04B0-410B-BAAE-EFB36A7E84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7F551A1-C8F6-46BD-B322-ADFC04D06F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700DC8B3-E169-4C0E-BF1B-28C53D1BE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2AB7D7-DD65-4E58-A668-5C873F12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02CC8C1-A687-4DDA-B9D5-0C5494AD16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225114ED-1345-4841-B87B-8A9523B26B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3BFF653-23FB-44F3-B510-9357AF700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82A034D-2935-4693-A5CF-F9A31CC14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D19D824-B5AE-4115-BE58-A6244CF8B3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BEE1AA5-6512-4B42-8C5D-5385F0D86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2539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86BC25"/>
                </a:solidFill>
              </a:rPr>
              <a:t>Overview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Bends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EF969E-4707-4A19-9F7D-3CB3A818805A}"/>
              </a:ext>
            </a:extLst>
          </p:cNvPr>
          <p:cNvGrpSpPr/>
          <p:nvPr/>
        </p:nvGrpSpPr>
        <p:grpSpPr>
          <a:xfrm>
            <a:off x="1153644" y="1839302"/>
            <a:ext cx="9884712" cy="3179396"/>
            <a:chOff x="1153644" y="1839302"/>
            <a:chExt cx="9884712" cy="3179396"/>
          </a:xfrm>
        </p:grpSpPr>
        <p:sp>
          <p:nvSpPr>
            <p:cNvPr id="39" name="Pentagon 38"/>
            <p:cNvSpPr/>
            <p:nvPr/>
          </p:nvSpPr>
          <p:spPr>
            <a:xfrm flipH="1">
              <a:off x="1153644" y="2419301"/>
              <a:ext cx="2212258" cy="1200536"/>
            </a:xfrm>
            <a:prstGeom prst="homePlate">
              <a:avLst/>
            </a:prstGeom>
            <a:solidFill>
              <a:srgbClr val="54823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 bIns="68580" rtlCol="0" anchor="ctr"/>
            <a:lstStyle/>
            <a:p>
              <a:pPr algn="ctr"/>
              <a:endParaRPr lang="en-US" sz="1500" err="1"/>
            </a:p>
          </p:txBody>
        </p:sp>
        <p:sp>
          <p:nvSpPr>
            <p:cNvPr id="40" name="Pentagon 39"/>
            <p:cNvSpPr/>
            <p:nvPr/>
          </p:nvSpPr>
          <p:spPr>
            <a:xfrm flipH="1">
              <a:off x="1153644" y="3619839"/>
              <a:ext cx="2212258" cy="1200536"/>
            </a:xfrm>
            <a:prstGeom prst="homePlate">
              <a:avLst/>
            </a:prstGeom>
            <a:solidFill>
              <a:srgbClr val="43B02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 bIns="68580"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2" name="Rectangle 8"/>
            <p:cNvSpPr/>
            <p:nvPr/>
          </p:nvSpPr>
          <p:spPr>
            <a:xfrm>
              <a:off x="3365900" y="3425260"/>
              <a:ext cx="617374" cy="1593438"/>
            </a:xfrm>
            <a:custGeom>
              <a:avLst/>
              <a:gdLst>
                <a:gd name="connsiteX0" fmla="*/ 0 w 1696507"/>
                <a:gd name="connsiteY0" fmla="*/ 0 h 1018645"/>
                <a:gd name="connsiteX1" fmla="*/ 1696507 w 1696507"/>
                <a:gd name="connsiteY1" fmla="*/ 0 h 1018645"/>
                <a:gd name="connsiteX2" fmla="*/ 1696507 w 1696507"/>
                <a:gd name="connsiteY2" fmla="*/ 1018645 h 1018645"/>
                <a:gd name="connsiteX3" fmla="*/ 0 w 1696507"/>
                <a:gd name="connsiteY3" fmla="*/ 1018645 h 1018645"/>
                <a:gd name="connsiteX4" fmla="*/ 0 w 1696507"/>
                <a:gd name="connsiteY4" fmla="*/ 0 h 1018645"/>
                <a:gd name="connsiteX0" fmla="*/ 0 w 1696507"/>
                <a:gd name="connsiteY0" fmla="*/ 165100 h 1183745"/>
                <a:gd name="connsiteX1" fmla="*/ 1696507 w 1696507"/>
                <a:gd name="connsiteY1" fmla="*/ 0 h 1183745"/>
                <a:gd name="connsiteX2" fmla="*/ 1696507 w 1696507"/>
                <a:gd name="connsiteY2" fmla="*/ 1183745 h 1183745"/>
                <a:gd name="connsiteX3" fmla="*/ 0 w 1696507"/>
                <a:gd name="connsiteY3" fmla="*/ 1183745 h 1183745"/>
                <a:gd name="connsiteX4" fmla="*/ 0 w 1696507"/>
                <a:gd name="connsiteY4" fmla="*/ 165100 h 1183745"/>
                <a:gd name="connsiteX0" fmla="*/ 0 w 1696507"/>
                <a:gd name="connsiteY0" fmla="*/ 165100 h 1352020"/>
                <a:gd name="connsiteX1" fmla="*/ 1696507 w 1696507"/>
                <a:gd name="connsiteY1" fmla="*/ 0 h 1352020"/>
                <a:gd name="connsiteX2" fmla="*/ 1696507 w 1696507"/>
                <a:gd name="connsiteY2" fmla="*/ 1352020 h 1352020"/>
                <a:gd name="connsiteX3" fmla="*/ 0 w 1696507"/>
                <a:gd name="connsiteY3" fmla="*/ 1183745 h 1352020"/>
                <a:gd name="connsiteX4" fmla="*/ 0 w 1696507"/>
                <a:gd name="connsiteY4" fmla="*/ 16510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507" h="1352020">
                  <a:moveTo>
                    <a:pt x="0" y="165100"/>
                  </a:moveTo>
                  <a:lnTo>
                    <a:pt x="1696507" y="0"/>
                  </a:lnTo>
                  <a:lnTo>
                    <a:pt x="1696507" y="1352020"/>
                  </a:lnTo>
                  <a:lnTo>
                    <a:pt x="0" y="1183745"/>
                  </a:lnTo>
                  <a:lnTo>
                    <a:pt x="0" y="165100"/>
                  </a:lnTo>
                  <a:close/>
                </a:path>
              </a:pathLst>
            </a:custGeom>
            <a:solidFill>
              <a:srgbClr val="86CB2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 bIns="68580" rtlCol="0" anchor="ctr"/>
            <a:lstStyle/>
            <a:p>
              <a:pPr algn="ctr"/>
              <a:endParaRPr lang="en-US" sz="1500" err="1"/>
            </a:p>
          </p:txBody>
        </p:sp>
        <p:sp>
          <p:nvSpPr>
            <p:cNvPr id="43" name="Rectangle 9"/>
            <p:cNvSpPr/>
            <p:nvPr/>
          </p:nvSpPr>
          <p:spPr>
            <a:xfrm>
              <a:off x="3365900" y="1839302"/>
              <a:ext cx="617374" cy="1780535"/>
            </a:xfrm>
            <a:custGeom>
              <a:avLst/>
              <a:gdLst>
                <a:gd name="connsiteX0" fmla="*/ 0 w 1696507"/>
                <a:gd name="connsiteY0" fmla="*/ 0 h 1018645"/>
                <a:gd name="connsiteX1" fmla="*/ 1696507 w 1696507"/>
                <a:gd name="connsiteY1" fmla="*/ 0 h 1018645"/>
                <a:gd name="connsiteX2" fmla="*/ 1696507 w 1696507"/>
                <a:gd name="connsiteY2" fmla="*/ 1018645 h 1018645"/>
                <a:gd name="connsiteX3" fmla="*/ 0 w 1696507"/>
                <a:gd name="connsiteY3" fmla="*/ 1018645 h 1018645"/>
                <a:gd name="connsiteX4" fmla="*/ 0 w 1696507"/>
                <a:gd name="connsiteY4" fmla="*/ 0 h 1018645"/>
                <a:gd name="connsiteX0" fmla="*/ 0 w 1696507"/>
                <a:gd name="connsiteY0" fmla="*/ 482600 h 1501245"/>
                <a:gd name="connsiteX1" fmla="*/ 1696507 w 1696507"/>
                <a:gd name="connsiteY1" fmla="*/ 0 h 1501245"/>
                <a:gd name="connsiteX2" fmla="*/ 1696507 w 1696507"/>
                <a:gd name="connsiteY2" fmla="*/ 1501245 h 1501245"/>
                <a:gd name="connsiteX3" fmla="*/ 0 w 1696507"/>
                <a:gd name="connsiteY3" fmla="*/ 1501245 h 1501245"/>
                <a:gd name="connsiteX4" fmla="*/ 0 w 1696507"/>
                <a:gd name="connsiteY4" fmla="*/ 482600 h 1501245"/>
                <a:gd name="connsiteX0" fmla="*/ 0 w 1696507"/>
                <a:gd name="connsiteY0" fmla="*/ 482600 h 1501245"/>
                <a:gd name="connsiteX1" fmla="*/ 1696507 w 1696507"/>
                <a:gd name="connsiteY1" fmla="*/ 0 h 1501245"/>
                <a:gd name="connsiteX2" fmla="*/ 1696507 w 1696507"/>
                <a:gd name="connsiteY2" fmla="*/ 1332970 h 1501245"/>
                <a:gd name="connsiteX3" fmla="*/ 0 w 1696507"/>
                <a:gd name="connsiteY3" fmla="*/ 1501245 h 1501245"/>
                <a:gd name="connsiteX4" fmla="*/ 0 w 1696507"/>
                <a:gd name="connsiteY4" fmla="*/ 482600 h 1501245"/>
                <a:gd name="connsiteX0" fmla="*/ 0 w 1696507"/>
                <a:gd name="connsiteY0" fmla="*/ 482600 h 1501245"/>
                <a:gd name="connsiteX1" fmla="*/ 1696507 w 1696507"/>
                <a:gd name="connsiteY1" fmla="*/ 0 h 1501245"/>
                <a:gd name="connsiteX2" fmla="*/ 1696507 w 1696507"/>
                <a:gd name="connsiteY2" fmla="*/ 1332970 h 1501245"/>
                <a:gd name="connsiteX3" fmla="*/ 0 w 1696507"/>
                <a:gd name="connsiteY3" fmla="*/ 1501245 h 1501245"/>
                <a:gd name="connsiteX4" fmla="*/ 0 w 1696507"/>
                <a:gd name="connsiteY4" fmla="*/ 482600 h 1501245"/>
                <a:gd name="connsiteX0" fmla="*/ 0 w 1696507"/>
                <a:gd name="connsiteY0" fmla="*/ 492125 h 1510770"/>
                <a:gd name="connsiteX1" fmla="*/ 1693332 w 1696507"/>
                <a:gd name="connsiteY1" fmla="*/ 0 h 1510770"/>
                <a:gd name="connsiteX2" fmla="*/ 1696507 w 1696507"/>
                <a:gd name="connsiteY2" fmla="*/ 1342495 h 1510770"/>
                <a:gd name="connsiteX3" fmla="*/ 0 w 1696507"/>
                <a:gd name="connsiteY3" fmla="*/ 1510770 h 1510770"/>
                <a:gd name="connsiteX4" fmla="*/ 0 w 1696507"/>
                <a:gd name="connsiteY4" fmla="*/ 492125 h 151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507" h="1510770">
                  <a:moveTo>
                    <a:pt x="0" y="492125"/>
                  </a:moveTo>
                  <a:lnTo>
                    <a:pt x="1693332" y="0"/>
                  </a:lnTo>
                  <a:cubicBezTo>
                    <a:pt x="1694390" y="447498"/>
                    <a:pt x="1695449" y="894997"/>
                    <a:pt x="1696507" y="1342495"/>
                  </a:cubicBezTo>
                  <a:lnTo>
                    <a:pt x="0" y="1510770"/>
                  </a:lnTo>
                  <a:lnTo>
                    <a:pt x="0" y="492125"/>
                  </a:lnTo>
                  <a:close/>
                </a:path>
              </a:pathLst>
            </a:custGeom>
            <a:solidFill>
              <a:srgbClr val="C5E0B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 bIns="68580" rtlCol="0" anchor="ctr"/>
            <a:lstStyle/>
            <a:p>
              <a:pPr algn="ctr"/>
              <a:endParaRPr lang="en-US" sz="1500" err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78593" y="2761892"/>
              <a:ext cx="1433294" cy="49244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Problem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39580" y="3940629"/>
              <a:ext cx="1396658" cy="492443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Goal</a:t>
              </a:r>
              <a:endParaRPr lang="en-US" sz="3200" dirty="0"/>
            </a:p>
          </p:txBody>
        </p:sp>
        <p:sp>
          <p:nvSpPr>
            <p:cNvPr id="48" name="Round Same Side Corner Rectangle 47"/>
            <p:cNvSpPr/>
            <p:nvPr/>
          </p:nvSpPr>
          <p:spPr>
            <a:xfrm rot="5400000">
              <a:off x="6717528" y="-894012"/>
              <a:ext cx="1586577" cy="7055078"/>
            </a:xfrm>
            <a:prstGeom prst="round2SameRect">
              <a:avLst/>
            </a:prstGeom>
            <a:solidFill>
              <a:srgbClr val="54823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 bIns="68580" rtlCol="0" anchor="ctr"/>
            <a:lstStyle/>
            <a:p>
              <a:pPr algn="ctr"/>
              <a:endParaRPr lang="en-US" sz="1500" err="1"/>
            </a:p>
          </p:txBody>
        </p:sp>
        <p:sp>
          <p:nvSpPr>
            <p:cNvPr id="49" name="Round Same Side Corner Rectangle 48"/>
            <p:cNvSpPr/>
            <p:nvPr/>
          </p:nvSpPr>
          <p:spPr>
            <a:xfrm rot="5400000">
              <a:off x="6717528" y="692566"/>
              <a:ext cx="1586577" cy="7055078"/>
            </a:xfrm>
            <a:prstGeom prst="round2SameRect">
              <a:avLst/>
            </a:prstGeom>
            <a:solidFill>
              <a:srgbClr val="43B02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 bIns="68580" rtlCol="0" anchor="ctr"/>
            <a:lstStyle/>
            <a:p>
              <a:pPr algn="ctr"/>
              <a:endParaRPr lang="en-US" sz="1500" err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268574" y="2325750"/>
              <a:ext cx="6484483" cy="73866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Price of cosmetics is affecting the number of purchases made by customers 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12936" y="3850773"/>
              <a:ext cx="6327039" cy="73866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Find out what price points are causing people to not purchase an item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eneral_Border_97">
              <a:extLst>
                <a:ext uri="{FF2B5EF4-FFF2-40B4-BE49-F238E27FC236}">
                  <a16:creationId xmlns:a16="http://schemas.microsoft.com/office/drawing/2014/main" id="{699BA615-4678-4840-94BA-2902B28D42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3151" y="2800666"/>
              <a:ext cx="345036" cy="437806"/>
              <a:chOff x="6566" y="1944"/>
              <a:chExt cx="341" cy="341"/>
            </a:xfrm>
            <a:solidFill>
              <a:schemeClr val="bg1"/>
            </a:solidFill>
          </p:grpSpPr>
          <p:sp>
            <p:nvSpPr>
              <p:cNvPr id="26" name="Freeform 488">
                <a:extLst>
                  <a:ext uri="{FF2B5EF4-FFF2-40B4-BE49-F238E27FC236}">
                    <a16:creationId xmlns:a16="http://schemas.microsoft.com/office/drawing/2014/main" id="{ECDA138D-904E-46B9-A638-A2B1062CBA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6" y="1944"/>
                <a:ext cx="341" cy="341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Freeform 489">
                <a:extLst>
                  <a:ext uri="{FF2B5EF4-FFF2-40B4-BE49-F238E27FC236}">
                    <a16:creationId xmlns:a16="http://schemas.microsoft.com/office/drawing/2014/main" id="{04771DE3-50A9-4489-9DBF-E551837D4F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15" y="2178"/>
                <a:ext cx="43" cy="43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21 w 64"/>
                  <a:gd name="T13" fmla="*/ 32 h 64"/>
                  <a:gd name="T14" fmla="*/ 32 w 64"/>
                  <a:gd name="T15" fmla="*/ 42 h 64"/>
                  <a:gd name="T16" fmla="*/ 42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4" y="64"/>
                      <a:pt x="0" y="49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cubicBezTo>
                      <a:pt x="64" y="49"/>
                      <a:pt x="49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26" y="21"/>
                      <a:pt x="21" y="26"/>
                      <a:pt x="21" y="32"/>
                    </a:cubicBezTo>
                    <a:cubicBezTo>
                      <a:pt x="21" y="38"/>
                      <a:pt x="26" y="42"/>
                      <a:pt x="32" y="42"/>
                    </a:cubicBezTo>
                    <a:cubicBezTo>
                      <a:pt x="38" y="42"/>
                      <a:pt x="42" y="38"/>
                      <a:pt x="42" y="32"/>
                    </a:cubicBezTo>
                    <a:cubicBezTo>
                      <a:pt x="42" y="26"/>
                      <a:pt x="38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8" name="Freeform 490">
                <a:extLst>
                  <a:ext uri="{FF2B5EF4-FFF2-40B4-BE49-F238E27FC236}">
                    <a16:creationId xmlns:a16="http://schemas.microsoft.com/office/drawing/2014/main" id="{40AA087C-8185-412B-A962-3A48C34D7F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73" y="2008"/>
                <a:ext cx="127" cy="156"/>
              </a:xfrm>
              <a:custGeom>
                <a:avLst/>
                <a:gdLst>
                  <a:gd name="T0" fmla="*/ 116 w 191"/>
                  <a:gd name="T1" fmla="*/ 234 h 234"/>
                  <a:gd name="T2" fmla="*/ 73 w 191"/>
                  <a:gd name="T3" fmla="*/ 234 h 234"/>
                  <a:gd name="T4" fmla="*/ 63 w 191"/>
                  <a:gd name="T5" fmla="*/ 224 h 234"/>
                  <a:gd name="T6" fmla="*/ 63 w 191"/>
                  <a:gd name="T7" fmla="*/ 138 h 234"/>
                  <a:gd name="T8" fmla="*/ 66 w 191"/>
                  <a:gd name="T9" fmla="*/ 131 h 234"/>
                  <a:gd name="T10" fmla="*/ 73 w 191"/>
                  <a:gd name="T11" fmla="*/ 128 h 234"/>
                  <a:gd name="T12" fmla="*/ 95 w 191"/>
                  <a:gd name="T13" fmla="*/ 128 h 234"/>
                  <a:gd name="T14" fmla="*/ 127 w 191"/>
                  <a:gd name="T15" fmla="*/ 96 h 234"/>
                  <a:gd name="T16" fmla="*/ 95 w 191"/>
                  <a:gd name="T17" fmla="*/ 64 h 234"/>
                  <a:gd name="T18" fmla="*/ 63 w 191"/>
                  <a:gd name="T19" fmla="*/ 90 h 234"/>
                  <a:gd name="T20" fmla="*/ 53 w 191"/>
                  <a:gd name="T21" fmla="*/ 99 h 234"/>
                  <a:gd name="T22" fmla="*/ 10 w 191"/>
                  <a:gd name="T23" fmla="*/ 96 h 234"/>
                  <a:gd name="T24" fmla="*/ 0 w 191"/>
                  <a:gd name="T25" fmla="*/ 85 h 234"/>
                  <a:gd name="T26" fmla="*/ 0 w 191"/>
                  <a:gd name="T27" fmla="*/ 80 h 234"/>
                  <a:gd name="T28" fmla="*/ 95 w 191"/>
                  <a:gd name="T29" fmla="*/ 0 h 234"/>
                  <a:gd name="T30" fmla="*/ 191 w 191"/>
                  <a:gd name="T31" fmla="*/ 96 h 234"/>
                  <a:gd name="T32" fmla="*/ 127 w 191"/>
                  <a:gd name="T33" fmla="*/ 186 h 234"/>
                  <a:gd name="T34" fmla="*/ 127 w 191"/>
                  <a:gd name="T35" fmla="*/ 224 h 234"/>
                  <a:gd name="T36" fmla="*/ 116 w 191"/>
                  <a:gd name="T37" fmla="*/ 234 h 234"/>
                  <a:gd name="T38" fmla="*/ 84 w 191"/>
                  <a:gd name="T39" fmla="*/ 213 h 234"/>
                  <a:gd name="T40" fmla="*/ 105 w 191"/>
                  <a:gd name="T41" fmla="*/ 213 h 234"/>
                  <a:gd name="T42" fmla="*/ 105 w 191"/>
                  <a:gd name="T43" fmla="*/ 178 h 234"/>
                  <a:gd name="T44" fmla="*/ 113 w 191"/>
                  <a:gd name="T45" fmla="*/ 168 h 234"/>
                  <a:gd name="T46" fmla="*/ 169 w 191"/>
                  <a:gd name="T47" fmla="*/ 96 h 234"/>
                  <a:gd name="T48" fmla="*/ 95 w 191"/>
                  <a:gd name="T49" fmla="*/ 21 h 234"/>
                  <a:gd name="T50" fmla="*/ 23 w 191"/>
                  <a:gd name="T51" fmla="*/ 75 h 234"/>
                  <a:gd name="T52" fmla="*/ 45 w 191"/>
                  <a:gd name="T53" fmla="*/ 77 h 234"/>
                  <a:gd name="T54" fmla="*/ 95 w 191"/>
                  <a:gd name="T55" fmla="*/ 42 h 234"/>
                  <a:gd name="T56" fmla="*/ 148 w 191"/>
                  <a:gd name="T57" fmla="*/ 96 h 234"/>
                  <a:gd name="T58" fmla="*/ 95 w 191"/>
                  <a:gd name="T59" fmla="*/ 149 h 234"/>
                  <a:gd name="T60" fmla="*/ 84 w 191"/>
                  <a:gd name="T61" fmla="*/ 149 h 234"/>
                  <a:gd name="T62" fmla="*/ 84 w 191"/>
                  <a:gd name="T63" fmla="*/ 21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1" h="234">
                    <a:moveTo>
                      <a:pt x="116" y="234"/>
                    </a:moveTo>
                    <a:cubicBezTo>
                      <a:pt x="73" y="234"/>
                      <a:pt x="73" y="234"/>
                      <a:pt x="73" y="234"/>
                    </a:cubicBezTo>
                    <a:cubicBezTo>
                      <a:pt x="67" y="234"/>
                      <a:pt x="63" y="230"/>
                      <a:pt x="63" y="224"/>
                    </a:cubicBezTo>
                    <a:cubicBezTo>
                      <a:pt x="63" y="138"/>
                      <a:pt x="63" y="138"/>
                      <a:pt x="63" y="138"/>
                    </a:cubicBezTo>
                    <a:cubicBezTo>
                      <a:pt x="63" y="136"/>
                      <a:pt x="64" y="133"/>
                      <a:pt x="66" y="131"/>
                    </a:cubicBezTo>
                    <a:cubicBezTo>
                      <a:pt x="68" y="129"/>
                      <a:pt x="70" y="128"/>
                      <a:pt x="73" y="128"/>
                    </a:cubicBezTo>
                    <a:cubicBezTo>
                      <a:pt x="95" y="128"/>
                      <a:pt x="95" y="128"/>
                      <a:pt x="95" y="128"/>
                    </a:cubicBezTo>
                    <a:cubicBezTo>
                      <a:pt x="111" y="128"/>
                      <a:pt x="127" y="112"/>
                      <a:pt x="127" y="96"/>
                    </a:cubicBezTo>
                    <a:cubicBezTo>
                      <a:pt x="127" y="78"/>
                      <a:pt x="112" y="64"/>
                      <a:pt x="95" y="64"/>
                    </a:cubicBezTo>
                    <a:cubicBezTo>
                      <a:pt x="79" y="64"/>
                      <a:pt x="66" y="75"/>
                      <a:pt x="63" y="90"/>
                    </a:cubicBezTo>
                    <a:cubicBezTo>
                      <a:pt x="62" y="95"/>
                      <a:pt x="58" y="99"/>
                      <a:pt x="53" y="99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5"/>
                      <a:pt x="0" y="91"/>
                      <a:pt x="0" y="85"/>
                    </a:cubicBezTo>
                    <a:cubicBezTo>
                      <a:pt x="0" y="85"/>
                      <a:pt x="0" y="82"/>
                      <a:pt x="0" y="80"/>
                    </a:cubicBezTo>
                    <a:cubicBezTo>
                      <a:pt x="8" y="33"/>
                      <a:pt x="47" y="0"/>
                      <a:pt x="95" y="0"/>
                    </a:cubicBezTo>
                    <a:cubicBezTo>
                      <a:pt x="148" y="0"/>
                      <a:pt x="191" y="43"/>
                      <a:pt x="191" y="96"/>
                    </a:cubicBezTo>
                    <a:cubicBezTo>
                      <a:pt x="191" y="137"/>
                      <a:pt x="165" y="173"/>
                      <a:pt x="127" y="186"/>
                    </a:cubicBezTo>
                    <a:cubicBezTo>
                      <a:pt x="127" y="224"/>
                      <a:pt x="127" y="224"/>
                      <a:pt x="127" y="224"/>
                    </a:cubicBezTo>
                    <a:cubicBezTo>
                      <a:pt x="127" y="230"/>
                      <a:pt x="122" y="234"/>
                      <a:pt x="116" y="234"/>
                    </a:cubicBezTo>
                    <a:close/>
                    <a:moveTo>
                      <a:pt x="84" y="213"/>
                    </a:moveTo>
                    <a:cubicBezTo>
                      <a:pt x="105" y="213"/>
                      <a:pt x="105" y="213"/>
                      <a:pt x="105" y="213"/>
                    </a:cubicBezTo>
                    <a:cubicBezTo>
                      <a:pt x="105" y="178"/>
                      <a:pt x="105" y="178"/>
                      <a:pt x="105" y="178"/>
                    </a:cubicBezTo>
                    <a:cubicBezTo>
                      <a:pt x="105" y="173"/>
                      <a:pt x="109" y="169"/>
                      <a:pt x="113" y="168"/>
                    </a:cubicBezTo>
                    <a:cubicBezTo>
                      <a:pt x="146" y="159"/>
                      <a:pt x="169" y="130"/>
                      <a:pt x="169" y="96"/>
                    </a:cubicBezTo>
                    <a:cubicBezTo>
                      <a:pt x="169" y="54"/>
                      <a:pt x="136" y="21"/>
                      <a:pt x="95" y="21"/>
                    </a:cubicBezTo>
                    <a:cubicBezTo>
                      <a:pt x="61" y="21"/>
                      <a:pt x="32" y="43"/>
                      <a:pt x="23" y="75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52" y="56"/>
                      <a:pt x="72" y="42"/>
                      <a:pt x="95" y="42"/>
                    </a:cubicBezTo>
                    <a:cubicBezTo>
                      <a:pt x="124" y="42"/>
                      <a:pt x="148" y="66"/>
                      <a:pt x="148" y="96"/>
                    </a:cubicBezTo>
                    <a:cubicBezTo>
                      <a:pt x="148" y="125"/>
                      <a:pt x="124" y="149"/>
                      <a:pt x="95" y="149"/>
                    </a:cubicBezTo>
                    <a:cubicBezTo>
                      <a:pt x="84" y="149"/>
                      <a:pt x="84" y="149"/>
                      <a:pt x="84" y="149"/>
                    </a:cubicBezTo>
                    <a:lnTo>
                      <a:pt x="84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31" name="Education_Border_14">
              <a:extLst>
                <a:ext uri="{FF2B5EF4-FFF2-40B4-BE49-F238E27FC236}">
                  <a16:creationId xmlns:a16="http://schemas.microsoft.com/office/drawing/2014/main" id="{B5E9C586-D77A-4475-AE20-33B089791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3151" y="3934459"/>
              <a:ext cx="389443" cy="494153"/>
              <a:chOff x="6583" y="2681"/>
              <a:chExt cx="340" cy="340"/>
            </a:xfrm>
            <a:solidFill>
              <a:schemeClr val="bg1"/>
            </a:solidFill>
          </p:grpSpPr>
          <p:sp>
            <p:nvSpPr>
              <p:cNvPr id="32" name="Freeform 676">
                <a:extLst>
                  <a:ext uri="{FF2B5EF4-FFF2-40B4-BE49-F238E27FC236}">
                    <a16:creationId xmlns:a16="http://schemas.microsoft.com/office/drawing/2014/main" id="{2A666D97-968F-4869-A21E-D2E6DBB565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83" y="2681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33" name="Freeform 677">
                <a:extLst>
                  <a:ext uri="{FF2B5EF4-FFF2-40B4-BE49-F238E27FC236}">
                    <a16:creationId xmlns:a16="http://schemas.microsoft.com/office/drawing/2014/main" id="{503E7930-5D38-488D-A850-FD21BAB4BF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72" y="2741"/>
                <a:ext cx="162" cy="224"/>
              </a:xfrm>
              <a:custGeom>
                <a:avLst/>
                <a:gdLst>
                  <a:gd name="T0" fmla="*/ 233 w 244"/>
                  <a:gd name="T1" fmla="*/ 122 h 336"/>
                  <a:gd name="T2" fmla="*/ 241 w 244"/>
                  <a:gd name="T3" fmla="*/ 90 h 336"/>
                  <a:gd name="T4" fmla="*/ 218 w 244"/>
                  <a:gd name="T5" fmla="*/ 67 h 336"/>
                  <a:gd name="T6" fmla="*/ 209 w 244"/>
                  <a:gd name="T7" fmla="*/ 35 h 336"/>
                  <a:gd name="T8" fmla="*/ 177 w 244"/>
                  <a:gd name="T9" fmla="*/ 26 h 336"/>
                  <a:gd name="T10" fmla="*/ 154 w 244"/>
                  <a:gd name="T11" fmla="*/ 2 h 336"/>
                  <a:gd name="T12" fmla="*/ 122 w 244"/>
                  <a:gd name="T13" fmla="*/ 11 h 336"/>
                  <a:gd name="T14" fmla="*/ 90 w 244"/>
                  <a:gd name="T15" fmla="*/ 2 h 336"/>
                  <a:gd name="T16" fmla="*/ 66 w 244"/>
                  <a:gd name="T17" fmla="*/ 26 h 336"/>
                  <a:gd name="T18" fmla="*/ 34 w 244"/>
                  <a:gd name="T19" fmla="*/ 35 h 336"/>
                  <a:gd name="T20" fmla="*/ 26 w 244"/>
                  <a:gd name="T21" fmla="*/ 67 h 336"/>
                  <a:gd name="T22" fmla="*/ 2 w 244"/>
                  <a:gd name="T23" fmla="*/ 90 h 336"/>
                  <a:gd name="T24" fmla="*/ 11 w 244"/>
                  <a:gd name="T25" fmla="*/ 122 h 336"/>
                  <a:gd name="T26" fmla="*/ 2 w 244"/>
                  <a:gd name="T27" fmla="*/ 154 h 336"/>
                  <a:gd name="T28" fmla="*/ 26 w 244"/>
                  <a:gd name="T29" fmla="*/ 177 h 336"/>
                  <a:gd name="T30" fmla="*/ 34 w 244"/>
                  <a:gd name="T31" fmla="*/ 209 h 336"/>
                  <a:gd name="T32" fmla="*/ 58 w 244"/>
                  <a:gd name="T33" fmla="*/ 217 h 336"/>
                  <a:gd name="T34" fmla="*/ 63 w 244"/>
                  <a:gd name="T35" fmla="*/ 334 h 336"/>
                  <a:gd name="T36" fmla="*/ 122 w 244"/>
                  <a:gd name="T37" fmla="*/ 305 h 336"/>
                  <a:gd name="T38" fmla="*/ 175 w 244"/>
                  <a:gd name="T39" fmla="*/ 335 h 336"/>
                  <a:gd name="T40" fmla="*/ 186 w 244"/>
                  <a:gd name="T41" fmla="*/ 325 h 336"/>
                  <a:gd name="T42" fmla="*/ 186 w 244"/>
                  <a:gd name="T43" fmla="*/ 217 h 336"/>
                  <a:gd name="T44" fmla="*/ 217 w 244"/>
                  <a:gd name="T45" fmla="*/ 187 h 336"/>
                  <a:gd name="T46" fmla="*/ 225 w 244"/>
                  <a:gd name="T47" fmla="*/ 172 h 336"/>
                  <a:gd name="T48" fmla="*/ 236 w 244"/>
                  <a:gd name="T49" fmla="*/ 131 h 336"/>
                  <a:gd name="T50" fmla="*/ 116 w 244"/>
                  <a:gd name="T51" fmla="*/ 284 h 336"/>
                  <a:gd name="T52" fmla="*/ 79 w 244"/>
                  <a:gd name="T53" fmla="*/ 235 h 336"/>
                  <a:gd name="T54" fmla="*/ 95 w 244"/>
                  <a:gd name="T55" fmla="*/ 242 h 336"/>
                  <a:gd name="T56" fmla="*/ 122 w 244"/>
                  <a:gd name="T57" fmla="*/ 233 h 336"/>
                  <a:gd name="T58" fmla="*/ 154 w 244"/>
                  <a:gd name="T59" fmla="*/ 242 h 336"/>
                  <a:gd name="T60" fmla="*/ 164 w 244"/>
                  <a:gd name="T61" fmla="*/ 306 h 336"/>
                  <a:gd name="T62" fmla="*/ 213 w 244"/>
                  <a:gd name="T63" fmla="*/ 154 h 336"/>
                  <a:gd name="T64" fmla="*/ 195 w 244"/>
                  <a:gd name="T65" fmla="*/ 185 h 336"/>
                  <a:gd name="T66" fmla="*/ 185 w 244"/>
                  <a:gd name="T67" fmla="*/ 195 h 336"/>
                  <a:gd name="T68" fmla="*/ 154 w 244"/>
                  <a:gd name="T69" fmla="*/ 212 h 336"/>
                  <a:gd name="T70" fmla="*/ 148 w 244"/>
                  <a:gd name="T71" fmla="*/ 218 h 336"/>
                  <a:gd name="T72" fmla="*/ 122 w 244"/>
                  <a:gd name="T73" fmla="*/ 212 h 336"/>
                  <a:gd name="T74" fmla="*/ 95 w 244"/>
                  <a:gd name="T75" fmla="*/ 221 h 336"/>
                  <a:gd name="T76" fmla="*/ 77 w 244"/>
                  <a:gd name="T77" fmla="*/ 200 h 336"/>
                  <a:gd name="T78" fmla="*/ 49 w 244"/>
                  <a:gd name="T79" fmla="*/ 195 h 336"/>
                  <a:gd name="T80" fmla="*/ 44 w 244"/>
                  <a:gd name="T81" fmla="*/ 167 h 336"/>
                  <a:gd name="T82" fmla="*/ 23 w 244"/>
                  <a:gd name="T83" fmla="*/ 149 h 336"/>
                  <a:gd name="T84" fmla="*/ 32 w 244"/>
                  <a:gd name="T85" fmla="*/ 122 h 336"/>
                  <a:gd name="T86" fmla="*/ 23 w 244"/>
                  <a:gd name="T87" fmla="*/ 96 h 336"/>
                  <a:gd name="T88" fmla="*/ 44 w 244"/>
                  <a:gd name="T89" fmla="*/ 77 h 336"/>
                  <a:gd name="T90" fmla="*/ 49 w 244"/>
                  <a:gd name="T91" fmla="*/ 50 h 336"/>
                  <a:gd name="T92" fmla="*/ 77 w 244"/>
                  <a:gd name="T93" fmla="*/ 45 h 336"/>
                  <a:gd name="T94" fmla="*/ 95 w 244"/>
                  <a:gd name="T95" fmla="*/ 26 h 336"/>
                  <a:gd name="T96" fmla="*/ 103 w 244"/>
                  <a:gd name="T97" fmla="*/ 28 h 336"/>
                  <a:gd name="T98" fmla="*/ 140 w 244"/>
                  <a:gd name="T99" fmla="*/ 27 h 336"/>
                  <a:gd name="T100" fmla="*/ 154 w 244"/>
                  <a:gd name="T101" fmla="*/ 30 h 336"/>
                  <a:gd name="T102" fmla="*/ 185 w 244"/>
                  <a:gd name="T103" fmla="*/ 48 h 336"/>
                  <a:gd name="T104" fmla="*/ 195 w 244"/>
                  <a:gd name="T105" fmla="*/ 59 h 336"/>
                  <a:gd name="T106" fmla="*/ 213 w 244"/>
                  <a:gd name="T107" fmla="*/ 90 h 336"/>
                  <a:gd name="T108" fmla="*/ 217 w 244"/>
                  <a:gd name="T109" fmla="*/ 104 h 336"/>
                  <a:gd name="T110" fmla="*/ 217 w 244"/>
                  <a:gd name="T111" fmla="*/ 140 h 336"/>
                  <a:gd name="T112" fmla="*/ 213 w 244"/>
                  <a:gd name="T113" fmla="*/ 15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4" h="336">
                    <a:moveTo>
                      <a:pt x="236" y="131"/>
                    </a:moveTo>
                    <a:cubicBezTo>
                      <a:pt x="235" y="128"/>
                      <a:pt x="233" y="124"/>
                      <a:pt x="233" y="122"/>
                    </a:cubicBezTo>
                    <a:cubicBezTo>
                      <a:pt x="233" y="120"/>
                      <a:pt x="235" y="116"/>
                      <a:pt x="236" y="113"/>
                    </a:cubicBezTo>
                    <a:cubicBezTo>
                      <a:pt x="239" y="107"/>
                      <a:pt x="244" y="99"/>
                      <a:pt x="241" y="90"/>
                    </a:cubicBezTo>
                    <a:cubicBezTo>
                      <a:pt x="239" y="81"/>
                      <a:pt x="231" y="76"/>
                      <a:pt x="225" y="72"/>
                    </a:cubicBezTo>
                    <a:cubicBezTo>
                      <a:pt x="222" y="70"/>
                      <a:pt x="219" y="68"/>
                      <a:pt x="218" y="67"/>
                    </a:cubicBezTo>
                    <a:cubicBezTo>
                      <a:pt x="217" y="65"/>
                      <a:pt x="217" y="61"/>
                      <a:pt x="217" y="57"/>
                    </a:cubicBezTo>
                    <a:cubicBezTo>
                      <a:pt x="216" y="50"/>
                      <a:pt x="216" y="41"/>
                      <a:pt x="209" y="35"/>
                    </a:cubicBezTo>
                    <a:cubicBezTo>
                      <a:pt x="203" y="28"/>
                      <a:pt x="194" y="28"/>
                      <a:pt x="186" y="27"/>
                    </a:cubicBezTo>
                    <a:cubicBezTo>
                      <a:pt x="183" y="27"/>
                      <a:pt x="179" y="27"/>
                      <a:pt x="177" y="26"/>
                    </a:cubicBezTo>
                    <a:cubicBezTo>
                      <a:pt x="176" y="25"/>
                      <a:pt x="173" y="21"/>
                      <a:pt x="172" y="19"/>
                    </a:cubicBezTo>
                    <a:cubicBezTo>
                      <a:pt x="168" y="13"/>
                      <a:pt x="163" y="5"/>
                      <a:pt x="154" y="2"/>
                    </a:cubicBezTo>
                    <a:cubicBezTo>
                      <a:pt x="145" y="0"/>
                      <a:pt x="137" y="4"/>
                      <a:pt x="130" y="8"/>
                    </a:cubicBezTo>
                    <a:cubicBezTo>
                      <a:pt x="128" y="9"/>
                      <a:pt x="123" y="11"/>
                      <a:pt x="122" y="11"/>
                    </a:cubicBezTo>
                    <a:cubicBezTo>
                      <a:pt x="120" y="11"/>
                      <a:pt x="116" y="9"/>
                      <a:pt x="113" y="8"/>
                    </a:cubicBezTo>
                    <a:cubicBezTo>
                      <a:pt x="106" y="4"/>
                      <a:pt x="98" y="0"/>
                      <a:pt x="90" y="2"/>
                    </a:cubicBezTo>
                    <a:cubicBezTo>
                      <a:pt x="81" y="5"/>
                      <a:pt x="76" y="13"/>
                      <a:pt x="72" y="19"/>
                    </a:cubicBezTo>
                    <a:cubicBezTo>
                      <a:pt x="70" y="21"/>
                      <a:pt x="68" y="25"/>
                      <a:pt x="66" y="26"/>
                    </a:cubicBezTo>
                    <a:cubicBezTo>
                      <a:pt x="65" y="27"/>
                      <a:pt x="60" y="27"/>
                      <a:pt x="57" y="27"/>
                    </a:cubicBezTo>
                    <a:cubicBezTo>
                      <a:pt x="50" y="28"/>
                      <a:pt x="41" y="28"/>
                      <a:pt x="34" y="35"/>
                    </a:cubicBezTo>
                    <a:cubicBezTo>
                      <a:pt x="28" y="41"/>
                      <a:pt x="27" y="50"/>
                      <a:pt x="27" y="57"/>
                    </a:cubicBezTo>
                    <a:cubicBezTo>
                      <a:pt x="27" y="61"/>
                      <a:pt x="26" y="65"/>
                      <a:pt x="26" y="67"/>
                    </a:cubicBezTo>
                    <a:cubicBezTo>
                      <a:pt x="25" y="68"/>
                      <a:pt x="21" y="70"/>
                      <a:pt x="18" y="72"/>
                    </a:cubicBezTo>
                    <a:cubicBezTo>
                      <a:pt x="12" y="76"/>
                      <a:pt x="5" y="81"/>
                      <a:pt x="2" y="90"/>
                    </a:cubicBezTo>
                    <a:cubicBezTo>
                      <a:pt x="0" y="99"/>
                      <a:pt x="4" y="107"/>
                      <a:pt x="7" y="113"/>
                    </a:cubicBezTo>
                    <a:cubicBezTo>
                      <a:pt x="9" y="116"/>
                      <a:pt x="11" y="120"/>
                      <a:pt x="11" y="122"/>
                    </a:cubicBezTo>
                    <a:cubicBezTo>
                      <a:pt x="11" y="124"/>
                      <a:pt x="9" y="128"/>
                      <a:pt x="7" y="131"/>
                    </a:cubicBezTo>
                    <a:cubicBezTo>
                      <a:pt x="4" y="137"/>
                      <a:pt x="0" y="145"/>
                      <a:pt x="2" y="154"/>
                    </a:cubicBezTo>
                    <a:cubicBezTo>
                      <a:pt x="5" y="163"/>
                      <a:pt x="12" y="168"/>
                      <a:pt x="18" y="172"/>
                    </a:cubicBezTo>
                    <a:cubicBezTo>
                      <a:pt x="21" y="174"/>
                      <a:pt x="25" y="176"/>
                      <a:pt x="26" y="177"/>
                    </a:cubicBezTo>
                    <a:cubicBezTo>
                      <a:pt x="26" y="179"/>
                      <a:pt x="27" y="183"/>
                      <a:pt x="27" y="187"/>
                    </a:cubicBezTo>
                    <a:cubicBezTo>
                      <a:pt x="27" y="194"/>
                      <a:pt x="28" y="203"/>
                      <a:pt x="34" y="209"/>
                    </a:cubicBezTo>
                    <a:cubicBezTo>
                      <a:pt x="41" y="216"/>
                      <a:pt x="50" y="216"/>
                      <a:pt x="57" y="217"/>
                    </a:cubicBezTo>
                    <a:cubicBezTo>
                      <a:pt x="57" y="217"/>
                      <a:pt x="57" y="217"/>
                      <a:pt x="58" y="217"/>
                    </a:cubicBezTo>
                    <a:cubicBezTo>
                      <a:pt x="58" y="325"/>
                      <a:pt x="58" y="325"/>
                      <a:pt x="58" y="325"/>
                    </a:cubicBezTo>
                    <a:cubicBezTo>
                      <a:pt x="58" y="329"/>
                      <a:pt x="60" y="332"/>
                      <a:pt x="63" y="334"/>
                    </a:cubicBezTo>
                    <a:cubicBezTo>
                      <a:pt x="66" y="336"/>
                      <a:pt x="71" y="336"/>
                      <a:pt x="74" y="334"/>
                    </a:cubicBezTo>
                    <a:cubicBezTo>
                      <a:pt x="122" y="305"/>
                      <a:pt x="122" y="305"/>
                      <a:pt x="122" y="305"/>
                    </a:cubicBezTo>
                    <a:cubicBezTo>
                      <a:pt x="170" y="334"/>
                      <a:pt x="170" y="334"/>
                      <a:pt x="170" y="334"/>
                    </a:cubicBezTo>
                    <a:cubicBezTo>
                      <a:pt x="171" y="335"/>
                      <a:pt x="173" y="335"/>
                      <a:pt x="175" y="335"/>
                    </a:cubicBezTo>
                    <a:cubicBezTo>
                      <a:pt x="177" y="335"/>
                      <a:pt x="179" y="335"/>
                      <a:pt x="180" y="334"/>
                    </a:cubicBezTo>
                    <a:cubicBezTo>
                      <a:pt x="184" y="332"/>
                      <a:pt x="186" y="329"/>
                      <a:pt x="186" y="325"/>
                    </a:cubicBezTo>
                    <a:cubicBezTo>
                      <a:pt x="186" y="217"/>
                      <a:pt x="186" y="217"/>
                      <a:pt x="186" y="217"/>
                    </a:cubicBezTo>
                    <a:cubicBezTo>
                      <a:pt x="186" y="217"/>
                      <a:pt x="186" y="217"/>
                      <a:pt x="186" y="217"/>
                    </a:cubicBezTo>
                    <a:cubicBezTo>
                      <a:pt x="194" y="216"/>
                      <a:pt x="203" y="216"/>
                      <a:pt x="209" y="209"/>
                    </a:cubicBezTo>
                    <a:cubicBezTo>
                      <a:pt x="216" y="203"/>
                      <a:pt x="216" y="194"/>
                      <a:pt x="217" y="187"/>
                    </a:cubicBezTo>
                    <a:cubicBezTo>
                      <a:pt x="217" y="183"/>
                      <a:pt x="217" y="179"/>
                      <a:pt x="218" y="177"/>
                    </a:cubicBezTo>
                    <a:cubicBezTo>
                      <a:pt x="219" y="176"/>
                      <a:pt x="222" y="174"/>
                      <a:pt x="225" y="172"/>
                    </a:cubicBezTo>
                    <a:cubicBezTo>
                      <a:pt x="231" y="168"/>
                      <a:pt x="239" y="163"/>
                      <a:pt x="241" y="154"/>
                    </a:cubicBezTo>
                    <a:cubicBezTo>
                      <a:pt x="244" y="145"/>
                      <a:pt x="239" y="137"/>
                      <a:pt x="236" y="131"/>
                    </a:cubicBezTo>
                    <a:close/>
                    <a:moveTo>
                      <a:pt x="127" y="284"/>
                    </a:moveTo>
                    <a:cubicBezTo>
                      <a:pt x="124" y="282"/>
                      <a:pt x="120" y="282"/>
                      <a:pt x="116" y="284"/>
                    </a:cubicBezTo>
                    <a:cubicBezTo>
                      <a:pt x="79" y="306"/>
                      <a:pt x="79" y="306"/>
                      <a:pt x="79" y="306"/>
                    </a:cubicBezTo>
                    <a:cubicBezTo>
                      <a:pt x="79" y="235"/>
                      <a:pt x="79" y="235"/>
                      <a:pt x="79" y="235"/>
                    </a:cubicBezTo>
                    <a:cubicBezTo>
                      <a:pt x="82" y="238"/>
                      <a:pt x="85" y="240"/>
                      <a:pt x="90" y="242"/>
                    </a:cubicBezTo>
                    <a:cubicBezTo>
                      <a:pt x="91" y="242"/>
                      <a:pt x="93" y="242"/>
                      <a:pt x="95" y="242"/>
                    </a:cubicBezTo>
                    <a:cubicBezTo>
                      <a:pt x="102" y="242"/>
                      <a:pt x="108" y="239"/>
                      <a:pt x="113" y="236"/>
                    </a:cubicBezTo>
                    <a:cubicBezTo>
                      <a:pt x="116" y="235"/>
                      <a:pt x="120" y="233"/>
                      <a:pt x="122" y="233"/>
                    </a:cubicBezTo>
                    <a:cubicBezTo>
                      <a:pt x="123" y="233"/>
                      <a:pt x="128" y="235"/>
                      <a:pt x="130" y="236"/>
                    </a:cubicBezTo>
                    <a:cubicBezTo>
                      <a:pt x="137" y="240"/>
                      <a:pt x="145" y="244"/>
                      <a:pt x="154" y="242"/>
                    </a:cubicBezTo>
                    <a:cubicBezTo>
                      <a:pt x="158" y="240"/>
                      <a:pt x="161" y="238"/>
                      <a:pt x="164" y="235"/>
                    </a:cubicBezTo>
                    <a:cubicBezTo>
                      <a:pt x="164" y="306"/>
                      <a:pt x="164" y="306"/>
                      <a:pt x="164" y="306"/>
                    </a:cubicBezTo>
                    <a:lnTo>
                      <a:pt x="127" y="284"/>
                    </a:lnTo>
                    <a:close/>
                    <a:moveTo>
                      <a:pt x="213" y="154"/>
                    </a:moveTo>
                    <a:cubicBezTo>
                      <a:pt x="208" y="157"/>
                      <a:pt x="203" y="161"/>
                      <a:pt x="199" y="167"/>
                    </a:cubicBezTo>
                    <a:cubicBezTo>
                      <a:pt x="196" y="173"/>
                      <a:pt x="196" y="179"/>
                      <a:pt x="195" y="185"/>
                    </a:cubicBezTo>
                    <a:cubicBezTo>
                      <a:pt x="195" y="188"/>
                      <a:pt x="195" y="193"/>
                      <a:pt x="194" y="194"/>
                    </a:cubicBezTo>
                    <a:cubicBezTo>
                      <a:pt x="193" y="195"/>
                      <a:pt x="188" y="195"/>
                      <a:pt x="185" y="195"/>
                    </a:cubicBezTo>
                    <a:cubicBezTo>
                      <a:pt x="179" y="195"/>
                      <a:pt x="172" y="195"/>
                      <a:pt x="166" y="199"/>
                    </a:cubicBezTo>
                    <a:cubicBezTo>
                      <a:pt x="161" y="202"/>
                      <a:pt x="157" y="207"/>
                      <a:pt x="154" y="212"/>
                    </a:cubicBezTo>
                    <a:cubicBezTo>
                      <a:pt x="152" y="215"/>
                      <a:pt x="149" y="218"/>
                      <a:pt x="148" y="218"/>
                    </a:cubicBezTo>
                    <a:cubicBezTo>
                      <a:pt x="148" y="218"/>
                      <a:pt x="148" y="218"/>
                      <a:pt x="148" y="218"/>
                    </a:cubicBezTo>
                    <a:cubicBezTo>
                      <a:pt x="147" y="218"/>
                      <a:pt x="143" y="217"/>
                      <a:pt x="140" y="216"/>
                    </a:cubicBezTo>
                    <a:cubicBezTo>
                      <a:pt x="135" y="213"/>
                      <a:pt x="129" y="212"/>
                      <a:pt x="122" y="212"/>
                    </a:cubicBezTo>
                    <a:cubicBezTo>
                      <a:pt x="115" y="212"/>
                      <a:pt x="109" y="215"/>
                      <a:pt x="103" y="217"/>
                    </a:cubicBezTo>
                    <a:cubicBezTo>
                      <a:pt x="101" y="219"/>
                      <a:pt x="96" y="221"/>
                      <a:pt x="95" y="221"/>
                    </a:cubicBezTo>
                    <a:cubicBezTo>
                      <a:pt x="94" y="220"/>
                      <a:pt x="91" y="216"/>
                      <a:pt x="90" y="214"/>
                    </a:cubicBezTo>
                    <a:cubicBezTo>
                      <a:pt x="86" y="209"/>
                      <a:pt x="83" y="203"/>
                      <a:pt x="77" y="200"/>
                    </a:cubicBezTo>
                    <a:cubicBezTo>
                      <a:pt x="71" y="196"/>
                      <a:pt x="64" y="196"/>
                      <a:pt x="58" y="196"/>
                    </a:cubicBezTo>
                    <a:cubicBezTo>
                      <a:pt x="55" y="195"/>
                      <a:pt x="50" y="195"/>
                      <a:pt x="49" y="195"/>
                    </a:cubicBezTo>
                    <a:cubicBezTo>
                      <a:pt x="49" y="193"/>
                      <a:pt x="48" y="188"/>
                      <a:pt x="48" y="185"/>
                    </a:cubicBezTo>
                    <a:cubicBezTo>
                      <a:pt x="48" y="179"/>
                      <a:pt x="47" y="173"/>
                      <a:pt x="44" y="167"/>
                    </a:cubicBezTo>
                    <a:cubicBezTo>
                      <a:pt x="41" y="161"/>
                      <a:pt x="35" y="157"/>
                      <a:pt x="30" y="154"/>
                    </a:cubicBezTo>
                    <a:cubicBezTo>
                      <a:pt x="28" y="152"/>
                      <a:pt x="23" y="150"/>
                      <a:pt x="23" y="149"/>
                    </a:cubicBezTo>
                    <a:cubicBezTo>
                      <a:pt x="23" y="147"/>
                      <a:pt x="25" y="143"/>
                      <a:pt x="26" y="140"/>
                    </a:cubicBezTo>
                    <a:cubicBezTo>
                      <a:pt x="29" y="135"/>
                      <a:pt x="32" y="129"/>
                      <a:pt x="32" y="122"/>
                    </a:cubicBezTo>
                    <a:cubicBezTo>
                      <a:pt x="32" y="115"/>
                      <a:pt x="29" y="109"/>
                      <a:pt x="26" y="104"/>
                    </a:cubicBezTo>
                    <a:cubicBezTo>
                      <a:pt x="25" y="101"/>
                      <a:pt x="23" y="97"/>
                      <a:pt x="23" y="96"/>
                    </a:cubicBezTo>
                    <a:cubicBezTo>
                      <a:pt x="23" y="94"/>
                      <a:pt x="28" y="92"/>
                      <a:pt x="30" y="90"/>
                    </a:cubicBezTo>
                    <a:cubicBezTo>
                      <a:pt x="35" y="87"/>
                      <a:pt x="41" y="83"/>
                      <a:pt x="44" y="77"/>
                    </a:cubicBezTo>
                    <a:cubicBezTo>
                      <a:pt x="47" y="71"/>
                      <a:pt x="48" y="65"/>
                      <a:pt x="48" y="59"/>
                    </a:cubicBezTo>
                    <a:cubicBezTo>
                      <a:pt x="48" y="56"/>
                      <a:pt x="49" y="51"/>
                      <a:pt x="49" y="50"/>
                    </a:cubicBezTo>
                    <a:cubicBezTo>
                      <a:pt x="50" y="49"/>
                      <a:pt x="55" y="49"/>
                      <a:pt x="58" y="49"/>
                    </a:cubicBezTo>
                    <a:cubicBezTo>
                      <a:pt x="64" y="49"/>
                      <a:pt x="71" y="49"/>
                      <a:pt x="77" y="45"/>
                    </a:cubicBezTo>
                    <a:cubicBezTo>
                      <a:pt x="83" y="42"/>
                      <a:pt x="86" y="37"/>
                      <a:pt x="90" y="32"/>
                    </a:cubicBezTo>
                    <a:cubicBezTo>
                      <a:pt x="91" y="29"/>
                      <a:pt x="94" y="26"/>
                      <a:pt x="95" y="26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6" y="26"/>
                      <a:pt x="101" y="27"/>
                      <a:pt x="103" y="28"/>
                    </a:cubicBezTo>
                    <a:cubicBezTo>
                      <a:pt x="109" y="31"/>
                      <a:pt x="115" y="32"/>
                      <a:pt x="122" y="32"/>
                    </a:cubicBezTo>
                    <a:cubicBezTo>
                      <a:pt x="129" y="32"/>
                      <a:pt x="135" y="29"/>
                      <a:pt x="140" y="27"/>
                    </a:cubicBezTo>
                    <a:cubicBezTo>
                      <a:pt x="143" y="25"/>
                      <a:pt x="147" y="23"/>
                      <a:pt x="148" y="23"/>
                    </a:cubicBezTo>
                    <a:cubicBezTo>
                      <a:pt x="149" y="24"/>
                      <a:pt x="152" y="28"/>
                      <a:pt x="154" y="30"/>
                    </a:cubicBezTo>
                    <a:cubicBezTo>
                      <a:pt x="157" y="35"/>
                      <a:pt x="161" y="41"/>
                      <a:pt x="166" y="44"/>
                    </a:cubicBezTo>
                    <a:cubicBezTo>
                      <a:pt x="172" y="48"/>
                      <a:pt x="179" y="48"/>
                      <a:pt x="185" y="48"/>
                    </a:cubicBezTo>
                    <a:cubicBezTo>
                      <a:pt x="188" y="49"/>
                      <a:pt x="193" y="49"/>
                      <a:pt x="194" y="49"/>
                    </a:cubicBezTo>
                    <a:cubicBezTo>
                      <a:pt x="195" y="51"/>
                      <a:pt x="195" y="56"/>
                      <a:pt x="195" y="59"/>
                    </a:cubicBezTo>
                    <a:cubicBezTo>
                      <a:pt x="196" y="65"/>
                      <a:pt x="196" y="71"/>
                      <a:pt x="199" y="77"/>
                    </a:cubicBezTo>
                    <a:cubicBezTo>
                      <a:pt x="203" y="83"/>
                      <a:pt x="208" y="87"/>
                      <a:pt x="213" y="90"/>
                    </a:cubicBezTo>
                    <a:cubicBezTo>
                      <a:pt x="216" y="92"/>
                      <a:pt x="220" y="94"/>
                      <a:pt x="221" y="95"/>
                    </a:cubicBezTo>
                    <a:cubicBezTo>
                      <a:pt x="221" y="97"/>
                      <a:pt x="218" y="101"/>
                      <a:pt x="217" y="104"/>
                    </a:cubicBezTo>
                    <a:cubicBezTo>
                      <a:pt x="214" y="109"/>
                      <a:pt x="211" y="115"/>
                      <a:pt x="211" y="122"/>
                    </a:cubicBezTo>
                    <a:cubicBezTo>
                      <a:pt x="211" y="129"/>
                      <a:pt x="214" y="135"/>
                      <a:pt x="217" y="140"/>
                    </a:cubicBezTo>
                    <a:cubicBezTo>
                      <a:pt x="218" y="143"/>
                      <a:pt x="221" y="147"/>
                      <a:pt x="221" y="148"/>
                    </a:cubicBezTo>
                    <a:cubicBezTo>
                      <a:pt x="220" y="150"/>
                      <a:pt x="216" y="152"/>
                      <a:pt x="213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34" name="Freeform 678">
                <a:extLst>
                  <a:ext uri="{FF2B5EF4-FFF2-40B4-BE49-F238E27FC236}">
                    <a16:creationId xmlns:a16="http://schemas.microsoft.com/office/drawing/2014/main" id="{500116F1-4305-44EA-A39D-F733AE46E7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17" y="2787"/>
                <a:ext cx="71" cy="71"/>
              </a:xfrm>
              <a:custGeom>
                <a:avLst/>
                <a:gdLst>
                  <a:gd name="T0" fmla="*/ 54 w 107"/>
                  <a:gd name="T1" fmla="*/ 0 h 106"/>
                  <a:gd name="T2" fmla="*/ 0 w 107"/>
                  <a:gd name="T3" fmla="*/ 53 h 106"/>
                  <a:gd name="T4" fmla="*/ 54 w 107"/>
                  <a:gd name="T5" fmla="*/ 106 h 106"/>
                  <a:gd name="T6" fmla="*/ 107 w 107"/>
                  <a:gd name="T7" fmla="*/ 53 h 106"/>
                  <a:gd name="T8" fmla="*/ 54 w 107"/>
                  <a:gd name="T9" fmla="*/ 0 h 106"/>
                  <a:gd name="T10" fmla="*/ 54 w 107"/>
                  <a:gd name="T11" fmla="*/ 85 h 106"/>
                  <a:gd name="T12" fmla="*/ 22 w 107"/>
                  <a:gd name="T13" fmla="*/ 53 h 106"/>
                  <a:gd name="T14" fmla="*/ 54 w 107"/>
                  <a:gd name="T15" fmla="*/ 21 h 106"/>
                  <a:gd name="T16" fmla="*/ 86 w 107"/>
                  <a:gd name="T17" fmla="*/ 53 h 106"/>
                  <a:gd name="T18" fmla="*/ 54 w 107"/>
                  <a:gd name="T19" fmla="*/ 8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6">
                    <a:moveTo>
                      <a:pt x="54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4" y="106"/>
                    </a:cubicBezTo>
                    <a:cubicBezTo>
                      <a:pt x="83" y="106"/>
                      <a:pt x="107" y="82"/>
                      <a:pt x="107" y="53"/>
                    </a:cubicBezTo>
                    <a:cubicBezTo>
                      <a:pt x="107" y="24"/>
                      <a:pt x="83" y="0"/>
                      <a:pt x="54" y="0"/>
                    </a:cubicBezTo>
                    <a:close/>
                    <a:moveTo>
                      <a:pt x="54" y="85"/>
                    </a:moveTo>
                    <a:cubicBezTo>
                      <a:pt x="36" y="85"/>
                      <a:pt x="22" y="71"/>
                      <a:pt x="22" y="53"/>
                    </a:cubicBezTo>
                    <a:cubicBezTo>
                      <a:pt x="22" y="35"/>
                      <a:pt x="36" y="21"/>
                      <a:pt x="54" y="21"/>
                    </a:cubicBezTo>
                    <a:cubicBezTo>
                      <a:pt x="71" y="21"/>
                      <a:pt x="86" y="35"/>
                      <a:pt x="86" y="53"/>
                    </a:cubicBezTo>
                    <a:cubicBezTo>
                      <a:pt x="86" y="71"/>
                      <a:pt x="71" y="85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466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2DCEF-3D8C-4E29-8B65-84F7EBF1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1197E3-1262-48BE-82A6-76C8DC7E11B3}"/>
              </a:ext>
            </a:extLst>
          </p:cNvPr>
          <p:cNvGrpSpPr/>
          <p:nvPr/>
        </p:nvGrpSpPr>
        <p:grpSpPr>
          <a:xfrm>
            <a:off x="561121" y="1407962"/>
            <a:ext cx="11395174" cy="4271290"/>
            <a:chOff x="561121" y="1407962"/>
            <a:chExt cx="11395174" cy="4271290"/>
          </a:xfrm>
        </p:grpSpPr>
        <p:cxnSp>
          <p:nvCxnSpPr>
            <p:cNvPr id="16" name="直線矢印コネクタ 21">
              <a:extLst>
                <a:ext uri="{FF2B5EF4-FFF2-40B4-BE49-F238E27FC236}">
                  <a16:creationId xmlns:a16="http://schemas.microsoft.com/office/drawing/2014/main" id="{5FF4722E-0845-4B81-952D-053A1FE8C2C8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240454" y="1536970"/>
              <a:ext cx="5883176" cy="2432017"/>
            </a:xfrm>
            <a:prstGeom prst="straightConnector1">
              <a:avLst/>
            </a:prstGeom>
            <a:ln w="76200">
              <a:solidFill>
                <a:srgbClr val="E3E48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738755-F3DF-4941-B183-56E56404B16B}"/>
                </a:ext>
              </a:extLst>
            </p:cNvPr>
            <p:cNvGrpSpPr/>
            <p:nvPr/>
          </p:nvGrpSpPr>
          <p:grpSpPr>
            <a:xfrm>
              <a:off x="8290965" y="3968987"/>
              <a:ext cx="3665330" cy="1710265"/>
              <a:chOff x="8290965" y="3968987"/>
              <a:chExt cx="3665330" cy="1710265"/>
            </a:xfrm>
          </p:grpSpPr>
          <p:sp>
            <p:nvSpPr>
              <p:cNvPr id="20" name="正方形/長方形 13">
                <a:extLst>
                  <a:ext uri="{FF2B5EF4-FFF2-40B4-BE49-F238E27FC236}">
                    <a16:creationId xmlns:a16="http://schemas.microsoft.com/office/drawing/2014/main" id="{FC66A015-F116-4D6F-B6E2-B6CC5B9D5193}"/>
                  </a:ext>
                </a:extLst>
              </p:cNvPr>
              <p:cNvSpPr/>
              <p:nvPr/>
            </p:nvSpPr>
            <p:spPr bwMode="gray">
              <a:xfrm>
                <a:off x="8290965" y="4398526"/>
                <a:ext cx="3665330" cy="1280726"/>
              </a:xfrm>
              <a:prstGeom prst="rect">
                <a:avLst/>
              </a:prstGeom>
              <a:noFill/>
              <a:ln w="12700">
                <a:solidFill>
                  <a:srgbClr val="BBBC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Columns </a:t>
                </a:r>
              </a:p>
              <a:p>
                <a:pPr marL="252000" marR="0" lvl="0" indent="-1440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1" lang="en-US" altLang="ja-JP" sz="1100" dirty="0" err="1">
                    <a:solidFill>
                      <a:schemeClr val="bg1"/>
                    </a:solidFill>
                  </a:rPr>
                  <a:t>Event_name</a:t>
                </a:r>
                <a:endParaRPr kumimoji="1" lang="en-US" altLang="ja-JP" sz="1100" dirty="0">
                  <a:solidFill>
                    <a:schemeClr val="bg1"/>
                  </a:solidFill>
                </a:endParaRPr>
              </a:p>
              <a:p>
                <a:pPr marL="709200" lvl="1" indent="-144000">
                  <a:spcBef>
                    <a:spcPts val="300"/>
                  </a:spcBef>
                  <a:buFont typeface="Wingdings" panose="05000000000000000000" pitchFamily="2" charset="2"/>
                  <a:buChar char="n"/>
                  <a:defRPr/>
                </a:pPr>
                <a:r>
                  <a:rPr kumimoji="1" lang="en-US" altLang="ja-JP" sz="1100" dirty="0" err="1">
                    <a:solidFill>
                      <a:schemeClr val="bg1"/>
                    </a:solidFill>
                  </a:rPr>
                  <a:t>Removed_from_cart</a:t>
                </a:r>
                <a:endParaRPr kumimoji="1" lang="en-US" altLang="ja-JP" sz="1100" dirty="0">
                  <a:solidFill>
                    <a:schemeClr val="bg1"/>
                  </a:solidFill>
                </a:endParaRPr>
              </a:p>
              <a:p>
                <a:pPr marL="709200" lvl="1" indent="-144000">
                  <a:spcBef>
                    <a:spcPts val="300"/>
                  </a:spcBef>
                  <a:buFont typeface="Wingdings" panose="05000000000000000000" pitchFamily="2" charset="2"/>
                  <a:buChar char="n"/>
                  <a:defRPr/>
                </a:pPr>
                <a:r>
                  <a:rPr kumimoji="1" lang="en-US" altLang="ja-JP" sz="1100" dirty="0">
                    <a:solidFill>
                      <a:schemeClr val="bg1"/>
                    </a:solidFill>
                  </a:rPr>
                  <a:t>Purchase</a:t>
                </a:r>
              </a:p>
              <a:p>
                <a:pPr marL="252000" marR="0" lvl="0" indent="-1440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Price </a:t>
                </a:r>
              </a:p>
              <a:p>
                <a:pPr marL="709200" lvl="1" indent="-144000">
                  <a:spcBef>
                    <a:spcPts val="300"/>
                  </a:spcBef>
                  <a:buFont typeface="Wingdings" panose="05000000000000000000" pitchFamily="2" charset="2"/>
                  <a:buChar char="n"/>
                  <a:defRPr/>
                </a:pPr>
                <a:r>
                  <a:rPr kumimoji="1" lang="en-US" altLang="ja-JP" sz="1100" dirty="0">
                    <a:solidFill>
                      <a:schemeClr val="bg1"/>
                    </a:solidFill>
                  </a:rPr>
                  <a:t>Removed items with a price of 0 &lt; </a:t>
                </a:r>
              </a:p>
            </p:txBody>
          </p:sp>
          <p:sp>
            <p:nvSpPr>
              <p:cNvPr id="23" name="正方形/長方形 16">
                <a:extLst>
                  <a:ext uri="{FF2B5EF4-FFF2-40B4-BE49-F238E27FC236}">
                    <a16:creationId xmlns:a16="http://schemas.microsoft.com/office/drawing/2014/main" id="{F2E7DE98-4665-4AA6-A312-A8CB4F0F7404}"/>
                  </a:ext>
                </a:extLst>
              </p:cNvPr>
              <p:cNvSpPr/>
              <p:nvPr/>
            </p:nvSpPr>
            <p:spPr bwMode="gray">
              <a:xfrm>
                <a:off x="8290965" y="3968987"/>
                <a:ext cx="3665330" cy="414983"/>
              </a:xfrm>
              <a:prstGeom prst="rect">
                <a:avLst/>
              </a:prstGeom>
              <a:solidFill>
                <a:srgbClr val="046A38"/>
              </a:solidFill>
              <a:ln w="12700" algn="ctr">
                <a:solidFill>
                  <a:srgbClr val="046A38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en-US" altLang="ja-JP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Selected</a:t>
                </a:r>
                <a:endParaRPr kumimoji="1" lang="ja-JP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D4880D-ECCE-4343-9C39-E6EE4FC488E6}"/>
                </a:ext>
              </a:extLst>
            </p:cNvPr>
            <p:cNvGrpSpPr/>
            <p:nvPr/>
          </p:nvGrpSpPr>
          <p:grpSpPr>
            <a:xfrm>
              <a:off x="561121" y="1407962"/>
              <a:ext cx="3679333" cy="1310058"/>
              <a:chOff x="561121" y="1407962"/>
              <a:chExt cx="3679333" cy="1310058"/>
            </a:xfrm>
          </p:grpSpPr>
          <p:sp>
            <p:nvSpPr>
              <p:cNvPr id="18" name="正方形/長方形 11">
                <a:extLst>
                  <a:ext uri="{FF2B5EF4-FFF2-40B4-BE49-F238E27FC236}">
                    <a16:creationId xmlns:a16="http://schemas.microsoft.com/office/drawing/2014/main" id="{7581DA97-348D-40AE-A011-9486E149D0CC}"/>
                  </a:ext>
                </a:extLst>
              </p:cNvPr>
              <p:cNvSpPr/>
              <p:nvPr/>
            </p:nvSpPr>
            <p:spPr bwMode="gray">
              <a:xfrm>
                <a:off x="575124" y="1852792"/>
                <a:ext cx="3665330" cy="865228"/>
              </a:xfrm>
              <a:prstGeom prst="rect">
                <a:avLst/>
              </a:prstGeom>
              <a:noFill/>
              <a:ln w="12700">
                <a:solidFill>
                  <a:srgbClr val="BBBC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Kaggle  Dataset</a:t>
                </a:r>
              </a:p>
              <a:p>
                <a:pPr marL="252000" indent="-144000">
                  <a:spcBef>
                    <a:spcPts val="300"/>
                  </a:spcBef>
                  <a:buFont typeface="Wingdings" panose="05000000000000000000" pitchFamily="2" charset="2"/>
                  <a:buChar char="n"/>
                  <a:defRPr/>
                </a:pPr>
                <a:r>
                  <a:rPr lang="en-US" sz="1100" b="1" i="0" dirty="0">
                    <a:solidFill>
                      <a:schemeClr val="bg1"/>
                    </a:solidFill>
                    <a:effectLst/>
                    <a:latin typeface="Inter"/>
                  </a:rPr>
                  <a:t>eCommerce data - Cosmetics Shop</a:t>
                </a:r>
              </a:p>
              <a:p>
                <a:pPr marL="252000" indent="-144000">
                  <a:spcBef>
                    <a:spcPts val="300"/>
                  </a:spcBef>
                  <a:buFont typeface="Wingdings" panose="05000000000000000000" pitchFamily="2" charset="2"/>
                  <a:buChar char="n"/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Inter"/>
                  </a:rPr>
                  <a:t>3.53 million data points</a:t>
                </a:r>
                <a:endParaRPr lang="en-US" sz="1100" b="1" i="0" dirty="0">
                  <a:solidFill>
                    <a:schemeClr val="bg1"/>
                  </a:solidFill>
                  <a:effectLst/>
                  <a:latin typeface="Inter"/>
                </a:endParaRPr>
              </a:p>
              <a:p>
                <a:pPr marL="252000" marR="0" lvl="0" indent="-1440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正方形/長方形 14">
                <a:extLst>
                  <a:ext uri="{FF2B5EF4-FFF2-40B4-BE49-F238E27FC236}">
                    <a16:creationId xmlns:a16="http://schemas.microsoft.com/office/drawing/2014/main" id="{D0D47BF0-9317-4795-B337-C0F342CC5D14}"/>
                  </a:ext>
                </a:extLst>
              </p:cNvPr>
              <p:cNvSpPr/>
              <p:nvPr/>
            </p:nvSpPr>
            <p:spPr bwMode="gray">
              <a:xfrm>
                <a:off x="575124" y="1445290"/>
                <a:ext cx="3665330" cy="408336"/>
              </a:xfrm>
              <a:prstGeom prst="rect">
                <a:avLst/>
              </a:prstGeom>
              <a:solidFill>
                <a:srgbClr val="86BC25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en-US" altLang="ja-JP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Dataset</a:t>
                </a:r>
                <a:endParaRPr kumimoji="1" lang="ja-JP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正方形/長方形 19">
                <a:extLst>
                  <a:ext uri="{FF2B5EF4-FFF2-40B4-BE49-F238E27FC236}">
                    <a16:creationId xmlns:a16="http://schemas.microsoft.com/office/drawing/2014/main" id="{1D39E71B-6CE5-4472-930A-A6A5776DE1EB}"/>
                  </a:ext>
                </a:extLst>
              </p:cNvPr>
              <p:cNvSpPr/>
              <p:nvPr/>
            </p:nvSpPr>
            <p:spPr bwMode="gray">
              <a:xfrm>
                <a:off x="561121" y="1407962"/>
                <a:ext cx="554157" cy="4973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E50B43-42A8-4A04-A20A-F32274C69949}"/>
                </a:ext>
              </a:extLst>
            </p:cNvPr>
            <p:cNvGrpSpPr/>
            <p:nvPr/>
          </p:nvGrpSpPr>
          <p:grpSpPr>
            <a:xfrm>
              <a:off x="4433044" y="2398450"/>
              <a:ext cx="3665330" cy="1707401"/>
              <a:chOff x="4433045" y="2328158"/>
              <a:chExt cx="3665330" cy="1707401"/>
            </a:xfrm>
          </p:grpSpPr>
          <p:sp>
            <p:nvSpPr>
              <p:cNvPr id="22" name="正方形/長方形 15">
                <a:extLst>
                  <a:ext uri="{FF2B5EF4-FFF2-40B4-BE49-F238E27FC236}">
                    <a16:creationId xmlns:a16="http://schemas.microsoft.com/office/drawing/2014/main" id="{46420527-34B2-4D82-BF97-6959786D8E6B}"/>
                  </a:ext>
                </a:extLst>
              </p:cNvPr>
              <p:cNvSpPr/>
              <p:nvPr/>
            </p:nvSpPr>
            <p:spPr bwMode="gray">
              <a:xfrm>
                <a:off x="4433045" y="2328158"/>
                <a:ext cx="3665330" cy="414983"/>
              </a:xfrm>
              <a:prstGeom prst="rect">
                <a:avLst/>
              </a:prstGeom>
              <a:solidFill>
                <a:srgbClr val="009A44"/>
              </a:solidFill>
              <a:ln w="12700" algn="ctr">
                <a:solidFill>
                  <a:srgbClr val="009A44"/>
                </a:solidFill>
                <a:miter lim="800000"/>
                <a:headEnd/>
                <a:tailEnd/>
              </a:ln>
            </p:spPr>
            <p:txBody>
              <a:bodyPr wrap="square" lIns="21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en-US" altLang="ja-JP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Dataset contents</a:t>
                </a:r>
                <a:endParaRPr kumimoji="1" lang="ja-JP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59888E-F13E-42C8-9266-05851D2FFF1D}"/>
                  </a:ext>
                </a:extLst>
              </p:cNvPr>
              <p:cNvGrpSpPr/>
              <p:nvPr/>
            </p:nvGrpSpPr>
            <p:grpSpPr>
              <a:xfrm>
                <a:off x="4493576" y="2754833"/>
                <a:ext cx="3544268" cy="1280726"/>
                <a:chOff x="4433045" y="3094011"/>
                <a:chExt cx="3544268" cy="1280726"/>
              </a:xfrm>
            </p:grpSpPr>
            <p:sp>
              <p:nvSpPr>
                <p:cNvPr id="19" name="正方形/長方形 12">
                  <a:extLst>
                    <a:ext uri="{FF2B5EF4-FFF2-40B4-BE49-F238E27FC236}">
                      <a16:creationId xmlns:a16="http://schemas.microsoft.com/office/drawing/2014/main" id="{4AD78634-077D-4D42-ADDB-49CAAF69F5F3}"/>
                    </a:ext>
                  </a:extLst>
                </p:cNvPr>
                <p:cNvSpPr/>
                <p:nvPr/>
              </p:nvSpPr>
              <p:spPr bwMode="gray">
                <a:xfrm>
                  <a:off x="4433045" y="3094011"/>
                  <a:ext cx="1803045" cy="1280726"/>
                </a:xfrm>
                <a:prstGeom prst="rect">
                  <a:avLst/>
                </a:prstGeom>
                <a:noFill/>
                <a:ln w="12700">
                  <a:solidFill>
                    <a:srgbClr val="BBBC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/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Time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Event_name</a:t>
                  </a:r>
                  <a:r>
                    <a:rPr kumimoji="1" lang="en-US" altLang="ja-JP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 err="1">
                      <a:solidFill>
                        <a:schemeClr val="bg1"/>
                      </a:solidFill>
                    </a:rPr>
                    <a:t>Product_id</a:t>
                  </a:r>
                  <a:endParaRPr kumimoji="1" lang="en-US" altLang="ja-JP" sz="1100" dirty="0">
                    <a:solidFill>
                      <a:schemeClr val="bg1"/>
                    </a:solidFill>
                  </a:endParaRP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 err="1">
                      <a:solidFill>
                        <a:schemeClr val="bg1"/>
                      </a:solidFill>
                    </a:rPr>
                    <a:t>Category_id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Category Name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Brand</a:t>
                  </a:r>
                  <a:endPara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正方形/長方形 12">
                  <a:extLst>
                    <a:ext uri="{FF2B5EF4-FFF2-40B4-BE49-F238E27FC236}">
                      <a16:creationId xmlns:a16="http://schemas.microsoft.com/office/drawing/2014/main" id="{D11C31CE-1BBB-4708-ACC0-46AB06100AF5}"/>
                    </a:ext>
                  </a:extLst>
                </p:cNvPr>
                <p:cNvSpPr/>
                <p:nvPr/>
              </p:nvSpPr>
              <p:spPr bwMode="gray">
                <a:xfrm>
                  <a:off x="6236090" y="3094011"/>
                  <a:ext cx="1741223" cy="1280726"/>
                </a:xfrm>
                <a:prstGeom prst="rect">
                  <a:avLst/>
                </a:prstGeom>
                <a:noFill/>
                <a:ln w="12700">
                  <a:solidFill>
                    <a:srgbClr val="BBBC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/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Price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User_id</a:t>
                  </a:r>
                  <a:endPara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Session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Category_1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Category_2 </a:t>
                  </a:r>
                </a:p>
                <a:p>
                  <a:pPr marL="252000" marR="0" lvl="0" indent="-144000" algn="l" defTabSz="914400" rt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Category_3</a:t>
                  </a:r>
                  <a:endPara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B5DEFE-2D7E-4157-B41D-E7682A0BD80D}"/>
              </a:ext>
            </a:extLst>
          </p:cNvPr>
          <p:cNvSpPr txBox="1"/>
          <p:nvPr/>
        </p:nvSpPr>
        <p:spPr>
          <a:xfrm>
            <a:off x="575124" y="258465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86BC25"/>
                </a:solidFill>
                <a:latin typeface="Calibri Light (Headings)"/>
              </a:rPr>
              <a:t>Data</a:t>
            </a:r>
            <a:endParaRPr lang="en-US" sz="44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0382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71B9-54E5-48C7-B699-1B69123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6CB25"/>
                </a:solidFill>
              </a:rPr>
              <a:t>Data Analysis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19E1D-E3C7-4B0B-BD33-A89BF2619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2450102"/>
            <a:ext cx="5183188" cy="19577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Highest priced item: 327.78</a:t>
            </a:r>
          </a:p>
          <a:p>
            <a:r>
              <a:rPr lang="en-US" dirty="0">
                <a:solidFill>
                  <a:schemeClr val="bg1"/>
                </a:solidFill>
              </a:rPr>
              <a:t>213,176 items were purchased </a:t>
            </a:r>
          </a:p>
          <a:p>
            <a:r>
              <a:rPr lang="en-US" dirty="0">
                <a:solidFill>
                  <a:schemeClr val="bg1"/>
                </a:solidFill>
              </a:rPr>
              <a:t>664,340 items were removed from the cart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F0DB137-61ED-4CB1-8DE0-AF42E905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14" y="1952726"/>
            <a:ext cx="4460774" cy="29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6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791108-5DDC-2E47-A3F7-331F078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86BC25"/>
                </a:solidFill>
              </a:rPr>
              <a:t>Model Evaluation</a:t>
            </a:r>
          </a:p>
        </p:txBody>
      </p:sp>
      <p:sp>
        <p:nvSpPr>
          <p:cNvPr id="83" name="Freeform 64"/>
          <p:cNvSpPr>
            <a:spLocks noEditPoints="1"/>
          </p:cNvSpPr>
          <p:nvPr/>
        </p:nvSpPr>
        <p:spPr bwMode="auto">
          <a:xfrm>
            <a:off x="6787036" y="1613286"/>
            <a:ext cx="1378722" cy="379418"/>
          </a:xfrm>
          <a:custGeom>
            <a:avLst/>
            <a:gdLst>
              <a:gd name="T0" fmla="*/ 309 w 320"/>
              <a:gd name="T1" fmla="*/ 53 h 128"/>
              <a:gd name="T2" fmla="*/ 308 w 320"/>
              <a:gd name="T3" fmla="*/ 53 h 128"/>
              <a:gd name="T4" fmla="*/ 245 w 320"/>
              <a:gd name="T5" fmla="*/ 0 h 128"/>
              <a:gd name="T6" fmla="*/ 183 w 320"/>
              <a:gd name="T7" fmla="*/ 48 h 128"/>
              <a:gd name="T8" fmla="*/ 160 w 320"/>
              <a:gd name="T9" fmla="*/ 42 h 128"/>
              <a:gd name="T10" fmla="*/ 136 w 320"/>
              <a:gd name="T11" fmla="*/ 48 h 128"/>
              <a:gd name="T12" fmla="*/ 74 w 320"/>
              <a:gd name="T13" fmla="*/ 0 h 128"/>
              <a:gd name="T14" fmla="*/ 11 w 320"/>
              <a:gd name="T15" fmla="*/ 53 h 128"/>
              <a:gd name="T16" fmla="*/ 10 w 320"/>
              <a:gd name="T17" fmla="*/ 53 h 128"/>
              <a:gd name="T18" fmla="*/ 0 w 320"/>
              <a:gd name="T19" fmla="*/ 64 h 128"/>
              <a:gd name="T20" fmla="*/ 10 w 320"/>
              <a:gd name="T21" fmla="*/ 74 h 128"/>
              <a:gd name="T22" fmla="*/ 11 w 320"/>
              <a:gd name="T23" fmla="*/ 74 h 128"/>
              <a:gd name="T24" fmla="*/ 74 w 320"/>
              <a:gd name="T25" fmla="*/ 128 h 128"/>
              <a:gd name="T26" fmla="*/ 138 w 320"/>
              <a:gd name="T27" fmla="*/ 73 h 128"/>
              <a:gd name="T28" fmla="*/ 160 w 320"/>
              <a:gd name="T29" fmla="*/ 64 h 128"/>
              <a:gd name="T30" fmla="*/ 182 w 320"/>
              <a:gd name="T31" fmla="*/ 73 h 128"/>
              <a:gd name="T32" fmla="*/ 245 w 320"/>
              <a:gd name="T33" fmla="*/ 128 h 128"/>
              <a:gd name="T34" fmla="*/ 308 w 320"/>
              <a:gd name="T35" fmla="*/ 74 h 128"/>
              <a:gd name="T36" fmla="*/ 309 w 320"/>
              <a:gd name="T37" fmla="*/ 74 h 128"/>
              <a:gd name="T38" fmla="*/ 320 w 320"/>
              <a:gd name="T39" fmla="*/ 64 h 128"/>
              <a:gd name="T40" fmla="*/ 309 w 320"/>
              <a:gd name="T41" fmla="*/ 53 h 128"/>
              <a:gd name="T42" fmla="*/ 74 w 320"/>
              <a:gd name="T43" fmla="*/ 106 h 128"/>
              <a:gd name="T44" fmla="*/ 32 w 320"/>
              <a:gd name="T45" fmla="*/ 64 h 128"/>
              <a:gd name="T46" fmla="*/ 74 w 320"/>
              <a:gd name="T47" fmla="*/ 21 h 128"/>
              <a:gd name="T48" fmla="*/ 117 w 320"/>
              <a:gd name="T49" fmla="*/ 64 h 128"/>
              <a:gd name="T50" fmla="*/ 74 w 320"/>
              <a:gd name="T51" fmla="*/ 106 h 128"/>
              <a:gd name="T52" fmla="*/ 245 w 320"/>
              <a:gd name="T53" fmla="*/ 106 h 128"/>
              <a:gd name="T54" fmla="*/ 202 w 320"/>
              <a:gd name="T55" fmla="*/ 64 h 128"/>
              <a:gd name="T56" fmla="*/ 245 w 320"/>
              <a:gd name="T57" fmla="*/ 21 h 128"/>
              <a:gd name="T58" fmla="*/ 288 w 320"/>
              <a:gd name="T59" fmla="*/ 64 h 128"/>
              <a:gd name="T60" fmla="*/ 245 w 320"/>
              <a:gd name="T61" fmla="*/ 10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0" h="128">
                <a:moveTo>
                  <a:pt x="309" y="53"/>
                </a:moveTo>
                <a:cubicBezTo>
                  <a:pt x="308" y="53"/>
                  <a:pt x="308" y="53"/>
                  <a:pt x="308" y="53"/>
                </a:cubicBezTo>
                <a:cubicBezTo>
                  <a:pt x="303" y="23"/>
                  <a:pt x="277" y="0"/>
                  <a:pt x="245" y="0"/>
                </a:cubicBezTo>
                <a:cubicBezTo>
                  <a:pt x="215" y="0"/>
                  <a:pt x="190" y="20"/>
                  <a:pt x="183" y="48"/>
                </a:cubicBezTo>
                <a:cubicBezTo>
                  <a:pt x="176" y="44"/>
                  <a:pt x="168" y="42"/>
                  <a:pt x="160" y="42"/>
                </a:cubicBezTo>
                <a:cubicBezTo>
                  <a:pt x="151" y="42"/>
                  <a:pt x="143" y="44"/>
                  <a:pt x="136" y="48"/>
                </a:cubicBezTo>
                <a:cubicBezTo>
                  <a:pt x="129" y="20"/>
                  <a:pt x="104" y="0"/>
                  <a:pt x="74" y="0"/>
                </a:cubicBezTo>
                <a:cubicBezTo>
                  <a:pt x="43" y="0"/>
                  <a:pt x="16" y="23"/>
                  <a:pt x="11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4" y="53"/>
                  <a:pt x="0" y="58"/>
                  <a:pt x="0" y="64"/>
                </a:cubicBezTo>
                <a:cubicBezTo>
                  <a:pt x="0" y="70"/>
                  <a:pt x="4" y="74"/>
                  <a:pt x="10" y="74"/>
                </a:cubicBezTo>
                <a:cubicBezTo>
                  <a:pt x="11" y="74"/>
                  <a:pt x="11" y="74"/>
                  <a:pt x="11" y="74"/>
                </a:cubicBezTo>
                <a:cubicBezTo>
                  <a:pt x="16" y="105"/>
                  <a:pt x="43" y="128"/>
                  <a:pt x="74" y="128"/>
                </a:cubicBezTo>
                <a:cubicBezTo>
                  <a:pt x="107" y="128"/>
                  <a:pt x="133" y="104"/>
                  <a:pt x="138" y="73"/>
                </a:cubicBezTo>
                <a:cubicBezTo>
                  <a:pt x="144" y="67"/>
                  <a:pt x="151" y="64"/>
                  <a:pt x="160" y="64"/>
                </a:cubicBezTo>
                <a:cubicBezTo>
                  <a:pt x="168" y="64"/>
                  <a:pt x="176" y="67"/>
                  <a:pt x="182" y="73"/>
                </a:cubicBezTo>
                <a:cubicBezTo>
                  <a:pt x="186" y="104"/>
                  <a:pt x="213" y="128"/>
                  <a:pt x="245" y="128"/>
                </a:cubicBezTo>
                <a:cubicBezTo>
                  <a:pt x="277" y="128"/>
                  <a:pt x="303" y="105"/>
                  <a:pt x="308" y="74"/>
                </a:cubicBezTo>
                <a:cubicBezTo>
                  <a:pt x="309" y="74"/>
                  <a:pt x="309" y="74"/>
                  <a:pt x="309" y="74"/>
                </a:cubicBezTo>
                <a:cubicBezTo>
                  <a:pt x="315" y="74"/>
                  <a:pt x="320" y="70"/>
                  <a:pt x="320" y="64"/>
                </a:cubicBezTo>
                <a:cubicBezTo>
                  <a:pt x="320" y="58"/>
                  <a:pt x="315" y="53"/>
                  <a:pt x="309" y="53"/>
                </a:cubicBezTo>
                <a:close/>
                <a:moveTo>
                  <a:pt x="74" y="106"/>
                </a:moveTo>
                <a:cubicBezTo>
                  <a:pt x="51" y="106"/>
                  <a:pt x="32" y="87"/>
                  <a:pt x="32" y="64"/>
                </a:cubicBezTo>
                <a:cubicBezTo>
                  <a:pt x="32" y="40"/>
                  <a:pt x="51" y="21"/>
                  <a:pt x="74" y="21"/>
                </a:cubicBezTo>
                <a:cubicBezTo>
                  <a:pt x="98" y="21"/>
                  <a:pt x="117" y="40"/>
                  <a:pt x="117" y="64"/>
                </a:cubicBezTo>
                <a:cubicBezTo>
                  <a:pt x="117" y="87"/>
                  <a:pt x="98" y="106"/>
                  <a:pt x="74" y="106"/>
                </a:cubicBezTo>
                <a:close/>
                <a:moveTo>
                  <a:pt x="245" y="106"/>
                </a:moveTo>
                <a:cubicBezTo>
                  <a:pt x="221" y="106"/>
                  <a:pt x="202" y="87"/>
                  <a:pt x="202" y="64"/>
                </a:cubicBezTo>
                <a:cubicBezTo>
                  <a:pt x="202" y="40"/>
                  <a:pt x="221" y="21"/>
                  <a:pt x="245" y="21"/>
                </a:cubicBezTo>
                <a:cubicBezTo>
                  <a:pt x="269" y="21"/>
                  <a:pt x="288" y="40"/>
                  <a:pt x="288" y="64"/>
                </a:cubicBezTo>
                <a:cubicBezTo>
                  <a:pt x="288" y="87"/>
                  <a:pt x="269" y="106"/>
                  <a:pt x="245" y="106"/>
                </a:cubicBezTo>
                <a:close/>
              </a:path>
            </a:pathLst>
          </a:custGeom>
          <a:solidFill>
            <a:srgbClr val="00ABA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D6F96-7F61-4E2C-8AED-BB61472892BE}"/>
              </a:ext>
            </a:extLst>
          </p:cNvPr>
          <p:cNvGrpSpPr/>
          <p:nvPr/>
        </p:nvGrpSpPr>
        <p:grpSpPr>
          <a:xfrm>
            <a:off x="2845907" y="918485"/>
            <a:ext cx="6500185" cy="5768376"/>
            <a:chOff x="2942505" y="918485"/>
            <a:chExt cx="6500185" cy="57683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A69F02-79FB-4E6A-99D5-08087E2D931B}"/>
                </a:ext>
              </a:extLst>
            </p:cNvPr>
            <p:cNvGrpSpPr/>
            <p:nvPr/>
          </p:nvGrpSpPr>
          <p:grpSpPr>
            <a:xfrm>
              <a:off x="6470451" y="918485"/>
              <a:ext cx="2972239" cy="5768376"/>
              <a:chOff x="6470451" y="918485"/>
              <a:chExt cx="2972239" cy="576837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AFCD03F-C14B-427C-BFEE-02238B004063}"/>
                  </a:ext>
                </a:extLst>
              </p:cNvPr>
              <p:cNvGrpSpPr/>
              <p:nvPr/>
            </p:nvGrpSpPr>
            <p:grpSpPr>
              <a:xfrm>
                <a:off x="6470451" y="1873252"/>
                <a:ext cx="2947792" cy="2364828"/>
                <a:chOff x="6096001" y="1858383"/>
                <a:chExt cx="2947792" cy="2364828"/>
              </a:xfrm>
            </p:grpSpPr>
            <p:sp>
              <p:nvSpPr>
                <p:cNvPr id="68" name="Rectangle 67"/>
                <p:cNvSpPr/>
                <p:nvPr/>
              </p:nvSpPr>
              <p:spPr bwMode="gray">
                <a:xfrm>
                  <a:off x="6096001" y="1858383"/>
                  <a:ext cx="2947792" cy="2318059"/>
                </a:xfrm>
                <a:prstGeom prst="rect">
                  <a:avLst/>
                </a:prstGeom>
                <a:solidFill>
                  <a:srgbClr val="007680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1200" b="1" dirty="0">
                    <a:solidFill>
                      <a:prstClr val="white"/>
                    </a:solidFill>
                    <a:latin typeface="Calibri Ligh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A4DA3E6-D2C7-4E8D-BEA1-76559941FEB7}"/>
                    </a:ext>
                  </a:extLst>
                </p:cNvPr>
                <p:cNvSpPr txBox="1"/>
                <p:nvPr/>
              </p:nvSpPr>
              <p:spPr>
                <a:xfrm>
                  <a:off x="6433535" y="3022882"/>
                  <a:ext cx="20857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Accuracy  = .7570</a:t>
                  </a:r>
                </a:p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b="1" dirty="0"/>
                </a:p>
                <a:p>
                  <a:pPr algn="ctr"/>
                  <a:r>
                    <a:rPr lang="en-US" b="1" dirty="0"/>
                    <a:t>Matrix: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</p:txBody>
            </p:sp>
          </p:grp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7FBE2659-3A18-450E-8CBD-15D756A0C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0451" y="4191311"/>
                <a:ext cx="2947792" cy="2495550"/>
              </a:xfrm>
              <a:prstGeom prst="rect">
                <a:avLst/>
              </a:prstGeom>
              <a:solidFill>
                <a:srgbClr val="007680"/>
              </a:solidFill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9E95576-1076-4504-AFD8-B4078CB3F8FF}"/>
                  </a:ext>
                </a:extLst>
              </p:cNvPr>
              <p:cNvGrpSpPr/>
              <p:nvPr/>
            </p:nvGrpSpPr>
            <p:grpSpPr>
              <a:xfrm>
                <a:off x="6470451" y="918485"/>
                <a:ext cx="2972239" cy="1748205"/>
                <a:chOff x="6211336" y="928897"/>
                <a:chExt cx="2540315" cy="1748205"/>
              </a:xfrm>
            </p:grpSpPr>
            <p:sp>
              <p:nvSpPr>
                <p:cNvPr id="71" name="Oval 70"/>
                <p:cNvSpPr/>
                <p:nvPr/>
              </p:nvSpPr>
              <p:spPr bwMode="gray">
                <a:xfrm>
                  <a:off x="6211336" y="928897"/>
                  <a:ext cx="2540315" cy="1748205"/>
                </a:xfrm>
                <a:prstGeom prst="ellipse">
                  <a:avLst/>
                </a:prstGeom>
                <a:solidFill>
                  <a:srgbClr val="00ABAB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737F77C-F65D-4224-83F2-EE8D387B1A40}"/>
                    </a:ext>
                  </a:extLst>
                </p:cNvPr>
                <p:cNvSpPr/>
                <p:nvPr/>
              </p:nvSpPr>
              <p:spPr bwMode="gray">
                <a:xfrm>
                  <a:off x="6456925" y="1127630"/>
                  <a:ext cx="2098022" cy="1350730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r>
                    <a:rPr lang="en-US" sz="2400" b="1" dirty="0">
                      <a:solidFill>
                        <a:prstClr val="white"/>
                      </a:solidFill>
                      <a:latin typeface="Calibri Light"/>
                    </a:rPr>
                    <a:t>Linear Regression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Calibri Light"/>
                    </a:rPr>
                    <a:t> 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D09AD3-2C1F-4F36-8E6F-311CECC14B6C}"/>
                </a:ext>
              </a:extLst>
            </p:cNvPr>
            <p:cNvGrpSpPr/>
            <p:nvPr/>
          </p:nvGrpSpPr>
          <p:grpSpPr>
            <a:xfrm>
              <a:off x="2942505" y="918485"/>
              <a:ext cx="2972241" cy="5704715"/>
              <a:chOff x="2942505" y="918485"/>
              <a:chExt cx="2972241" cy="570471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4879A62-2D4A-4352-B61E-BACCC7C6C3F7}"/>
                  </a:ext>
                </a:extLst>
              </p:cNvPr>
              <p:cNvGrpSpPr/>
              <p:nvPr/>
            </p:nvGrpSpPr>
            <p:grpSpPr>
              <a:xfrm>
                <a:off x="2942506" y="1879554"/>
                <a:ext cx="2947792" cy="2358526"/>
                <a:chOff x="3606148" y="1858383"/>
                <a:chExt cx="2208707" cy="2358526"/>
              </a:xfrm>
            </p:grpSpPr>
            <p:sp>
              <p:nvSpPr>
                <p:cNvPr id="61" name="Rectangle 60"/>
                <p:cNvSpPr/>
                <p:nvPr/>
              </p:nvSpPr>
              <p:spPr bwMode="gray">
                <a:xfrm>
                  <a:off x="3606148" y="1858383"/>
                  <a:ext cx="2208707" cy="2263578"/>
                </a:xfrm>
                <a:prstGeom prst="rect">
                  <a:avLst/>
                </a:prstGeom>
                <a:solidFill>
                  <a:srgbClr val="00A3E0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66675" tIns="66675" rIns="66675" bIns="66675" rtlCol="0" anchor="ctr"/>
                <a:lstStyle/>
                <a:p>
                  <a:pPr defTabSz="685800">
                    <a:lnSpc>
                      <a:spcPct val="106000"/>
                    </a:lnSpc>
                    <a:defRPr/>
                  </a:pP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DE1583-702A-42C7-A103-DA93F1AC9E19}"/>
                    </a:ext>
                  </a:extLst>
                </p:cNvPr>
                <p:cNvSpPr txBox="1"/>
                <p:nvPr/>
              </p:nvSpPr>
              <p:spPr>
                <a:xfrm>
                  <a:off x="3673399" y="3016580"/>
                  <a:ext cx="20857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Accuracy  = .867</a:t>
                  </a:r>
                </a:p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b="1" dirty="0"/>
                </a:p>
                <a:p>
                  <a:pPr algn="ctr"/>
                  <a:r>
                    <a:rPr lang="en-US" b="1" dirty="0"/>
                    <a:t>Matrix: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942505" y="918485"/>
                <a:ext cx="2972241" cy="2467913"/>
                <a:chOff x="1795294" y="1995975"/>
                <a:chExt cx="1725626" cy="2399232"/>
              </a:xfrm>
            </p:grpSpPr>
            <p:sp>
              <p:nvSpPr>
                <p:cNvPr id="64" name="Oval 63"/>
                <p:cNvSpPr/>
                <p:nvPr/>
              </p:nvSpPr>
              <p:spPr bwMode="gray">
                <a:xfrm>
                  <a:off x="1795294" y="1995975"/>
                  <a:ext cx="1725626" cy="1699552"/>
                </a:xfrm>
                <a:prstGeom prst="ellipse">
                  <a:avLst/>
                </a:prstGeom>
                <a:solidFill>
                  <a:schemeClr val="accent6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1200" b="1" dirty="0">
                    <a:solidFill>
                      <a:prstClr val="white"/>
                    </a:solidFill>
                    <a:latin typeface="Calibri Light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 bwMode="gray">
                <a:xfrm>
                  <a:off x="1959894" y="2189177"/>
                  <a:ext cx="1398306" cy="1313139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r>
                    <a:rPr lang="en-US" sz="2400" b="1" dirty="0">
                      <a:solidFill>
                        <a:prstClr val="white"/>
                      </a:solidFill>
                      <a:latin typeface="Calibri Light"/>
                    </a:rPr>
                    <a:t>XGBOOST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Calibri Light"/>
                    </a:rPr>
                    <a:t> 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931198" y="4182019"/>
                  <a:ext cx="1480757" cy="2131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>
                    <a:defRPr/>
                  </a:pPr>
                  <a:endParaRPr lang="en-US" sz="825" b="1" dirty="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5FBF57BA-6DDA-4F81-A87F-08EDDDA132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506" y="4108600"/>
                <a:ext cx="2947792" cy="2514600"/>
              </a:xfrm>
              <a:prstGeom prst="rect">
                <a:avLst/>
              </a:prstGeom>
              <a:solidFill>
                <a:srgbClr val="00A3E0"/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11724157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2DCEF-3D8C-4E29-8B65-84F7EBF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1" y="482579"/>
            <a:ext cx="222393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86CB25"/>
                </a:solidFill>
                <a:latin typeface="+mj-lt"/>
                <a:ea typeface="+mj-ea"/>
                <a:cs typeface="+mj-cs"/>
              </a:rPr>
              <a:t>Findings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35" name="Picture 22">
            <a:extLst>
              <a:ext uri="{FF2B5EF4-FFF2-40B4-BE49-F238E27FC236}">
                <a16:creationId xmlns:a16="http://schemas.microsoft.com/office/drawing/2014/main" id="{0F87A950-B32A-4E80-A3B1-275EC19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445" y="3469688"/>
            <a:ext cx="5749116" cy="29464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3D57F668-9319-4916-9167-80FB5F1D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8970" y="482579"/>
            <a:ext cx="4014060" cy="27089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CB4D7768-6C25-44FD-AEFE-B65E0BAE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39" y="3429000"/>
            <a:ext cx="5749116" cy="2946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56870-2199-4631-A1F0-C4F1A06C8B30}"/>
              </a:ext>
            </a:extLst>
          </p:cNvPr>
          <p:cNvSpPr txBox="1"/>
          <p:nvPr/>
        </p:nvSpPr>
        <p:spPr>
          <a:xfrm>
            <a:off x="5459187" y="1736271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24.30%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9BEC0F-7FF0-4BAB-A49D-321F7AEE6954}"/>
              </a:ext>
            </a:extLst>
          </p:cNvPr>
          <p:cNvSpPr txBox="1"/>
          <p:nvPr/>
        </p:nvSpPr>
        <p:spPr>
          <a:xfrm>
            <a:off x="6844332" y="610396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75.70%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287889-5E9F-4F2A-8A7A-D4E4B5891B15}"/>
              </a:ext>
            </a:extLst>
          </p:cNvPr>
          <p:cNvSpPr txBox="1"/>
          <p:nvPr/>
        </p:nvSpPr>
        <p:spPr>
          <a:xfrm>
            <a:off x="792910" y="4942899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23.50%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967643-4927-481B-8208-1AEB173D8600}"/>
              </a:ext>
            </a:extLst>
          </p:cNvPr>
          <p:cNvSpPr txBox="1"/>
          <p:nvPr/>
        </p:nvSpPr>
        <p:spPr>
          <a:xfrm>
            <a:off x="1630228" y="3506769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76.50%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6F2257-2C74-46DD-AB4D-5DCD3FA1DB72}"/>
              </a:ext>
            </a:extLst>
          </p:cNvPr>
          <p:cNvSpPr txBox="1"/>
          <p:nvPr/>
        </p:nvSpPr>
        <p:spPr>
          <a:xfrm>
            <a:off x="2497264" y="5480691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20.71%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86CAD-0781-4A7E-82F3-3A50676442F7}"/>
              </a:ext>
            </a:extLst>
          </p:cNvPr>
          <p:cNvSpPr txBox="1"/>
          <p:nvPr/>
        </p:nvSpPr>
        <p:spPr>
          <a:xfrm>
            <a:off x="3343401" y="5198116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79.29%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4A6812-1918-4FB1-BB00-8852154E937E}"/>
              </a:ext>
            </a:extLst>
          </p:cNvPr>
          <p:cNvSpPr txBox="1"/>
          <p:nvPr/>
        </p:nvSpPr>
        <p:spPr>
          <a:xfrm>
            <a:off x="4172076" y="5507679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21.94%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D56CAD-B31E-47B9-9775-E49DCDE7584A}"/>
              </a:ext>
            </a:extLst>
          </p:cNvPr>
          <p:cNvSpPr txBox="1"/>
          <p:nvPr/>
        </p:nvSpPr>
        <p:spPr>
          <a:xfrm>
            <a:off x="5024815" y="5329879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78.06%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B46BE0-6D46-49F1-9169-11FBD38FFBA6}"/>
              </a:ext>
            </a:extLst>
          </p:cNvPr>
          <p:cNvSpPr txBox="1"/>
          <p:nvPr/>
        </p:nvSpPr>
        <p:spPr>
          <a:xfrm>
            <a:off x="6951828" y="5358024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11.11%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EEB09E-2406-427B-809F-5F02DA0E86CB}"/>
              </a:ext>
            </a:extLst>
          </p:cNvPr>
          <p:cNvSpPr txBox="1"/>
          <p:nvPr/>
        </p:nvSpPr>
        <p:spPr>
          <a:xfrm>
            <a:off x="7800591" y="3556549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88.89%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9EDA30-8111-4E7E-AB2F-083EE6EA257A}"/>
              </a:ext>
            </a:extLst>
          </p:cNvPr>
          <p:cNvSpPr txBox="1"/>
          <p:nvPr/>
        </p:nvSpPr>
        <p:spPr>
          <a:xfrm>
            <a:off x="8679497" y="5413560"/>
            <a:ext cx="439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9.28%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91718-28C9-430A-BDF0-6ED2C503D117}"/>
              </a:ext>
            </a:extLst>
          </p:cNvPr>
          <p:cNvSpPr txBox="1"/>
          <p:nvPr/>
        </p:nvSpPr>
        <p:spPr>
          <a:xfrm>
            <a:off x="9489386" y="3561981"/>
            <a:ext cx="489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90.72%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6FBB7-4B34-4F68-90DF-51A9A988D65D}"/>
              </a:ext>
            </a:extLst>
          </p:cNvPr>
          <p:cNvSpPr txBox="1"/>
          <p:nvPr/>
        </p:nvSpPr>
        <p:spPr>
          <a:xfrm>
            <a:off x="10356457" y="5588413"/>
            <a:ext cx="494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14.28%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7215-44FA-488C-8408-64A40C1387AE}"/>
              </a:ext>
            </a:extLst>
          </p:cNvPr>
          <p:cNvSpPr txBox="1"/>
          <p:nvPr/>
        </p:nvSpPr>
        <p:spPr>
          <a:xfrm>
            <a:off x="11210009" y="5413560"/>
            <a:ext cx="494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85.72%</a:t>
            </a:r>
          </a:p>
        </p:txBody>
      </p:sp>
    </p:spTree>
    <p:extLst>
      <p:ext uri="{BB962C8B-B14F-4D97-AF65-F5344CB8AC3E}">
        <p14:creationId xmlns:p14="http://schemas.microsoft.com/office/powerpoint/2010/main" val="19402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Ranking elements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64780" y="1226016"/>
            <a:ext cx="10679008" cy="2259539"/>
          </a:xfrm>
          <a:prstGeom prst="rightArrow">
            <a:avLst>
              <a:gd name="adj1" fmla="val 66450"/>
              <a:gd name="adj2" fmla="val 50000"/>
            </a:avLst>
          </a:prstGeom>
          <a:solidFill>
            <a:srgbClr val="86BC2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748212" y="3465780"/>
            <a:ext cx="9760511" cy="2185976"/>
          </a:xfrm>
          <a:prstGeom prst="rightArrow">
            <a:avLst>
              <a:gd name="adj1" fmla="val 66450"/>
              <a:gd name="adj2" fmla="val 50000"/>
            </a:avLst>
          </a:prstGeom>
          <a:solidFill>
            <a:srgbClr val="93D40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2" name="Flowchart: Data 9"/>
          <p:cNvSpPr/>
          <p:nvPr/>
        </p:nvSpPr>
        <p:spPr>
          <a:xfrm>
            <a:off x="1732129" y="1616149"/>
            <a:ext cx="3273263" cy="366961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050"/>
              <a:gd name="connsiteY0" fmla="*/ 10000 h 10000"/>
              <a:gd name="connsiteX1" fmla="*/ 2000 w 13050"/>
              <a:gd name="connsiteY1" fmla="*/ 0 h 10000"/>
              <a:gd name="connsiteX2" fmla="*/ 13050 w 13050"/>
              <a:gd name="connsiteY2" fmla="*/ 0 h 10000"/>
              <a:gd name="connsiteX3" fmla="*/ 8000 w 13050"/>
              <a:gd name="connsiteY3" fmla="*/ 10000 h 10000"/>
              <a:gd name="connsiteX4" fmla="*/ 0 w 13050"/>
              <a:gd name="connsiteY4" fmla="*/ 10000 h 10000"/>
              <a:gd name="connsiteX0" fmla="*/ 0 w 13050"/>
              <a:gd name="connsiteY0" fmla="*/ 10000 h 10000"/>
              <a:gd name="connsiteX1" fmla="*/ 5300 w 13050"/>
              <a:gd name="connsiteY1" fmla="*/ 0 h 10000"/>
              <a:gd name="connsiteX2" fmla="*/ 13050 w 13050"/>
              <a:gd name="connsiteY2" fmla="*/ 0 h 10000"/>
              <a:gd name="connsiteX3" fmla="*/ 8000 w 13050"/>
              <a:gd name="connsiteY3" fmla="*/ 10000 h 10000"/>
              <a:gd name="connsiteX4" fmla="*/ 0 w 1305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0" h="10000">
                <a:moveTo>
                  <a:pt x="0" y="10000"/>
                </a:moveTo>
                <a:lnTo>
                  <a:pt x="5300" y="0"/>
                </a:lnTo>
                <a:lnTo>
                  <a:pt x="1305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43B02A">
              <a:alpha val="74902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60683" y="4133855"/>
            <a:ext cx="512650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 Have less of the items priced above $200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 Look into having a sale on the higher priced items if they are not selling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805CA-2BDD-4F2A-8904-C47ED552D02F}"/>
              </a:ext>
            </a:extLst>
          </p:cNvPr>
          <p:cNvSpPr txBox="1"/>
          <p:nvPr/>
        </p:nvSpPr>
        <p:spPr>
          <a:xfrm>
            <a:off x="2384313" y="3976201"/>
            <a:ext cx="122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8EF0AD-E1B7-4F6A-9D7E-9083EBD94705}"/>
              </a:ext>
            </a:extLst>
          </p:cNvPr>
          <p:cNvSpPr txBox="1"/>
          <p:nvPr/>
        </p:nvSpPr>
        <p:spPr>
          <a:xfrm>
            <a:off x="2962776" y="1916449"/>
            <a:ext cx="172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Findings</a:t>
            </a:r>
          </a:p>
        </p:txBody>
      </p:sp>
      <p:grpSp>
        <p:nvGrpSpPr>
          <p:cNvPr id="40" name="General_Border_97">
            <a:extLst>
              <a:ext uri="{FF2B5EF4-FFF2-40B4-BE49-F238E27FC236}">
                <a16:creationId xmlns:a16="http://schemas.microsoft.com/office/drawing/2014/main" id="{E19487FE-FAC6-488C-A8D9-E9809C8147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3475" y="1809376"/>
            <a:ext cx="828654" cy="1051455"/>
            <a:chOff x="6566" y="1944"/>
            <a:chExt cx="341" cy="341"/>
          </a:xfrm>
          <a:solidFill>
            <a:schemeClr val="bg1"/>
          </a:solidFill>
        </p:grpSpPr>
        <p:sp>
          <p:nvSpPr>
            <p:cNvPr id="41" name="Freeform 488">
              <a:extLst>
                <a:ext uri="{FF2B5EF4-FFF2-40B4-BE49-F238E27FC236}">
                  <a16:creationId xmlns:a16="http://schemas.microsoft.com/office/drawing/2014/main" id="{F24281FB-4443-4CC6-A0BF-B8C2A3867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6" y="1944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Freeform 489">
              <a:extLst>
                <a:ext uri="{FF2B5EF4-FFF2-40B4-BE49-F238E27FC236}">
                  <a16:creationId xmlns:a16="http://schemas.microsoft.com/office/drawing/2014/main" id="{2335E5EF-92D8-4162-B7FE-7D2179ECD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5" y="2178"/>
              <a:ext cx="43" cy="43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21 w 64"/>
                <a:gd name="T13" fmla="*/ 32 h 64"/>
                <a:gd name="T14" fmla="*/ 32 w 64"/>
                <a:gd name="T15" fmla="*/ 42 h 64"/>
                <a:gd name="T16" fmla="*/ 4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Freeform 490">
              <a:extLst>
                <a:ext uri="{FF2B5EF4-FFF2-40B4-BE49-F238E27FC236}">
                  <a16:creationId xmlns:a16="http://schemas.microsoft.com/office/drawing/2014/main" id="{180B24A0-CAC0-4CC5-A5C1-E7EE94D47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3" y="2008"/>
              <a:ext cx="127" cy="156"/>
            </a:xfrm>
            <a:custGeom>
              <a:avLst/>
              <a:gdLst>
                <a:gd name="T0" fmla="*/ 116 w 191"/>
                <a:gd name="T1" fmla="*/ 234 h 234"/>
                <a:gd name="T2" fmla="*/ 73 w 191"/>
                <a:gd name="T3" fmla="*/ 234 h 234"/>
                <a:gd name="T4" fmla="*/ 63 w 191"/>
                <a:gd name="T5" fmla="*/ 224 h 234"/>
                <a:gd name="T6" fmla="*/ 63 w 191"/>
                <a:gd name="T7" fmla="*/ 138 h 234"/>
                <a:gd name="T8" fmla="*/ 66 w 191"/>
                <a:gd name="T9" fmla="*/ 131 h 234"/>
                <a:gd name="T10" fmla="*/ 73 w 191"/>
                <a:gd name="T11" fmla="*/ 128 h 234"/>
                <a:gd name="T12" fmla="*/ 95 w 191"/>
                <a:gd name="T13" fmla="*/ 128 h 234"/>
                <a:gd name="T14" fmla="*/ 127 w 191"/>
                <a:gd name="T15" fmla="*/ 96 h 234"/>
                <a:gd name="T16" fmla="*/ 95 w 191"/>
                <a:gd name="T17" fmla="*/ 64 h 234"/>
                <a:gd name="T18" fmla="*/ 63 w 191"/>
                <a:gd name="T19" fmla="*/ 90 h 234"/>
                <a:gd name="T20" fmla="*/ 53 w 191"/>
                <a:gd name="T21" fmla="*/ 99 h 234"/>
                <a:gd name="T22" fmla="*/ 10 w 191"/>
                <a:gd name="T23" fmla="*/ 96 h 234"/>
                <a:gd name="T24" fmla="*/ 0 w 191"/>
                <a:gd name="T25" fmla="*/ 85 h 234"/>
                <a:gd name="T26" fmla="*/ 0 w 191"/>
                <a:gd name="T27" fmla="*/ 80 h 234"/>
                <a:gd name="T28" fmla="*/ 95 w 191"/>
                <a:gd name="T29" fmla="*/ 0 h 234"/>
                <a:gd name="T30" fmla="*/ 191 w 191"/>
                <a:gd name="T31" fmla="*/ 96 h 234"/>
                <a:gd name="T32" fmla="*/ 127 w 191"/>
                <a:gd name="T33" fmla="*/ 186 h 234"/>
                <a:gd name="T34" fmla="*/ 127 w 191"/>
                <a:gd name="T35" fmla="*/ 224 h 234"/>
                <a:gd name="T36" fmla="*/ 116 w 191"/>
                <a:gd name="T37" fmla="*/ 234 h 234"/>
                <a:gd name="T38" fmla="*/ 84 w 191"/>
                <a:gd name="T39" fmla="*/ 213 h 234"/>
                <a:gd name="T40" fmla="*/ 105 w 191"/>
                <a:gd name="T41" fmla="*/ 213 h 234"/>
                <a:gd name="T42" fmla="*/ 105 w 191"/>
                <a:gd name="T43" fmla="*/ 178 h 234"/>
                <a:gd name="T44" fmla="*/ 113 w 191"/>
                <a:gd name="T45" fmla="*/ 168 h 234"/>
                <a:gd name="T46" fmla="*/ 169 w 191"/>
                <a:gd name="T47" fmla="*/ 96 h 234"/>
                <a:gd name="T48" fmla="*/ 95 w 191"/>
                <a:gd name="T49" fmla="*/ 21 h 234"/>
                <a:gd name="T50" fmla="*/ 23 w 191"/>
                <a:gd name="T51" fmla="*/ 75 h 234"/>
                <a:gd name="T52" fmla="*/ 45 w 191"/>
                <a:gd name="T53" fmla="*/ 77 h 234"/>
                <a:gd name="T54" fmla="*/ 95 w 191"/>
                <a:gd name="T55" fmla="*/ 42 h 234"/>
                <a:gd name="T56" fmla="*/ 148 w 191"/>
                <a:gd name="T57" fmla="*/ 96 h 234"/>
                <a:gd name="T58" fmla="*/ 95 w 191"/>
                <a:gd name="T59" fmla="*/ 149 h 234"/>
                <a:gd name="T60" fmla="*/ 84 w 191"/>
                <a:gd name="T61" fmla="*/ 149 h 234"/>
                <a:gd name="T62" fmla="*/ 84 w 191"/>
                <a:gd name="T6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234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48" name="Education_Border_14">
            <a:extLst>
              <a:ext uri="{FF2B5EF4-FFF2-40B4-BE49-F238E27FC236}">
                <a16:creationId xmlns:a16="http://schemas.microsoft.com/office/drawing/2014/main" id="{FFB5D981-D2DA-4A6A-A2CB-BE89325473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3475" y="4028990"/>
            <a:ext cx="828654" cy="1051455"/>
            <a:chOff x="6583" y="2681"/>
            <a:chExt cx="340" cy="340"/>
          </a:xfrm>
          <a:solidFill>
            <a:schemeClr val="bg1"/>
          </a:solidFill>
        </p:grpSpPr>
        <p:sp>
          <p:nvSpPr>
            <p:cNvPr id="53" name="Freeform 676">
              <a:extLst>
                <a:ext uri="{FF2B5EF4-FFF2-40B4-BE49-F238E27FC236}">
                  <a16:creationId xmlns:a16="http://schemas.microsoft.com/office/drawing/2014/main" id="{A6606846-5354-4335-B8C4-F5F91D9B8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" y="268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5" name="Freeform 677">
              <a:extLst>
                <a:ext uri="{FF2B5EF4-FFF2-40B4-BE49-F238E27FC236}">
                  <a16:creationId xmlns:a16="http://schemas.microsoft.com/office/drawing/2014/main" id="{DBE17644-EE8A-445D-B38E-E412D7B65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2" y="2741"/>
              <a:ext cx="162" cy="224"/>
            </a:xfrm>
            <a:custGeom>
              <a:avLst/>
              <a:gdLst>
                <a:gd name="T0" fmla="*/ 233 w 244"/>
                <a:gd name="T1" fmla="*/ 122 h 336"/>
                <a:gd name="T2" fmla="*/ 241 w 244"/>
                <a:gd name="T3" fmla="*/ 90 h 336"/>
                <a:gd name="T4" fmla="*/ 218 w 244"/>
                <a:gd name="T5" fmla="*/ 67 h 336"/>
                <a:gd name="T6" fmla="*/ 209 w 244"/>
                <a:gd name="T7" fmla="*/ 35 h 336"/>
                <a:gd name="T8" fmla="*/ 177 w 244"/>
                <a:gd name="T9" fmla="*/ 26 h 336"/>
                <a:gd name="T10" fmla="*/ 154 w 244"/>
                <a:gd name="T11" fmla="*/ 2 h 336"/>
                <a:gd name="T12" fmla="*/ 122 w 244"/>
                <a:gd name="T13" fmla="*/ 11 h 336"/>
                <a:gd name="T14" fmla="*/ 90 w 244"/>
                <a:gd name="T15" fmla="*/ 2 h 336"/>
                <a:gd name="T16" fmla="*/ 66 w 244"/>
                <a:gd name="T17" fmla="*/ 26 h 336"/>
                <a:gd name="T18" fmla="*/ 34 w 244"/>
                <a:gd name="T19" fmla="*/ 35 h 336"/>
                <a:gd name="T20" fmla="*/ 26 w 244"/>
                <a:gd name="T21" fmla="*/ 67 h 336"/>
                <a:gd name="T22" fmla="*/ 2 w 244"/>
                <a:gd name="T23" fmla="*/ 90 h 336"/>
                <a:gd name="T24" fmla="*/ 11 w 244"/>
                <a:gd name="T25" fmla="*/ 122 h 336"/>
                <a:gd name="T26" fmla="*/ 2 w 244"/>
                <a:gd name="T27" fmla="*/ 154 h 336"/>
                <a:gd name="T28" fmla="*/ 26 w 244"/>
                <a:gd name="T29" fmla="*/ 177 h 336"/>
                <a:gd name="T30" fmla="*/ 34 w 244"/>
                <a:gd name="T31" fmla="*/ 209 h 336"/>
                <a:gd name="T32" fmla="*/ 58 w 244"/>
                <a:gd name="T33" fmla="*/ 217 h 336"/>
                <a:gd name="T34" fmla="*/ 63 w 244"/>
                <a:gd name="T35" fmla="*/ 334 h 336"/>
                <a:gd name="T36" fmla="*/ 122 w 244"/>
                <a:gd name="T37" fmla="*/ 305 h 336"/>
                <a:gd name="T38" fmla="*/ 175 w 244"/>
                <a:gd name="T39" fmla="*/ 335 h 336"/>
                <a:gd name="T40" fmla="*/ 186 w 244"/>
                <a:gd name="T41" fmla="*/ 325 h 336"/>
                <a:gd name="T42" fmla="*/ 186 w 244"/>
                <a:gd name="T43" fmla="*/ 217 h 336"/>
                <a:gd name="T44" fmla="*/ 217 w 244"/>
                <a:gd name="T45" fmla="*/ 187 h 336"/>
                <a:gd name="T46" fmla="*/ 225 w 244"/>
                <a:gd name="T47" fmla="*/ 172 h 336"/>
                <a:gd name="T48" fmla="*/ 236 w 244"/>
                <a:gd name="T49" fmla="*/ 131 h 336"/>
                <a:gd name="T50" fmla="*/ 116 w 244"/>
                <a:gd name="T51" fmla="*/ 284 h 336"/>
                <a:gd name="T52" fmla="*/ 79 w 244"/>
                <a:gd name="T53" fmla="*/ 235 h 336"/>
                <a:gd name="T54" fmla="*/ 95 w 244"/>
                <a:gd name="T55" fmla="*/ 242 h 336"/>
                <a:gd name="T56" fmla="*/ 122 w 244"/>
                <a:gd name="T57" fmla="*/ 233 h 336"/>
                <a:gd name="T58" fmla="*/ 154 w 244"/>
                <a:gd name="T59" fmla="*/ 242 h 336"/>
                <a:gd name="T60" fmla="*/ 164 w 244"/>
                <a:gd name="T61" fmla="*/ 306 h 336"/>
                <a:gd name="T62" fmla="*/ 213 w 244"/>
                <a:gd name="T63" fmla="*/ 154 h 336"/>
                <a:gd name="T64" fmla="*/ 195 w 244"/>
                <a:gd name="T65" fmla="*/ 185 h 336"/>
                <a:gd name="T66" fmla="*/ 185 w 244"/>
                <a:gd name="T67" fmla="*/ 195 h 336"/>
                <a:gd name="T68" fmla="*/ 154 w 244"/>
                <a:gd name="T69" fmla="*/ 212 h 336"/>
                <a:gd name="T70" fmla="*/ 148 w 244"/>
                <a:gd name="T71" fmla="*/ 218 h 336"/>
                <a:gd name="T72" fmla="*/ 122 w 244"/>
                <a:gd name="T73" fmla="*/ 212 h 336"/>
                <a:gd name="T74" fmla="*/ 95 w 244"/>
                <a:gd name="T75" fmla="*/ 221 h 336"/>
                <a:gd name="T76" fmla="*/ 77 w 244"/>
                <a:gd name="T77" fmla="*/ 200 h 336"/>
                <a:gd name="T78" fmla="*/ 49 w 244"/>
                <a:gd name="T79" fmla="*/ 195 h 336"/>
                <a:gd name="T80" fmla="*/ 44 w 244"/>
                <a:gd name="T81" fmla="*/ 167 h 336"/>
                <a:gd name="T82" fmla="*/ 23 w 244"/>
                <a:gd name="T83" fmla="*/ 149 h 336"/>
                <a:gd name="T84" fmla="*/ 32 w 244"/>
                <a:gd name="T85" fmla="*/ 122 h 336"/>
                <a:gd name="T86" fmla="*/ 23 w 244"/>
                <a:gd name="T87" fmla="*/ 96 h 336"/>
                <a:gd name="T88" fmla="*/ 44 w 244"/>
                <a:gd name="T89" fmla="*/ 77 h 336"/>
                <a:gd name="T90" fmla="*/ 49 w 244"/>
                <a:gd name="T91" fmla="*/ 50 h 336"/>
                <a:gd name="T92" fmla="*/ 77 w 244"/>
                <a:gd name="T93" fmla="*/ 45 h 336"/>
                <a:gd name="T94" fmla="*/ 95 w 244"/>
                <a:gd name="T95" fmla="*/ 26 h 336"/>
                <a:gd name="T96" fmla="*/ 103 w 244"/>
                <a:gd name="T97" fmla="*/ 28 h 336"/>
                <a:gd name="T98" fmla="*/ 140 w 244"/>
                <a:gd name="T99" fmla="*/ 27 h 336"/>
                <a:gd name="T100" fmla="*/ 154 w 244"/>
                <a:gd name="T101" fmla="*/ 30 h 336"/>
                <a:gd name="T102" fmla="*/ 185 w 244"/>
                <a:gd name="T103" fmla="*/ 48 h 336"/>
                <a:gd name="T104" fmla="*/ 195 w 244"/>
                <a:gd name="T105" fmla="*/ 59 h 336"/>
                <a:gd name="T106" fmla="*/ 213 w 244"/>
                <a:gd name="T107" fmla="*/ 90 h 336"/>
                <a:gd name="T108" fmla="*/ 217 w 244"/>
                <a:gd name="T109" fmla="*/ 104 h 336"/>
                <a:gd name="T110" fmla="*/ 217 w 244"/>
                <a:gd name="T111" fmla="*/ 140 h 336"/>
                <a:gd name="T112" fmla="*/ 213 w 244"/>
                <a:gd name="T113" fmla="*/ 15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4" h="336">
                  <a:moveTo>
                    <a:pt x="236" y="131"/>
                  </a:moveTo>
                  <a:cubicBezTo>
                    <a:pt x="235" y="128"/>
                    <a:pt x="233" y="124"/>
                    <a:pt x="233" y="122"/>
                  </a:cubicBezTo>
                  <a:cubicBezTo>
                    <a:pt x="233" y="120"/>
                    <a:pt x="235" y="116"/>
                    <a:pt x="236" y="113"/>
                  </a:cubicBezTo>
                  <a:cubicBezTo>
                    <a:pt x="239" y="107"/>
                    <a:pt x="244" y="99"/>
                    <a:pt x="241" y="90"/>
                  </a:cubicBezTo>
                  <a:cubicBezTo>
                    <a:pt x="239" y="81"/>
                    <a:pt x="231" y="76"/>
                    <a:pt x="225" y="72"/>
                  </a:cubicBezTo>
                  <a:cubicBezTo>
                    <a:pt x="222" y="70"/>
                    <a:pt x="219" y="68"/>
                    <a:pt x="218" y="67"/>
                  </a:cubicBezTo>
                  <a:cubicBezTo>
                    <a:pt x="217" y="65"/>
                    <a:pt x="217" y="61"/>
                    <a:pt x="217" y="57"/>
                  </a:cubicBezTo>
                  <a:cubicBezTo>
                    <a:pt x="216" y="50"/>
                    <a:pt x="216" y="41"/>
                    <a:pt x="209" y="35"/>
                  </a:cubicBezTo>
                  <a:cubicBezTo>
                    <a:pt x="203" y="28"/>
                    <a:pt x="194" y="28"/>
                    <a:pt x="186" y="27"/>
                  </a:cubicBezTo>
                  <a:cubicBezTo>
                    <a:pt x="183" y="27"/>
                    <a:pt x="179" y="27"/>
                    <a:pt x="177" y="26"/>
                  </a:cubicBezTo>
                  <a:cubicBezTo>
                    <a:pt x="176" y="25"/>
                    <a:pt x="173" y="21"/>
                    <a:pt x="172" y="19"/>
                  </a:cubicBezTo>
                  <a:cubicBezTo>
                    <a:pt x="168" y="13"/>
                    <a:pt x="163" y="5"/>
                    <a:pt x="154" y="2"/>
                  </a:cubicBezTo>
                  <a:cubicBezTo>
                    <a:pt x="145" y="0"/>
                    <a:pt x="137" y="4"/>
                    <a:pt x="130" y="8"/>
                  </a:cubicBezTo>
                  <a:cubicBezTo>
                    <a:pt x="128" y="9"/>
                    <a:pt x="123" y="11"/>
                    <a:pt x="122" y="11"/>
                  </a:cubicBezTo>
                  <a:cubicBezTo>
                    <a:pt x="120" y="11"/>
                    <a:pt x="116" y="9"/>
                    <a:pt x="113" y="8"/>
                  </a:cubicBezTo>
                  <a:cubicBezTo>
                    <a:pt x="106" y="4"/>
                    <a:pt x="98" y="0"/>
                    <a:pt x="90" y="2"/>
                  </a:cubicBezTo>
                  <a:cubicBezTo>
                    <a:pt x="81" y="5"/>
                    <a:pt x="76" y="13"/>
                    <a:pt x="72" y="19"/>
                  </a:cubicBezTo>
                  <a:cubicBezTo>
                    <a:pt x="70" y="21"/>
                    <a:pt x="68" y="25"/>
                    <a:pt x="66" y="26"/>
                  </a:cubicBezTo>
                  <a:cubicBezTo>
                    <a:pt x="65" y="27"/>
                    <a:pt x="60" y="27"/>
                    <a:pt x="57" y="27"/>
                  </a:cubicBezTo>
                  <a:cubicBezTo>
                    <a:pt x="50" y="28"/>
                    <a:pt x="41" y="28"/>
                    <a:pt x="34" y="35"/>
                  </a:cubicBezTo>
                  <a:cubicBezTo>
                    <a:pt x="28" y="41"/>
                    <a:pt x="27" y="50"/>
                    <a:pt x="27" y="57"/>
                  </a:cubicBezTo>
                  <a:cubicBezTo>
                    <a:pt x="27" y="61"/>
                    <a:pt x="26" y="65"/>
                    <a:pt x="26" y="67"/>
                  </a:cubicBezTo>
                  <a:cubicBezTo>
                    <a:pt x="25" y="68"/>
                    <a:pt x="21" y="70"/>
                    <a:pt x="18" y="72"/>
                  </a:cubicBezTo>
                  <a:cubicBezTo>
                    <a:pt x="12" y="76"/>
                    <a:pt x="5" y="81"/>
                    <a:pt x="2" y="90"/>
                  </a:cubicBezTo>
                  <a:cubicBezTo>
                    <a:pt x="0" y="99"/>
                    <a:pt x="4" y="107"/>
                    <a:pt x="7" y="113"/>
                  </a:cubicBezTo>
                  <a:cubicBezTo>
                    <a:pt x="9" y="116"/>
                    <a:pt x="11" y="120"/>
                    <a:pt x="11" y="122"/>
                  </a:cubicBezTo>
                  <a:cubicBezTo>
                    <a:pt x="11" y="124"/>
                    <a:pt x="9" y="128"/>
                    <a:pt x="7" y="131"/>
                  </a:cubicBezTo>
                  <a:cubicBezTo>
                    <a:pt x="4" y="137"/>
                    <a:pt x="0" y="145"/>
                    <a:pt x="2" y="154"/>
                  </a:cubicBezTo>
                  <a:cubicBezTo>
                    <a:pt x="5" y="163"/>
                    <a:pt x="12" y="168"/>
                    <a:pt x="18" y="172"/>
                  </a:cubicBezTo>
                  <a:cubicBezTo>
                    <a:pt x="21" y="174"/>
                    <a:pt x="25" y="176"/>
                    <a:pt x="26" y="177"/>
                  </a:cubicBezTo>
                  <a:cubicBezTo>
                    <a:pt x="26" y="179"/>
                    <a:pt x="27" y="183"/>
                    <a:pt x="27" y="187"/>
                  </a:cubicBezTo>
                  <a:cubicBezTo>
                    <a:pt x="27" y="194"/>
                    <a:pt x="28" y="203"/>
                    <a:pt x="34" y="209"/>
                  </a:cubicBezTo>
                  <a:cubicBezTo>
                    <a:pt x="41" y="216"/>
                    <a:pt x="50" y="216"/>
                    <a:pt x="57" y="217"/>
                  </a:cubicBezTo>
                  <a:cubicBezTo>
                    <a:pt x="57" y="217"/>
                    <a:pt x="57" y="217"/>
                    <a:pt x="58" y="217"/>
                  </a:cubicBezTo>
                  <a:cubicBezTo>
                    <a:pt x="58" y="325"/>
                    <a:pt x="58" y="325"/>
                    <a:pt x="58" y="325"/>
                  </a:cubicBezTo>
                  <a:cubicBezTo>
                    <a:pt x="58" y="329"/>
                    <a:pt x="60" y="332"/>
                    <a:pt x="63" y="334"/>
                  </a:cubicBezTo>
                  <a:cubicBezTo>
                    <a:pt x="66" y="336"/>
                    <a:pt x="71" y="336"/>
                    <a:pt x="74" y="334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70" y="334"/>
                    <a:pt x="170" y="334"/>
                    <a:pt x="170" y="334"/>
                  </a:cubicBezTo>
                  <a:cubicBezTo>
                    <a:pt x="171" y="335"/>
                    <a:pt x="173" y="335"/>
                    <a:pt x="175" y="335"/>
                  </a:cubicBezTo>
                  <a:cubicBezTo>
                    <a:pt x="177" y="335"/>
                    <a:pt x="179" y="335"/>
                    <a:pt x="180" y="334"/>
                  </a:cubicBezTo>
                  <a:cubicBezTo>
                    <a:pt x="184" y="332"/>
                    <a:pt x="186" y="329"/>
                    <a:pt x="186" y="325"/>
                  </a:cubicBezTo>
                  <a:cubicBezTo>
                    <a:pt x="186" y="217"/>
                    <a:pt x="186" y="217"/>
                    <a:pt x="186" y="217"/>
                  </a:cubicBezTo>
                  <a:cubicBezTo>
                    <a:pt x="186" y="217"/>
                    <a:pt x="186" y="217"/>
                    <a:pt x="186" y="217"/>
                  </a:cubicBezTo>
                  <a:cubicBezTo>
                    <a:pt x="194" y="216"/>
                    <a:pt x="203" y="216"/>
                    <a:pt x="209" y="209"/>
                  </a:cubicBezTo>
                  <a:cubicBezTo>
                    <a:pt x="216" y="203"/>
                    <a:pt x="216" y="194"/>
                    <a:pt x="217" y="187"/>
                  </a:cubicBezTo>
                  <a:cubicBezTo>
                    <a:pt x="217" y="183"/>
                    <a:pt x="217" y="179"/>
                    <a:pt x="218" y="177"/>
                  </a:cubicBezTo>
                  <a:cubicBezTo>
                    <a:pt x="219" y="176"/>
                    <a:pt x="222" y="174"/>
                    <a:pt x="225" y="172"/>
                  </a:cubicBezTo>
                  <a:cubicBezTo>
                    <a:pt x="231" y="168"/>
                    <a:pt x="239" y="163"/>
                    <a:pt x="241" y="154"/>
                  </a:cubicBezTo>
                  <a:cubicBezTo>
                    <a:pt x="244" y="145"/>
                    <a:pt x="239" y="137"/>
                    <a:pt x="236" y="131"/>
                  </a:cubicBezTo>
                  <a:close/>
                  <a:moveTo>
                    <a:pt x="127" y="284"/>
                  </a:moveTo>
                  <a:cubicBezTo>
                    <a:pt x="124" y="282"/>
                    <a:pt x="120" y="282"/>
                    <a:pt x="116" y="284"/>
                  </a:cubicBezTo>
                  <a:cubicBezTo>
                    <a:pt x="79" y="306"/>
                    <a:pt x="79" y="306"/>
                    <a:pt x="79" y="306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82" y="238"/>
                    <a:pt x="85" y="240"/>
                    <a:pt x="90" y="242"/>
                  </a:cubicBezTo>
                  <a:cubicBezTo>
                    <a:pt x="91" y="242"/>
                    <a:pt x="93" y="242"/>
                    <a:pt x="95" y="242"/>
                  </a:cubicBezTo>
                  <a:cubicBezTo>
                    <a:pt x="102" y="242"/>
                    <a:pt x="108" y="239"/>
                    <a:pt x="113" y="236"/>
                  </a:cubicBezTo>
                  <a:cubicBezTo>
                    <a:pt x="116" y="235"/>
                    <a:pt x="120" y="233"/>
                    <a:pt x="122" y="233"/>
                  </a:cubicBezTo>
                  <a:cubicBezTo>
                    <a:pt x="123" y="233"/>
                    <a:pt x="128" y="235"/>
                    <a:pt x="130" y="236"/>
                  </a:cubicBezTo>
                  <a:cubicBezTo>
                    <a:pt x="137" y="240"/>
                    <a:pt x="145" y="244"/>
                    <a:pt x="154" y="242"/>
                  </a:cubicBezTo>
                  <a:cubicBezTo>
                    <a:pt x="158" y="240"/>
                    <a:pt x="161" y="238"/>
                    <a:pt x="164" y="235"/>
                  </a:cubicBezTo>
                  <a:cubicBezTo>
                    <a:pt x="164" y="306"/>
                    <a:pt x="164" y="306"/>
                    <a:pt x="164" y="306"/>
                  </a:cubicBezTo>
                  <a:lnTo>
                    <a:pt x="127" y="284"/>
                  </a:lnTo>
                  <a:close/>
                  <a:moveTo>
                    <a:pt x="213" y="154"/>
                  </a:moveTo>
                  <a:cubicBezTo>
                    <a:pt x="208" y="157"/>
                    <a:pt x="203" y="161"/>
                    <a:pt x="199" y="167"/>
                  </a:cubicBezTo>
                  <a:cubicBezTo>
                    <a:pt x="196" y="173"/>
                    <a:pt x="196" y="179"/>
                    <a:pt x="195" y="185"/>
                  </a:cubicBezTo>
                  <a:cubicBezTo>
                    <a:pt x="195" y="188"/>
                    <a:pt x="195" y="193"/>
                    <a:pt x="194" y="194"/>
                  </a:cubicBezTo>
                  <a:cubicBezTo>
                    <a:pt x="193" y="195"/>
                    <a:pt x="188" y="195"/>
                    <a:pt x="185" y="195"/>
                  </a:cubicBezTo>
                  <a:cubicBezTo>
                    <a:pt x="179" y="195"/>
                    <a:pt x="172" y="195"/>
                    <a:pt x="166" y="199"/>
                  </a:cubicBezTo>
                  <a:cubicBezTo>
                    <a:pt x="161" y="202"/>
                    <a:pt x="157" y="207"/>
                    <a:pt x="154" y="212"/>
                  </a:cubicBezTo>
                  <a:cubicBezTo>
                    <a:pt x="152" y="215"/>
                    <a:pt x="149" y="218"/>
                    <a:pt x="148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47" y="218"/>
                    <a:pt x="143" y="217"/>
                    <a:pt x="140" y="216"/>
                  </a:cubicBezTo>
                  <a:cubicBezTo>
                    <a:pt x="135" y="213"/>
                    <a:pt x="129" y="212"/>
                    <a:pt x="122" y="212"/>
                  </a:cubicBezTo>
                  <a:cubicBezTo>
                    <a:pt x="115" y="212"/>
                    <a:pt x="109" y="215"/>
                    <a:pt x="103" y="217"/>
                  </a:cubicBezTo>
                  <a:cubicBezTo>
                    <a:pt x="101" y="219"/>
                    <a:pt x="96" y="221"/>
                    <a:pt x="95" y="221"/>
                  </a:cubicBezTo>
                  <a:cubicBezTo>
                    <a:pt x="94" y="220"/>
                    <a:pt x="91" y="216"/>
                    <a:pt x="90" y="214"/>
                  </a:cubicBezTo>
                  <a:cubicBezTo>
                    <a:pt x="86" y="209"/>
                    <a:pt x="83" y="203"/>
                    <a:pt x="77" y="200"/>
                  </a:cubicBezTo>
                  <a:cubicBezTo>
                    <a:pt x="71" y="196"/>
                    <a:pt x="64" y="196"/>
                    <a:pt x="58" y="196"/>
                  </a:cubicBezTo>
                  <a:cubicBezTo>
                    <a:pt x="55" y="195"/>
                    <a:pt x="50" y="195"/>
                    <a:pt x="49" y="195"/>
                  </a:cubicBezTo>
                  <a:cubicBezTo>
                    <a:pt x="49" y="193"/>
                    <a:pt x="48" y="188"/>
                    <a:pt x="48" y="185"/>
                  </a:cubicBezTo>
                  <a:cubicBezTo>
                    <a:pt x="48" y="179"/>
                    <a:pt x="47" y="173"/>
                    <a:pt x="44" y="167"/>
                  </a:cubicBezTo>
                  <a:cubicBezTo>
                    <a:pt x="41" y="161"/>
                    <a:pt x="35" y="157"/>
                    <a:pt x="30" y="154"/>
                  </a:cubicBezTo>
                  <a:cubicBezTo>
                    <a:pt x="28" y="152"/>
                    <a:pt x="23" y="150"/>
                    <a:pt x="23" y="149"/>
                  </a:cubicBezTo>
                  <a:cubicBezTo>
                    <a:pt x="23" y="147"/>
                    <a:pt x="25" y="143"/>
                    <a:pt x="26" y="140"/>
                  </a:cubicBezTo>
                  <a:cubicBezTo>
                    <a:pt x="29" y="135"/>
                    <a:pt x="32" y="129"/>
                    <a:pt x="32" y="122"/>
                  </a:cubicBezTo>
                  <a:cubicBezTo>
                    <a:pt x="32" y="115"/>
                    <a:pt x="29" y="109"/>
                    <a:pt x="26" y="104"/>
                  </a:cubicBezTo>
                  <a:cubicBezTo>
                    <a:pt x="25" y="101"/>
                    <a:pt x="23" y="97"/>
                    <a:pt x="23" y="96"/>
                  </a:cubicBezTo>
                  <a:cubicBezTo>
                    <a:pt x="23" y="94"/>
                    <a:pt x="28" y="92"/>
                    <a:pt x="30" y="90"/>
                  </a:cubicBezTo>
                  <a:cubicBezTo>
                    <a:pt x="35" y="87"/>
                    <a:pt x="41" y="83"/>
                    <a:pt x="44" y="77"/>
                  </a:cubicBezTo>
                  <a:cubicBezTo>
                    <a:pt x="47" y="71"/>
                    <a:pt x="48" y="65"/>
                    <a:pt x="48" y="59"/>
                  </a:cubicBezTo>
                  <a:cubicBezTo>
                    <a:pt x="48" y="56"/>
                    <a:pt x="49" y="51"/>
                    <a:pt x="49" y="50"/>
                  </a:cubicBezTo>
                  <a:cubicBezTo>
                    <a:pt x="50" y="49"/>
                    <a:pt x="55" y="49"/>
                    <a:pt x="58" y="49"/>
                  </a:cubicBezTo>
                  <a:cubicBezTo>
                    <a:pt x="64" y="49"/>
                    <a:pt x="71" y="49"/>
                    <a:pt x="77" y="45"/>
                  </a:cubicBezTo>
                  <a:cubicBezTo>
                    <a:pt x="83" y="42"/>
                    <a:pt x="86" y="37"/>
                    <a:pt x="90" y="32"/>
                  </a:cubicBezTo>
                  <a:cubicBezTo>
                    <a:pt x="91" y="29"/>
                    <a:pt x="94" y="26"/>
                    <a:pt x="95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6" y="26"/>
                    <a:pt x="101" y="27"/>
                    <a:pt x="103" y="28"/>
                  </a:cubicBezTo>
                  <a:cubicBezTo>
                    <a:pt x="109" y="31"/>
                    <a:pt x="115" y="32"/>
                    <a:pt x="122" y="32"/>
                  </a:cubicBezTo>
                  <a:cubicBezTo>
                    <a:pt x="129" y="32"/>
                    <a:pt x="135" y="29"/>
                    <a:pt x="140" y="27"/>
                  </a:cubicBezTo>
                  <a:cubicBezTo>
                    <a:pt x="143" y="25"/>
                    <a:pt x="147" y="23"/>
                    <a:pt x="148" y="23"/>
                  </a:cubicBezTo>
                  <a:cubicBezTo>
                    <a:pt x="149" y="24"/>
                    <a:pt x="152" y="28"/>
                    <a:pt x="154" y="30"/>
                  </a:cubicBezTo>
                  <a:cubicBezTo>
                    <a:pt x="157" y="35"/>
                    <a:pt x="161" y="41"/>
                    <a:pt x="166" y="44"/>
                  </a:cubicBezTo>
                  <a:cubicBezTo>
                    <a:pt x="172" y="48"/>
                    <a:pt x="179" y="48"/>
                    <a:pt x="185" y="48"/>
                  </a:cubicBezTo>
                  <a:cubicBezTo>
                    <a:pt x="188" y="49"/>
                    <a:pt x="193" y="49"/>
                    <a:pt x="194" y="49"/>
                  </a:cubicBezTo>
                  <a:cubicBezTo>
                    <a:pt x="195" y="51"/>
                    <a:pt x="195" y="56"/>
                    <a:pt x="195" y="59"/>
                  </a:cubicBezTo>
                  <a:cubicBezTo>
                    <a:pt x="196" y="65"/>
                    <a:pt x="196" y="71"/>
                    <a:pt x="199" y="77"/>
                  </a:cubicBezTo>
                  <a:cubicBezTo>
                    <a:pt x="203" y="83"/>
                    <a:pt x="208" y="87"/>
                    <a:pt x="213" y="90"/>
                  </a:cubicBezTo>
                  <a:cubicBezTo>
                    <a:pt x="216" y="92"/>
                    <a:pt x="220" y="94"/>
                    <a:pt x="221" y="95"/>
                  </a:cubicBezTo>
                  <a:cubicBezTo>
                    <a:pt x="221" y="97"/>
                    <a:pt x="218" y="101"/>
                    <a:pt x="217" y="104"/>
                  </a:cubicBezTo>
                  <a:cubicBezTo>
                    <a:pt x="214" y="109"/>
                    <a:pt x="211" y="115"/>
                    <a:pt x="211" y="122"/>
                  </a:cubicBezTo>
                  <a:cubicBezTo>
                    <a:pt x="211" y="129"/>
                    <a:pt x="214" y="135"/>
                    <a:pt x="217" y="140"/>
                  </a:cubicBezTo>
                  <a:cubicBezTo>
                    <a:pt x="218" y="143"/>
                    <a:pt x="221" y="147"/>
                    <a:pt x="221" y="148"/>
                  </a:cubicBezTo>
                  <a:cubicBezTo>
                    <a:pt x="220" y="150"/>
                    <a:pt x="216" y="152"/>
                    <a:pt x="21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6" name="Freeform 678">
              <a:extLst>
                <a:ext uri="{FF2B5EF4-FFF2-40B4-BE49-F238E27FC236}">
                  <a16:creationId xmlns:a16="http://schemas.microsoft.com/office/drawing/2014/main" id="{16B2DBA9-DA44-41D2-8FEA-1639B3046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7" y="2787"/>
              <a:ext cx="71" cy="71"/>
            </a:xfrm>
            <a:custGeom>
              <a:avLst/>
              <a:gdLst>
                <a:gd name="T0" fmla="*/ 54 w 107"/>
                <a:gd name="T1" fmla="*/ 0 h 106"/>
                <a:gd name="T2" fmla="*/ 0 w 107"/>
                <a:gd name="T3" fmla="*/ 53 h 106"/>
                <a:gd name="T4" fmla="*/ 54 w 107"/>
                <a:gd name="T5" fmla="*/ 106 h 106"/>
                <a:gd name="T6" fmla="*/ 107 w 107"/>
                <a:gd name="T7" fmla="*/ 53 h 106"/>
                <a:gd name="T8" fmla="*/ 54 w 107"/>
                <a:gd name="T9" fmla="*/ 0 h 106"/>
                <a:gd name="T10" fmla="*/ 54 w 107"/>
                <a:gd name="T11" fmla="*/ 85 h 106"/>
                <a:gd name="T12" fmla="*/ 22 w 107"/>
                <a:gd name="T13" fmla="*/ 53 h 106"/>
                <a:gd name="T14" fmla="*/ 54 w 107"/>
                <a:gd name="T15" fmla="*/ 21 h 106"/>
                <a:gd name="T16" fmla="*/ 86 w 107"/>
                <a:gd name="T17" fmla="*/ 53 h 106"/>
                <a:gd name="T18" fmla="*/ 54 w 107"/>
                <a:gd name="T19" fmla="*/ 8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6">
                  <a:moveTo>
                    <a:pt x="54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4" y="106"/>
                  </a:cubicBezTo>
                  <a:cubicBezTo>
                    <a:pt x="83" y="106"/>
                    <a:pt x="107" y="82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close/>
                  <a:moveTo>
                    <a:pt x="54" y="85"/>
                  </a:moveTo>
                  <a:cubicBezTo>
                    <a:pt x="36" y="85"/>
                    <a:pt x="22" y="71"/>
                    <a:pt x="22" y="53"/>
                  </a:cubicBezTo>
                  <a:cubicBezTo>
                    <a:pt x="22" y="35"/>
                    <a:pt x="36" y="21"/>
                    <a:pt x="54" y="21"/>
                  </a:cubicBezTo>
                  <a:cubicBezTo>
                    <a:pt x="71" y="21"/>
                    <a:pt x="86" y="35"/>
                    <a:pt x="86" y="53"/>
                  </a:cubicBezTo>
                  <a:cubicBezTo>
                    <a:pt x="86" y="71"/>
                    <a:pt x="71" y="85"/>
                    <a:pt x="5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CD33869-484C-4147-9614-2BE921572906}"/>
              </a:ext>
            </a:extLst>
          </p:cNvPr>
          <p:cNvSpPr txBox="1"/>
          <p:nvPr/>
        </p:nvSpPr>
        <p:spPr>
          <a:xfrm>
            <a:off x="432472" y="238371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86BC25"/>
                </a:solidFill>
                <a:latin typeface="+mj-lt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F4DF7-9AC9-4E6C-9E02-35F226EF6905}"/>
              </a:ext>
            </a:extLst>
          </p:cNvPr>
          <p:cNvSpPr txBox="1"/>
          <p:nvPr/>
        </p:nvSpPr>
        <p:spPr>
          <a:xfrm>
            <a:off x="4991358" y="1878731"/>
            <a:ext cx="480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Don’t sell items above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$200</a:t>
            </a:r>
          </a:p>
        </p:txBody>
      </p:sp>
    </p:spTree>
    <p:extLst>
      <p:ext uri="{BB962C8B-B14F-4D97-AF65-F5344CB8AC3E}">
        <p14:creationId xmlns:p14="http://schemas.microsoft.com/office/powerpoint/2010/main" val="401594913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_Brand_16_9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8B76E5FB-3D44-4ADE-97F4-EE2F8DA6C64F}" vid="{D90B51BD-6DB3-412C-BDC1-2EA0386B91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0ED5E3679E844A4B773DEC643BE62" ma:contentTypeVersion="5" ma:contentTypeDescription="Create a new document." ma:contentTypeScope="" ma:versionID="65f57aa980e10bf690b09771e7155ab8">
  <xsd:schema xmlns:xsd="http://www.w3.org/2001/XMLSchema" xmlns:xs="http://www.w3.org/2001/XMLSchema" xmlns:p="http://schemas.microsoft.com/office/2006/metadata/properties" xmlns:ns3="d423c212-4bce-40ad-97ef-997a4e0e79e0" xmlns:ns4="35430591-f716-47ef-810d-9df8ad5c4194" targetNamespace="http://schemas.microsoft.com/office/2006/metadata/properties" ma:root="true" ma:fieldsID="f3c183eaa6220322b9e39c45629be369" ns3:_="" ns4:_="">
    <xsd:import namespace="d423c212-4bce-40ad-97ef-997a4e0e79e0"/>
    <xsd:import namespace="35430591-f716-47ef-810d-9df8ad5c4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3c212-4bce-40ad-97ef-997a4e0e79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591-f716-47ef-810d-9df8ad5c4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25DF2-7509-4B4A-9271-F76A031A8F10}">
  <ds:schemaRefs>
    <ds:schemaRef ds:uri="d423c212-4bce-40ad-97ef-997a4e0e79e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35430591-f716-47ef-810d-9df8ad5c419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9B2912-C8A8-4292-8918-05475FDB1F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66983D-FEA7-45E0-9FAC-012F7DB24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3c212-4bce-40ad-97ef-997a4e0e79e0"/>
    <ds:schemaRef ds:uri="35430591-f716-47ef-810d-9df8ad5c4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9180</TotalTime>
  <Words>243</Words>
  <Application>Microsoft Office PowerPoint</Application>
  <PresentationFormat>Widescreen</PresentationFormat>
  <Paragraphs>76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Inter</vt:lpstr>
      <vt:lpstr>Slack-Lato</vt:lpstr>
      <vt:lpstr>Verdana</vt:lpstr>
      <vt:lpstr>Wingdings</vt:lpstr>
      <vt:lpstr>Wingdings 2</vt:lpstr>
      <vt:lpstr>Office Theme</vt:lpstr>
      <vt:lpstr>Deloitte_Brand_16_9</vt:lpstr>
      <vt:lpstr>think-cell Slide</vt:lpstr>
      <vt:lpstr>Cosmetics Sales </vt:lpstr>
      <vt:lpstr>Bends</vt:lpstr>
      <vt:lpstr>Progressive</vt:lpstr>
      <vt:lpstr>Data Analysis </vt:lpstr>
      <vt:lpstr>Model Evaluation</vt:lpstr>
      <vt:lpstr>Findings  </vt:lpstr>
      <vt:lpstr>Ranking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Burger, Ryan</dc:creator>
  <cp:lastModifiedBy>Burger, Ryan</cp:lastModifiedBy>
  <cp:revision>40</cp:revision>
  <dcterms:created xsi:type="dcterms:W3CDTF">2022-07-28T14:50:35Z</dcterms:created>
  <dcterms:modified xsi:type="dcterms:W3CDTF">2023-01-13T18:36:43Z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2022-07-28T14:50:35Z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808b18f8-ee97-4418-96d8-d036fb083f5b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0x01010015A0ED5E3679E844A4B773DEC643BE62</vt:lpwstr>
  </property>
</Properties>
</file>