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6"/>
  </p:notesMasterIdLst>
  <p:handoutMasterIdLst>
    <p:handoutMasterId r:id="rId7"/>
  </p:handoutMasterIdLst>
  <p:sldIdLst>
    <p:sldId id="257"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2531"/>
    <a:srgbClr val="80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39" autoAdjust="0"/>
    <p:restoredTop sz="94660"/>
  </p:normalViewPr>
  <p:slideViewPr>
    <p:cSldViewPr snapToGrid="0">
      <p:cViewPr varScale="1">
        <p:scale>
          <a:sx n="76" d="100"/>
          <a:sy n="76" d="100"/>
        </p:scale>
        <p:origin x="2752" y="216"/>
      </p:cViewPr>
      <p:guideLst/>
    </p:cSldViewPr>
  </p:slideViewPr>
  <p:notesTextViewPr>
    <p:cViewPr>
      <p:scale>
        <a:sx n="1" d="1"/>
        <a:sy n="1" d="1"/>
      </p:scale>
      <p:origin x="0" y="0"/>
    </p:cViewPr>
  </p:notesTextViewPr>
  <p:notesViewPr>
    <p:cSldViewPr snapToGrid="0">
      <p:cViewPr varScale="1">
        <p:scale>
          <a:sx n="60" d="100"/>
          <a:sy n="60" d="100"/>
        </p:scale>
        <p:origin x="158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Surface>
          <cx:spPr>
            <a:noFill/>
            <a:ln>
              <a:noFill/>
            </a:ln>
          </cx:spPr>
        </cx:plotSurface>
      </cx:plotAreaRegion>
    </cx:plotArea>
  </cx:chart>
  <cx:spPr>
    <a:noFill/>
    <a:ln>
      <a:no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04ED7-C171-4668-AEE7-B3AEBA5DB6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635E4C-2379-4E45-B9B2-E43EC6131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56B3A9-68BD-4D54-A0BB-B455B6E4AFF4}" type="datetimeFigureOut">
              <a:rPr lang="en-US" smtClean="0"/>
              <a:t>1/26/21</a:t>
            </a:fld>
            <a:endParaRPr lang="en-US" dirty="0"/>
          </a:p>
        </p:txBody>
      </p:sp>
      <p:sp>
        <p:nvSpPr>
          <p:cNvPr id="4" name="Footer Placeholder 3">
            <a:extLst>
              <a:ext uri="{FF2B5EF4-FFF2-40B4-BE49-F238E27FC236}">
                <a16:creationId xmlns:a16="http://schemas.microsoft.com/office/drawing/2014/main" id="{21FA3918-8F7A-4B64-907B-42E48B5ECB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08035E-8EB8-4C2B-9094-10B4CFAE37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0AA0A-5135-415D-A092-FA0C46B8AC3C}" type="slidenum">
              <a:rPr lang="en-US" smtClean="0"/>
              <a:t>‹#›</a:t>
            </a:fld>
            <a:endParaRPr lang="en-US" dirty="0"/>
          </a:p>
        </p:txBody>
      </p:sp>
    </p:spTree>
    <p:extLst>
      <p:ext uri="{BB962C8B-B14F-4D97-AF65-F5344CB8AC3E}">
        <p14:creationId xmlns:p14="http://schemas.microsoft.com/office/powerpoint/2010/main" val="1475814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816F1-3F18-45AF-B31A-ADFF417588A1}" type="datetimeFigureOut">
              <a:rPr lang="en-US" smtClean="0"/>
              <a:t>1/26/21</a:t>
            </a:fld>
            <a:endParaRPr lang="en-US" dirty="0"/>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1861C-5139-457C-970B-278F1608A4E9}" type="slidenum">
              <a:rPr lang="en-US" smtClean="0"/>
              <a:t>‹#›</a:t>
            </a:fld>
            <a:endParaRPr lang="en-US" dirty="0"/>
          </a:p>
        </p:txBody>
      </p:sp>
    </p:spTree>
    <p:extLst>
      <p:ext uri="{BB962C8B-B14F-4D97-AF65-F5344CB8AC3E}">
        <p14:creationId xmlns:p14="http://schemas.microsoft.com/office/powerpoint/2010/main" val="112786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34353" y="9322650"/>
            <a:ext cx="1748790" cy="535516"/>
          </a:xfrm>
          <a:prstGeom prst="rect">
            <a:avLst/>
          </a:prstGeom>
        </p:spPr>
        <p:txBody>
          <a:bodyPr/>
          <a:lstStyle/>
          <a:p>
            <a:fld id="{A8FAED0E-297D-480F-9176-00B6D6CDE081}" type="datetimeFigureOut">
              <a:rPr lang="en-US" noProof="0" smtClean="0"/>
              <a:t>1/26/21</a:t>
            </a:fld>
            <a:endParaRPr lang="en-US" noProof="0" dirty="0"/>
          </a:p>
        </p:txBody>
      </p:sp>
      <p:sp>
        <p:nvSpPr>
          <p:cNvPr id="3" name="Footer Placeholder 2"/>
          <p:cNvSpPr>
            <a:spLocks noGrp="1"/>
          </p:cNvSpPr>
          <p:nvPr>
            <p:ph type="ftr" sz="quarter" idx="11"/>
          </p:nvPr>
        </p:nvSpPr>
        <p:spPr>
          <a:xfrm>
            <a:off x="2574609" y="9322650"/>
            <a:ext cx="2623185" cy="535516"/>
          </a:xfrm>
          <a:prstGeom prst="rect">
            <a:avLst/>
          </a:prstGeom>
        </p:spPr>
        <p:txBody>
          <a:bodyPr/>
          <a:lstStyle/>
          <a:p>
            <a:endParaRPr lang="en-US" noProof="0" dirty="0"/>
          </a:p>
        </p:txBody>
      </p:sp>
      <p:sp>
        <p:nvSpPr>
          <p:cNvPr id="4" name="Slide Number Placeholder 3"/>
          <p:cNvSpPr>
            <a:spLocks noGrp="1"/>
          </p:cNvSpPr>
          <p:nvPr>
            <p:ph type="sldNum" sz="quarter" idx="12"/>
          </p:nvPr>
        </p:nvSpPr>
        <p:spPr/>
        <p:txBody>
          <a:bodyPr/>
          <a:lstStyle/>
          <a:p>
            <a:fld id="{D518928D-FFF6-43DC-9917-6D83E7075E8A}" type="slidenum">
              <a:rPr lang="en-US" noProof="0" smtClean="0"/>
              <a:t>‹#›</a:t>
            </a:fld>
            <a:endParaRPr lang="en-US" noProof="0" dirty="0"/>
          </a:p>
        </p:txBody>
      </p:sp>
      <p:sp>
        <p:nvSpPr>
          <p:cNvPr id="5" name="Title 4">
            <a:extLst>
              <a:ext uri="{FF2B5EF4-FFF2-40B4-BE49-F238E27FC236}">
                <a16:creationId xmlns:a16="http://schemas.microsoft.com/office/drawing/2014/main" id="{11310CCD-5E5B-4F7B-B7B1-EE3E23F3DCF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30246839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CBEDFA-5BC0-4184-8A10-AED13FD3EA6E}"/>
              </a:ext>
            </a:extLst>
          </p:cNvPr>
          <p:cNvSpPr/>
          <p:nvPr userDrawn="1"/>
        </p:nvSpPr>
        <p:spPr>
          <a:xfrm>
            <a:off x="241200" y="241200"/>
            <a:ext cx="7290000" cy="957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p:cNvSpPr>
            <a:spLocks noGrp="1"/>
          </p:cNvSpPr>
          <p:nvPr>
            <p:ph type="title"/>
          </p:nvPr>
        </p:nvSpPr>
        <p:spPr>
          <a:xfrm>
            <a:off x="534354" y="535521"/>
            <a:ext cx="6703695" cy="973240"/>
          </a:xfrm>
          <a:prstGeom prst="rect">
            <a:avLst/>
          </a:prstGeom>
        </p:spPr>
        <p:txBody>
          <a:bodyPr vert="horz" lIns="0" tIns="0" rIns="0" bIns="0" rtlCol="0" anchor="t">
            <a:noAutofit/>
          </a:bodyPr>
          <a:lstStyle/>
          <a:p>
            <a:r>
              <a:rPr lang="en-US" noProof="0"/>
              <a:t>Click to edit Master title style</a:t>
            </a:r>
          </a:p>
        </p:txBody>
      </p:sp>
      <p:sp>
        <p:nvSpPr>
          <p:cNvPr id="3" name="Text Placeholder 2"/>
          <p:cNvSpPr>
            <a:spLocks noGrp="1"/>
          </p:cNvSpPr>
          <p:nvPr>
            <p:ph type="body" idx="1"/>
          </p:nvPr>
        </p:nvSpPr>
        <p:spPr>
          <a:xfrm>
            <a:off x="534354" y="1785366"/>
            <a:ext cx="6703695" cy="7537284"/>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7238048" y="9599255"/>
            <a:ext cx="272034" cy="258911"/>
          </a:xfrm>
          <a:prstGeom prst="rect">
            <a:avLst/>
          </a:prstGeom>
        </p:spPr>
        <p:txBody>
          <a:bodyPr vert="horz" lIns="0" tIns="0" rIns="0" bIns="0" rtlCol="0" anchor="ctr"/>
          <a:lstStyle>
            <a:lvl1pPr algn="ctr">
              <a:defRPr sz="990">
                <a:solidFill>
                  <a:schemeClr val="bg1"/>
                </a:solidFill>
              </a:defRPr>
            </a:lvl1pPr>
          </a:lstStyle>
          <a:p>
            <a:fld id="{D518928D-FFF6-43DC-9917-6D83E7075E8A}" type="slidenum">
              <a:rPr lang="en-US" noProof="0" smtClean="0"/>
              <a:t>‹#›</a:t>
            </a:fld>
            <a:endParaRPr lang="en-US" noProof="0" dirty="0"/>
          </a:p>
        </p:txBody>
      </p:sp>
    </p:spTree>
    <p:extLst>
      <p:ext uri="{BB962C8B-B14F-4D97-AF65-F5344CB8AC3E}">
        <p14:creationId xmlns:p14="http://schemas.microsoft.com/office/powerpoint/2010/main" val="1630691542"/>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754380" rtl="0" eaLnBrk="1" latinLnBrk="0" hangingPunct="1">
        <a:lnSpc>
          <a:spcPct val="90000"/>
        </a:lnSpc>
        <a:spcBef>
          <a:spcPct val="0"/>
        </a:spcBef>
        <a:buNone/>
        <a:defRPr sz="3630" b="1" kern="1200" spc="-150">
          <a:solidFill>
            <a:schemeClr val="accent2"/>
          </a:solidFill>
          <a:latin typeface="+mj-lt"/>
          <a:ea typeface="+mj-ea"/>
          <a:cs typeface="+mj-cs"/>
        </a:defRPr>
      </a:lvl1pPr>
    </p:titleStyle>
    <p:bodyStyle>
      <a:lvl1pPr marL="188595" indent="-188595" algn="l" defTabSz="754380" rtl="0" eaLnBrk="1" latinLnBrk="0" hangingPunct="1">
        <a:lnSpc>
          <a:spcPct val="90000"/>
        </a:lnSpc>
        <a:spcBef>
          <a:spcPts val="825"/>
        </a:spcBef>
        <a:buClr>
          <a:schemeClr val="accent3"/>
        </a:buClr>
        <a:buFont typeface="Arial" panose="020B0604020202020204" pitchFamily="34" charset="0"/>
        <a:buChar char="•"/>
        <a:defRPr sz="2310" kern="1200">
          <a:solidFill>
            <a:schemeClr val="accent2"/>
          </a:solidFill>
          <a:latin typeface="+mn-lt"/>
          <a:ea typeface="+mn-ea"/>
          <a:cs typeface="+mn-cs"/>
        </a:defRPr>
      </a:lvl1pPr>
      <a:lvl2pPr marL="565785" indent="-188595" algn="l" defTabSz="754380" rtl="0" eaLnBrk="1" latinLnBrk="0" hangingPunct="1">
        <a:lnSpc>
          <a:spcPct val="90000"/>
        </a:lnSpc>
        <a:spcBef>
          <a:spcPts val="413"/>
        </a:spcBef>
        <a:buClr>
          <a:schemeClr val="accent3"/>
        </a:buClr>
        <a:buFont typeface="Arial" panose="020B0604020202020204" pitchFamily="34" charset="0"/>
        <a:buChar char="•"/>
        <a:defRPr sz="1980" kern="1200">
          <a:solidFill>
            <a:schemeClr val="accent2"/>
          </a:solidFill>
          <a:latin typeface="+mn-lt"/>
          <a:ea typeface="+mn-ea"/>
          <a:cs typeface="+mn-cs"/>
        </a:defRPr>
      </a:lvl2pPr>
      <a:lvl3pPr marL="942975" indent="-188595" algn="l" defTabSz="754380" rtl="0" eaLnBrk="1" latinLnBrk="0" hangingPunct="1">
        <a:lnSpc>
          <a:spcPct val="90000"/>
        </a:lnSpc>
        <a:spcBef>
          <a:spcPts val="413"/>
        </a:spcBef>
        <a:buClr>
          <a:schemeClr val="accent3"/>
        </a:buClr>
        <a:buFont typeface="Arial" panose="020B0604020202020204" pitchFamily="34" charset="0"/>
        <a:buChar char="•"/>
        <a:defRPr sz="1650" kern="1200">
          <a:solidFill>
            <a:schemeClr val="accent2"/>
          </a:solidFill>
          <a:latin typeface="+mn-lt"/>
          <a:ea typeface="+mn-ea"/>
          <a:cs typeface="+mn-cs"/>
        </a:defRPr>
      </a:lvl3pPr>
      <a:lvl4pPr marL="132016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4pPr>
      <a:lvl5pPr marL="1697355" indent="-188595" algn="l" defTabSz="754380" rtl="0" eaLnBrk="1" latinLnBrk="0" hangingPunct="1">
        <a:lnSpc>
          <a:spcPct val="90000"/>
        </a:lnSpc>
        <a:spcBef>
          <a:spcPts val="413"/>
        </a:spcBef>
        <a:buClr>
          <a:schemeClr val="accent3"/>
        </a:buClr>
        <a:buFont typeface="Arial" panose="020B0604020202020204" pitchFamily="34" charset="0"/>
        <a:buChar char="•"/>
        <a:defRPr sz="1485" kern="1200">
          <a:solidFill>
            <a:schemeClr val="accent2"/>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94A25818-BC25-4496-A7AB-EC9EFDD13A07}"/>
              </a:ext>
              <a:ext uri="{C183D7F6-B498-43B3-948B-1728B52AA6E4}">
                <adec:decorative xmlns:adec="http://schemas.microsoft.com/office/drawing/2017/decorative" val="1"/>
              </a:ext>
            </a:extLst>
          </p:cNvPr>
          <p:cNvSpPr/>
          <p:nvPr/>
        </p:nvSpPr>
        <p:spPr>
          <a:xfrm>
            <a:off x="3672134" y="7500627"/>
            <a:ext cx="3859066" cy="231657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FC29EE08-B8E4-494B-B3F1-550FEDEEA6D5}"/>
              </a:ext>
              <a:ext uri="{C183D7F6-B498-43B3-948B-1728B52AA6E4}">
                <adec:decorative xmlns:adec="http://schemas.microsoft.com/office/drawing/2017/decorative" val="1"/>
              </a:ext>
            </a:extLst>
          </p:cNvPr>
          <p:cNvSpPr/>
          <p:nvPr/>
        </p:nvSpPr>
        <p:spPr>
          <a:xfrm>
            <a:off x="1797137" y="1240056"/>
            <a:ext cx="5713412" cy="2571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C2DFB1E-1730-4766-8E71-D5FC85C8376D}"/>
              </a:ext>
              <a:ext uri="{C183D7F6-B498-43B3-948B-1728B52AA6E4}">
                <adec:decorative xmlns:adec="http://schemas.microsoft.com/office/drawing/2017/decorative" val="1"/>
              </a:ext>
            </a:extLst>
          </p:cNvPr>
          <p:cNvSpPr/>
          <p:nvPr/>
        </p:nvSpPr>
        <p:spPr>
          <a:xfrm>
            <a:off x="3672134" y="3845053"/>
            <a:ext cx="3859066" cy="3609778"/>
          </a:xfrm>
          <a:prstGeom prst="rect">
            <a:avLst/>
          </a:prstGeom>
          <a:solidFill>
            <a:schemeClr val="accent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28C549-367E-47B2-8B68-E461B27C93EF}"/>
              </a:ext>
              <a:ext uri="{C183D7F6-B498-43B3-948B-1728B52AA6E4}">
                <adec:decorative xmlns:adec="http://schemas.microsoft.com/office/drawing/2017/decorative" val="1"/>
              </a:ext>
            </a:extLst>
          </p:cNvPr>
          <p:cNvSpPr/>
          <p:nvPr/>
        </p:nvSpPr>
        <p:spPr>
          <a:xfrm>
            <a:off x="241200" y="311416"/>
            <a:ext cx="7290000" cy="962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1196966-5C2E-478E-8624-ABDD09B3FB30}"/>
              </a:ext>
            </a:extLst>
          </p:cNvPr>
          <p:cNvSpPr txBox="1"/>
          <p:nvPr/>
        </p:nvSpPr>
        <p:spPr>
          <a:xfrm>
            <a:off x="1366882" y="401836"/>
            <a:ext cx="5505607" cy="338554"/>
          </a:xfrm>
          <a:prstGeom prst="rect">
            <a:avLst/>
          </a:prstGeom>
          <a:noFill/>
        </p:spPr>
        <p:txBody>
          <a:bodyPr wrap="square" lIns="0" tIns="0" rIns="0" bIns="0" rtlCol="0">
            <a:spAutoFit/>
          </a:bodyPr>
          <a:lstStyle/>
          <a:p>
            <a:pPr algn="ctr"/>
            <a:r>
              <a:rPr lang="en-US" sz="2200" b="1" spc="-150" dirty="0">
                <a:solidFill>
                  <a:schemeClr val="accent1"/>
                </a:solidFill>
                <a:latin typeface="+mj-lt"/>
              </a:rPr>
              <a:t>Predicting Life Expectancy using Regression</a:t>
            </a:r>
          </a:p>
        </p:txBody>
      </p:sp>
      <p:sp>
        <p:nvSpPr>
          <p:cNvPr id="10" name="TextBox 9">
            <a:extLst>
              <a:ext uri="{FF2B5EF4-FFF2-40B4-BE49-F238E27FC236}">
                <a16:creationId xmlns:a16="http://schemas.microsoft.com/office/drawing/2014/main" id="{750231B0-CD8C-4D6D-A41F-A5F1F1414FC9}"/>
              </a:ext>
            </a:extLst>
          </p:cNvPr>
          <p:cNvSpPr txBox="1"/>
          <p:nvPr/>
        </p:nvSpPr>
        <p:spPr>
          <a:xfrm>
            <a:off x="1459724" y="727284"/>
            <a:ext cx="3977640" cy="276999"/>
          </a:xfrm>
          <a:prstGeom prst="rect">
            <a:avLst/>
          </a:prstGeom>
          <a:noFill/>
        </p:spPr>
        <p:txBody>
          <a:bodyPr wrap="square" lIns="0" tIns="0" rIns="0" bIns="0" rtlCol="0">
            <a:spAutoFit/>
          </a:bodyPr>
          <a:lstStyle/>
          <a:p>
            <a:r>
              <a:rPr lang="en-US" dirty="0">
                <a:solidFill>
                  <a:schemeClr val="accent1"/>
                </a:solidFill>
              </a:rPr>
              <a:t>Spencer Weis, Ryan Conroy, Travis Fekkers</a:t>
            </a:r>
          </a:p>
        </p:txBody>
      </p:sp>
      <p:sp>
        <p:nvSpPr>
          <p:cNvPr id="110" name="Rectangle 109">
            <a:extLst>
              <a:ext uri="{FF2B5EF4-FFF2-40B4-BE49-F238E27FC236}">
                <a16:creationId xmlns:a16="http://schemas.microsoft.com/office/drawing/2014/main" id="{548A5935-9771-4FC4-A8C6-7D5267A5781E}"/>
              </a:ext>
              <a:ext uri="{C183D7F6-B498-43B3-948B-1728B52AA6E4}">
                <adec:decorative xmlns:adec="http://schemas.microsoft.com/office/drawing/2017/decorative" val="1"/>
              </a:ext>
            </a:extLst>
          </p:cNvPr>
          <p:cNvSpPr/>
          <p:nvPr/>
        </p:nvSpPr>
        <p:spPr>
          <a:xfrm>
            <a:off x="1797137" y="3846767"/>
            <a:ext cx="1828800" cy="3609778"/>
          </a:xfrm>
          <a:prstGeom prst="rect">
            <a:avLst/>
          </a:prstGeom>
          <a:solidFill>
            <a:srgbClr val="19253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AC6DF5A0-BE1A-4C6A-9BD9-5CE3C294BB8E}"/>
              </a:ext>
              <a:ext uri="{C183D7F6-B498-43B3-948B-1728B52AA6E4}">
                <adec:decorative xmlns:adec="http://schemas.microsoft.com/office/drawing/2017/decorative" val="1"/>
              </a:ext>
            </a:extLst>
          </p:cNvPr>
          <p:cNvSpPr/>
          <p:nvPr/>
        </p:nvSpPr>
        <p:spPr>
          <a:xfrm>
            <a:off x="241200" y="1240057"/>
            <a:ext cx="1508247" cy="6214774"/>
          </a:xfrm>
          <a:prstGeom prst="rect">
            <a:avLst/>
          </a:prstGeom>
          <a:solidFill>
            <a:srgbClr val="192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TextBox 112">
            <a:extLst>
              <a:ext uri="{FF2B5EF4-FFF2-40B4-BE49-F238E27FC236}">
                <a16:creationId xmlns:a16="http://schemas.microsoft.com/office/drawing/2014/main" id="{B515586B-198C-4E30-99EE-3A2788FC0678}"/>
              </a:ext>
            </a:extLst>
          </p:cNvPr>
          <p:cNvSpPr txBox="1"/>
          <p:nvPr/>
        </p:nvSpPr>
        <p:spPr>
          <a:xfrm>
            <a:off x="1795174" y="3857172"/>
            <a:ext cx="1828800" cy="307777"/>
          </a:xfrm>
          <a:prstGeom prst="rect">
            <a:avLst/>
          </a:prstGeom>
          <a:solidFill>
            <a:schemeClr val="accent2"/>
          </a:solidFill>
        </p:spPr>
        <p:txBody>
          <a:bodyPr wrap="square" lIns="108000" rtlCol="0">
            <a:spAutoFit/>
          </a:bodyPr>
          <a:lstStyle/>
          <a:p>
            <a:r>
              <a:rPr lang="en-US" sz="1400" dirty="0">
                <a:solidFill>
                  <a:schemeClr val="accent1"/>
                </a:solidFill>
                <a:latin typeface="+mj-lt"/>
              </a:rPr>
              <a:t>Models/Algorithms</a:t>
            </a:r>
          </a:p>
        </p:txBody>
      </p:sp>
      <p:sp>
        <p:nvSpPr>
          <p:cNvPr id="114" name="TextBox 113">
            <a:extLst>
              <a:ext uri="{FF2B5EF4-FFF2-40B4-BE49-F238E27FC236}">
                <a16:creationId xmlns:a16="http://schemas.microsoft.com/office/drawing/2014/main" id="{31773A46-22A1-4C54-9217-E08B956AF547}"/>
              </a:ext>
            </a:extLst>
          </p:cNvPr>
          <p:cNvSpPr txBox="1"/>
          <p:nvPr/>
        </p:nvSpPr>
        <p:spPr>
          <a:xfrm>
            <a:off x="1866583" y="4231423"/>
            <a:ext cx="1715245" cy="3120319"/>
          </a:xfrm>
          <a:prstGeom prst="rect">
            <a:avLst/>
          </a:prstGeom>
          <a:noFill/>
        </p:spPr>
        <p:txBody>
          <a:bodyPr wrap="square" lIns="0" tIns="0" rIns="0" bIns="0" rtlCol="0">
            <a:noAutofit/>
          </a:bodyPr>
          <a:lstStyle/>
          <a:p>
            <a:r>
              <a:rPr lang="en-US" sz="900" noProof="1">
                <a:solidFill>
                  <a:schemeClr val="bg1"/>
                </a:solidFill>
              </a:rPr>
              <a:t>We ran 3 multilinear regression models, the first  our two columns with the highest correlation to our target. We ran another with the addition of the Polio and Diphtheria columns to see if these immunizations (which also had higher correlations to our target) made an impact on our model’s ability to predict a country’s life expectancy.  The last model was built with the top 6 columns with the highest correlations to our target and Status. </a:t>
            </a:r>
          </a:p>
          <a:p>
            <a:r>
              <a:rPr lang="en-US" sz="900" noProof="1">
                <a:solidFill>
                  <a:schemeClr val="bg1"/>
                </a:solidFill>
              </a:rPr>
              <a:t>Our column with the highest correlation to Life expectancy was Income composition of resources, which had a correlation of 0.8545. This is because countries with a high Income composition of resources value are better able to utilize their resources to care for their citizens.</a:t>
            </a:r>
          </a:p>
          <a:p>
            <a:endParaRPr lang="en-US" sz="900" noProof="1">
              <a:solidFill>
                <a:schemeClr val="bg1"/>
              </a:solidFill>
            </a:endParaRPr>
          </a:p>
        </p:txBody>
      </p:sp>
      <p:sp>
        <p:nvSpPr>
          <p:cNvPr id="117" name="TextBox 116">
            <a:extLst>
              <a:ext uri="{FF2B5EF4-FFF2-40B4-BE49-F238E27FC236}">
                <a16:creationId xmlns:a16="http://schemas.microsoft.com/office/drawing/2014/main" id="{4AB30B9C-4189-4072-A73F-B125AA0660CC}"/>
              </a:ext>
            </a:extLst>
          </p:cNvPr>
          <p:cNvSpPr txBox="1"/>
          <p:nvPr/>
        </p:nvSpPr>
        <p:spPr>
          <a:xfrm>
            <a:off x="317717" y="1695691"/>
            <a:ext cx="1357890" cy="1147584"/>
          </a:xfrm>
          <a:prstGeom prst="rect">
            <a:avLst/>
          </a:prstGeom>
          <a:solidFill>
            <a:srgbClr val="192531"/>
          </a:solidFill>
        </p:spPr>
        <p:txBody>
          <a:bodyPr wrap="square" lIns="0" tIns="0" rIns="0" bIns="0" rtlCol="0">
            <a:noAutofit/>
          </a:bodyPr>
          <a:lstStyle/>
          <a:p>
            <a:r>
              <a:rPr lang="en-US" sz="1000" noProof="1">
                <a:solidFill>
                  <a:schemeClr val="bg1"/>
                </a:solidFill>
              </a:rPr>
              <a:t>To create a  regression model that will accurately  predict the life expectancy of a country given information regarding heath, social, and economic factors.</a:t>
            </a:r>
          </a:p>
        </p:txBody>
      </p:sp>
      <p:sp>
        <p:nvSpPr>
          <p:cNvPr id="121" name="Freeform: Shape 120">
            <a:extLst>
              <a:ext uri="{FF2B5EF4-FFF2-40B4-BE49-F238E27FC236}">
                <a16:creationId xmlns:a16="http://schemas.microsoft.com/office/drawing/2014/main" id="{5FA8C19F-C92C-4E15-9555-FDEC0852F642}"/>
              </a:ext>
            </a:extLst>
          </p:cNvPr>
          <p:cNvSpPr/>
          <p:nvPr/>
        </p:nvSpPr>
        <p:spPr>
          <a:xfrm>
            <a:off x="5381982" y="6359583"/>
            <a:ext cx="108034" cy="108035"/>
          </a:xfrm>
          <a:custGeom>
            <a:avLst/>
            <a:gdLst>
              <a:gd name="connsiteX0" fmla="*/ 120394 w 118285"/>
              <a:gd name="connsiteY0" fmla="*/ 46307 h 118285"/>
              <a:gd name="connsiteX1" fmla="*/ 113673 w 118285"/>
              <a:gd name="connsiteY1" fmla="*/ 37382 h 118285"/>
              <a:gd name="connsiteX2" fmla="*/ 13883 w 118285"/>
              <a:gd name="connsiteY2" fmla="*/ 660 h 118285"/>
              <a:gd name="connsiteX3" fmla="*/ 657 w 118285"/>
              <a:gd name="connsiteY3" fmla="*/ 6658 h 118285"/>
              <a:gd name="connsiteX4" fmla="*/ 657 w 118285"/>
              <a:gd name="connsiteY4" fmla="*/ 13886 h 118285"/>
              <a:gd name="connsiteX5" fmla="*/ 37325 w 118285"/>
              <a:gd name="connsiteY5" fmla="*/ 113945 h 118285"/>
              <a:gd name="connsiteX6" fmla="*/ 46251 w 118285"/>
              <a:gd name="connsiteY6" fmla="*/ 120451 h 118285"/>
              <a:gd name="connsiteX7" fmla="*/ 47003 w 118285"/>
              <a:gd name="connsiteY7" fmla="*/ 120451 h 118285"/>
              <a:gd name="connsiteX8" fmla="*/ 56036 w 118285"/>
              <a:gd name="connsiteY8" fmla="*/ 115074 h 118285"/>
              <a:gd name="connsiteX9" fmla="*/ 71574 w 118285"/>
              <a:gd name="connsiteY9" fmla="*/ 86255 h 118285"/>
              <a:gd name="connsiteX10" fmla="*/ 99210 w 118285"/>
              <a:gd name="connsiteY10" fmla="*/ 113945 h 118285"/>
              <a:gd name="connsiteX11" fmla="*/ 113781 w 118285"/>
              <a:gd name="connsiteY11" fmla="*/ 113034 h 118285"/>
              <a:gd name="connsiteX12" fmla="*/ 113781 w 118285"/>
              <a:gd name="connsiteY12" fmla="*/ 99374 h 118285"/>
              <a:gd name="connsiteX13" fmla="*/ 86038 w 118285"/>
              <a:gd name="connsiteY13" fmla="*/ 71523 h 118285"/>
              <a:gd name="connsiteX14" fmla="*/ 114856 w 118285"/>
              <a:gd name="connsiteY14" fmla="*/ 55985 h 118285"/>
              <a:gd name="connsiteX15" fmla="*/ 120394 w 118285"/>
              <a:gd name="connsiteY15" fmla="*/ 46307 h 118285"/>
              <a:gd name="connsiteX16" fmla="*/ 48778 w 118285"/>
              <a:gd name="connsiteY16" fmla="*/ 85126 h 118285"/>
              <a:gd name="connsiteX17" fmla="*/ 27648 w 118285"/>
              <a:gd name="connsiteY17" fmla="*/ 27543 h 118285"/>
              <a:gd name="connsiteX18" fmla="*/ 85285 w 118285"/>
              <a:gd name="connsiteY18" fmla="*/ 48673 h 118285"/>
              <a:gd name="connsiteX19" fmla="*/ 64047 w 118285"/>
              <a:gd name="connsiteY19" fmla="*/ 60179 h 118285"/>
              <a:gd name="connsiteX20" fmla="*/ 59907 w 118285"/>
              <a:gd name="connsiteY20" fmla="*/ 64319 h 11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8285" h="118285">
                <a:moveTo>
                  <a:pt x="120394" y="46307"/>
                </a:moveTo>
                <a:cubicBezTo>
                  <a:pt x="120110" y="42267"/>
                  <a:pt x="117477" y="38771"/>
                  <a:pt x="113673" y="37382"/>
                </a:cubicBezTo>
                <a:lnTo>
                  <a:pt x="13883" y="660"/>
                </a:lnTo>
                <a:cubicBezTo>
                  <a:pt x="8575" y="-1336"/>
                  <a:pt x="2653" y="1349"/>
                  <a:pt x="657" y="6658"/>
                </a:cubicBezTo>
                <a:cubicBezTo>
                  <a:pt x="-219" y="8988"/>
                  <a:pt x="-219" y="11556"/>
                  <a:pt x="657" y="13886"/>
                </a:cubicBezTo>
                <a:lnTo>
                  <a:pt x="37325" y="113945"/>
                </a:lnTo>
                <a:cubicBezTo>
                  <a:pt x="38782" y="117665"/>
                  <a:pt x="42263" y="120203"/>
                  <a:pt x="46251" y="120451"/>
                </a:cubicBezTo>
                <a:lnTo>
                  <a:pt x="47003" y="120451"/>
                </a:lnTo>
                <a:cubicBezTo>
                  <a:pt x="50773" y="120452"/>
                  <a:pt x="54240" y="118388"/>
                  <a:pt x="56036" y="115074"/>
                </a:cubicBezTo>
                <a:lnTo>
                  <a:pt x="71574" y="86255"/>
                </a:lnTo>
                <a:lnTo>
                  <a:pt x="99210" y="113945"/>
                </a:lnTo>
                <a:cubicBezTo>
                  <a:pt x="103485" y="117717"/>
                  <a:pt x="110009" y="117309"/>
                  <a:pt x="113781" y="113034"/>
                </a:cubicBezTo>
                <a:cubicBezTo>
                  <a:pt x="117224" y="109132"/>
                  <a:pt x="117224" y="103277"/>
                  <a:pt x="113781" y="99374"/>
                </a:cubicBezTo>
                <a:lnTo>
                  <a:pt x="86038" y="71523"/>
                </a:lnTo>
                <a:lnTo>
                  <a:pt x="114856" y="55985"/>
                </a:lnTo>
                <a:cubicBezTo>
                  <a:pt x="118445" y="54130"/>
                  <a:pt x="120613" y="50342"/>
                  <a:pt x="120394" y="46307"/>
                </a:cubicBezTo>
                <a:close/>
                <a:moveTo>
                  <a:pt x="48778" y="85126"/>
                </a:moveTo>
                <a:lnTo>
                  <a:pt x="27648" y="27543"/>
                </a:lnTo>
                <a:lnTo>
                  <a:pt x="85285" y="48673"/>
                </a:lnTo>
                <a:lnTo>
                  <a:pt x="64047" y="60179"/>
                </a:lnTo>
                <a:cubicBezTo>
                  <a:pt x="62295" y="61128"/>
                  <a:pt x="60856" y="62567"/>
                  <a:pt x="59907" y="64319"/>
                </a:cubicBezTo>
                <a:close/>
              </a:path>
            </a:pathLst>
          </a:custGeom>
          <a:solidFill>
            <a:schemeClr val="tx2"/>
          </a:solidFill>
          <a:ln w="5260" cap="flat">
            <a:noFill/>
            <a:prstDash val="solid"/>
            <a:miter/>
          </a:ln>
        </p:spPr>
        <p:txBody>
          <a:bodyPr rtlCol="0" anchor="ctr"/>
          <a:lstStyle/>
          <a:p>
            <a:endParaRPr lang="en-US" dirty="0"/>
          </a:p>
        </p:txBody>
      </p:sp>
      <mc:AlternateContent xmlns:mc="http://schemas.openxmlformats.org/markup-compatibility/2006" xmlns:cx4="http://schemas.microsoft.com/office/drawing/2016/5/10/chartex">
        <mc:Choice Requires="cx4">
          <p:graphicFrame>
            <p:nvGraphicFrame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2336002626"/>
                  </p:ext>
                </p:extLst>
              </p:nvPr>
            </p:nvGraphicFramePr>
            <p:xfrm>
              <a:off x="3886199" y="7654326"/>
              <a:ext cx="3340735" cy="210680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5" name="Chart 124" descr="flat map of the world">
                <a:extLst>
                  <a:ext uri="{FF2B5EF4-FFF2-40B4-BE49-F238E27FC236}">
                    <a16:creationId xmlns:a16="http://schemas.microsoft.com/office/drawing/2014/main" id="{DD6FB545-70FA-4A32-A7CC-4C28EDA88171}"/>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p:cNvPicPr>
              <p:nvPr/>
            </p:nvPicPr>
            <p:blipFill>
              <a:blip r:embed="rId3"/>
              <a:stretch>
                <a:fillRect/>
              </a:stretch>
            </p:blipFill>
            <p:spPr>
              <a:xfrm>
                <a:off x="3886199" y="7654326"/>
                <a:ext cx="3340735" cy="2106804"/>
              </a:xfrm>
              <a:prstGeom prst="rect">
                <a:avLst/>
              </a:prstGeom>
            </p:spPr>
          </p:pic>
        </mc:Fallback>
      </mc:AlternateContent>
      <p:sp>
        <p:nvSpPr>
          <p:cNvPr id="138" name="Rectangle 137">
            <a:extLst>
              <a:ext uri="{FF2B5EF4-FFF2-40B4-BE49-F238E27FC236}">
                <a16:creationId xmlns:a16="http://schemas.microsoft.com/office/drawing/2014/main" id="{22039F17-1EE4-4C25-ABC2-E1B25E6FAB45}"/>
              </a:ext>
              <a:ext uri="{C183D7F6-B498-43B3-948B-1728B52AA6E4}">
                <adec:decorative xmlns:adec="http://schemas.microsoft.com/office/drawing/2017/decorative" val="1"/>
              </a:ext>
            </a:extLst>
          </p:cNvPr>
          <p:cNvSpPr/>
          <p:nvPr/>
        </p:nvSpPr>
        <p:spPr>
          <a:xfrm>
            <a:off x="1797137" y="7505706"/>
            <a:ext cx="1828800" cy="23114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TextBox 140">
            <a:extLst>
              <a:ext uri="{FF2B5EF4-FFF2-40B4-BE49-F238E27FC236}">
                <a16:creationId xmlns:a16="http://schemas.microsoft.com/office/drawing/2014/main" id="{17E2A6C1-E5EE-4471-8A30-44C3098D8F2D}"/>
              </a:ext>
            </a:extLst>
          </p:cNvPr>
          <p:cNvSpPr txBox="1"/>
          <p:nvPr/>
        </p:nvSpPr>
        <p:spPr>
          <a:xfrm>
            <a:off x="1786707" y="7808404"/>
            <a:ext cx="1828800" cy="2008795"/>
          </a:xfrm>
          <a:prstGeom prst="rect">
            <a:avLst/>
          </a:prstGeom>
          <a:solidFill>
            <a:srgbClr val="192531"/>
          </a:solidFill>
        </p:spPr>
        <p:txBody>
          <a:bodyPr wrap="square" lIns="0" tIns="0" rIns="0" bIns="0" rtlCol="0">
            <a:noAutofit/>
          </a:bodyPr>
          <a:lstStyle/>
          <a:p>
            <a:r>
              <a:rPr lang="en-US" sz="900" dirty="0">
                <a:solidFill>
                  <a:schemeClr val="bg1"/>
                </a:solidFill>
              </a:rPr>
              <a:t>Through our model, we could interpret that income composition of resources seems to have the most effect on predicting life expectancy.</a:t>
            </a:r>
          </a:p>
          <a:p>
            <a:r>
              <a:rPr lang="en-US" sz="900" dirty="0">
                <a:solidFill>
                  <a:schemeClr val="bg1"/>
                </a:solidFill>
              </a:rPr>
              <a:t>Coefficient= 32.23</a:t>
            </a:r>
          </a:p>
          <a:p>
            <a:r>
              <a:rPr lang="en-US" sz="900" dirty="0">
                <a:solidFill>
                  <a:schemeClr val="bg1"/>
                </a:solidFill>
              </a:rPr>
              <a:t>T-value= 23.35… p-value=0.000</a:t>
            </a:r>
          </a:p>
          <a:p>
            <a:endParaRPr lang="en-US" sz="900" dirty="0">
              <a:solidFill>
                <a:schemeClr val="bg1"/>
              </a:solidFill>
            </a:endParaRPr>
          </a:p>
          <a:p>
            <a:r>
              <a:rPr lang="en-US" sz="900" dirty="0">
                <a:solidFill>
                  <a:schemeClr val="bg1"/>
                </a:solidFill>
              </a:rPr>
              <a:t>Developing vs. developed country was an interesting interpretation from the model too. With everything else held constant, individuals from developing countries are predicted to live 1.68 years less than an individual from a developed country.</a:t>
            </a:r>
            <a:br>
              <a:rPr lang="en-US" sz="900" dirty="0"/>
            </a:br>
            <a:endParaRPr lang="en-US" sz="900" b="1" noProof="1">
              <a:solidFill>
                <a:schemeClr val="bg1"/>
              </a:solidFill>
              <a:latin typeface="+mj-lt"/>
            </a:endParaRPr>
          </a:p>
        </p:txBody>
      </p:sp>
      <p:sp>
        <p:nvSpPr>
          <p:cNvPr id="155" name="TextBox 154">
            <a:extLst>
              <a:ext uri="{FF2B5EF4-FFF2-40B4-BE49-F238E27FC236}">
                <a16:creationId xmlns:a16="http://schemas.microsoft.com/office/drawing/2014/main" id="{F72E8BDC-963B-4314-A5C6-F387147AE54C}"/>
              </a:ext>
            </a:extLst>
          </p:cNvPr>
          <p:cNvSpPr txBox="1"/>
          <p:nvPr/>
        </p:nvSpPr>
        <p:spPr>
          <a:xfrm>
            <a:off x="261851" y="7800749"/>
            <a:ext cx="1477166" cy="2008795"/>
          </a:xfrm>
          <a:prstGeom prst="rect">
            <a:avLst/>
          </a:prstGeom>
          <a:solidFill>
            <a:srgbClr val="192531"/>
          </a:solidFill>
        </p:spPr>
        <p:txBody>
          <a:bodyPr wrap="square" lIns="0" tIns="0" rIns="0" bIns="0" rtlCol="0">
            <a:noAutofit/>
          </a:bodyPr>
          <a:lstStyle/>
          <a:p>
            <a:endParaRPr lang="en-US" sz="900" noProof="1">
              <a:solidFill>
                <a:schemeClr val="bg1"/>
              </a:solidFill>
            </a:endParaRPr>
          </a:p>
        </p:txBody>
      </p:sp>
      <p:sp>
        <p:nvSpPr>
          <p:cNvPr id="2" name="Title 1" hidden="1">
            <a:extLst>
              <a:ext uri="{FF2B5EF4-FFF2-40B4-BE49-F238E27FC236}">
                <a16:creationId xmlns:a16="http://schemas.microsoft.com/office/drawing/2014/main" id="{FB3A6FDA-B378-498D-834A-AD13D56BA0C4}"/>
              </a:ext>
            </a:extLst>
          </p:cNvPr>
          <p:cNvSpPr>
            <a:spLocks noGrp="1"/>
          </p:cNvSpPr>
          <p:nvPr>
            <p:ph type="title"/>
          </p:nvPr>
        </p:nvSpPr>
        <p:spPr/>
        <p:txBody>
          <a:bodyPr/>
          <a:lstStyle/>
          <a:p>
            <a:r>
              <a:rPr lang="en-US" dirty="0"/>
              <a:t>Infographic Resume</a:t>
            </a:r>
          </a:p>
        </p:txBody>
      </p:sp>
      <p:pic>
        <p:nvPicPr>
          <p:cNvPr id="11" name="Picture 10" descr="Logo&#10;&#10;Description automatically generated">
            <a:extLst>
              <a:ext uri="{FF2B5EF4-FFF2-40B4-BE49-F238E27FC236}">
                <a16:creationId xmlns:a16="http://schemas.microsoft.com/office/drawing/2014/main" id="{2136D2D6-5032-F24F-BE90-2BF3AA5B1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549" y="179807"/>
            <a:ext cx="1142468" cy="1142468"/>
          </a:xfrm>
          <a:prstGeom prst="rect">
            <a:avLst/>
          </a:prstGeom>
        </p:spPr>
      </p:pic>
      <p:sp>
        <p:nvSpPr>
          <p:cNvPr id="83" name="TextBox 82">
            <a:extLst>
              <a:ext uri="{FF2B5EF4-FFF2-40B4-BE49-F238E27FC236}">
                <a16:creationId xmlns:a16="http://schemas.microsoft.com/office/drawing/2014/main" id="{D8B8311F-15FC-754F-A016-4E34A860AAA2}"/>
              </a:ext>
            </a:extLst>
          </p:cNvPr>
          <p:cNvSpPr txBox="1"/>
          <p:nvPr/>
        </p:nvSpPr>
        <p:spPr>
          <a:xfrm>
            <a:off x="261851" y="2948139"/>
            <a:ext cx="1461664"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Data:</a:t>
            </a:r>
          </a:p>
        </p:txBody>
      </p:sp>
      <p:sp>
        <p:nvSpPr>
          <p:cNvPr id="84" name="TextBox 83">
            <a:extLst>
              <a:ext uri="{FF2B5EF4-FFF2-40B4-BE49-F238E27FC236}">
                <a16:creationId xmlns:a16="http://schemas.microsoft.com/office/drawing/2014/main" id="{8D9B2397-226C-6F4E-97F3-B63EC6B8FC3A}"/>
              </a:ext>
            </a:extLst>
          </p:cNvPr>
          <p:cNvSpPr txBox="1"/>
          <p:nvPr/>
        </p:nvSpPr>
        <p:spPr>
          <a:xfrm>
            <a:off x="261851" y="1283051"/>
            <a:ext cx="1461664"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Goal</a:t>
            </a:r>
          </a:p>
        </p:txBody>
      </p:sp>
      <p:sp>
        <p:nvSpPr>
          <p:cNvPr id="86" name="TextBox 85">
            <a:extLst>
              <a:ext uri="{FF2B5EF4-FFF2-40B4-BE49-F238E27FC236}">
                <a16:creationId xmlns:a16="http://schemas.microsoft.com/office/drawing/2014/main" id="{26223904-2ECB-C642-A563-0FA8C70CBB8A}"/>
              </a:ext>
            </a:extLst>
          </p:cNvPr>
          <p:cNvSpPr txBox="1"/>
          <p:nvPr/>
        </p:nvSpPr>
        <p:spPr>
          <a:xfrm>
            <a:off x="317717" y="3308928"/>
            <a:ext cx="1357890" cy="4042814"/>
          </a:xfrm>
          <a:prstGeom prst="rect">
            <a:avLst/>
          </a:prstGeom>
          <a:solidFill>
            <a:srgbClr val="192531"/>
          </a:solidFill>
        </p:spPr>
        <p:txBody>
          <a:bodyPr wrap="square" lIns="0" tIns="0" rIns="0" bIns="0" rtlCol="0">
            <a:noAutofit/>
          </a:bodyPr>
          <a:lstStyle/>
          <a:p>
            <a:r>
              <a:rPr lang="en-US" sz="1000" dirty="0">
                <a:solidFill>
                  <a:schemeClr val="bg1"/>
                </a:solidFill>
              </a:rPr>
              <a:t>The dataset used  is maintained by the Global Health Observatory (part of the WHO). It contains information on life expectancy, health factors, and other information for 193 countries from the years 2000-2015. The dataset contains 22 columns with 2,938 rows of data (20 predictive variables), and these.</a:t>
            </a:r>
          </a:p>
          <a:p>
            <a:r>
              <a:rPr lang="en-US" sz="1000" dirty="0">
                <a:solidFill>
                  <a:schemeClr val="bg1"/>
                </a:solidFill>
              </a:rPr>
              <a:t>Country, Year, Status, Life expectancy, Adult Mortality, Infant deaths, Alcohol, Percentage expenditure, Hepatitis B, Measles, BMI, Under-five deaths, Polio, Total expenditure, Diphtheria, HIV/AIDS, GDP, Population, Thinness 1-19 hears, Thinness 5-9 years, Income composition of resources, Schooling</a:t>
            </a:r>
          </a:p>
          <a:p>
            <a:endParaRPr lang="en-US" sz="1000" noProof="1">
              <a:solidFill>
                <a:schemeClr val="bg1"/>
              </a:solidFill>
            </a:endParaRPr>
          </a:p>
          <a:p>
            <a:endParaRPr lang="en-US" sz="1000" noProof="1">
              <a:solidFill>
                <a:schemeClr val="bg1"/>
              </a:solidFill>
            </a:endParaRPr>
          </a:p>
        </p:txBody>
      </p:sp>
      <p:pic>
        <p:nvPicPr>
          <p:cNvPr id="21" name="Picture 20" descr="Chart, box and whisker chart&#10;&#10;Description automatically generated">
            <a:extLst>
              <a:ext uri="{FF2B5EF4-FFF2-40B4-BE49-F238E27FC236}">
                <a16:creationId xmlns:a16="http://schemas.microsoft.com/office/drawing/2014/main" id="{A8AAC8B7-6046-264F-9F50-8714D73A5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5107" y="1351205"/>
            <a:ext cx="3158903" cy="2343286"/>
          </a:xfrm>
          <a:prstGeom prst="rect">
            <a:avLst/>
          </a:prstGeom>
        </p:spPr>
      </p:pic>
      <p:pic>
        <p:nvPicPr>
          <p:cNvPr id="23" name="Picture 22" descr="Chart&#10;&#10;Description automatically generated">
            <a:extLst>
              <a:ext uri="{FF2B5EF4-FFF2-40B4-BE49-F238E27FC236}">
                <a16:creationId xmlns:a16="http://schemas.microsoft.com/office/drawing/2014/main" id="{76753D64-D8A0-3148-9C76-C9A99EDC6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2821" y="1351205"/>
            <a:ext cx="2453627" cy="2343286"/>
          </a:xfrm>
          <a:prstGeom prst="rect">
            <a:avLst/>
          </a:prstGeom>
        </p:spPr>
      </p:pic>
      <p:sp>
        <p:nvSpPr>
          <p:cNvPr id="91" name="TextBox 90">
            <a:extLst>
              <a:ext uri="{FF2B5EF4-FFF2-40B4-BE49-F238E27FC236}">
                <a16:creationId xmlns:a16="http://schemas.microsoft.com/office/drawing/2014/main" id="{6798B74F-495B-4842-9D7C-9E5155AE0C9E}"/>
              </a:ext>
            </a:extLst>
          </p:cNvPr>
          <p:cNvSpPr txBox="1"/>
          <p:nvPr/>
        </p:nvSpPr>
        <p:spPr>
          <a:xfrm>
            <a:off x="3693420" y="4164949"/>
            <a:ext cx="3817129" cy="3289882"/>
          </a:xfrm>
          <a:prstGeom prst="rect">
            <a:avLst/>
          </a:prstGeom>
          <a:noFill/>
        </p:spPr>
        <p:txBody>
          <a:bodyPr wrap="square" lIns="0" tIns="0" rIns="0" bIns="0" rtlCol="0">
            <a:noAutofit/>
          </a:bodyPr>
          <a:lstStyle/>
          <a:p>
            <a:pPr algn="ctr"/>
            <a:r>
              <a:rPr lang="en-US" sz="1100" b="1" noProof="1">
                <a:solidFill>
                  <a:schemeClr val="bg1"/>
                </a:solidFill>
              </a:rPr>
              <a:t>First model – Multiple  Linear Regression</a:t>
            </a:r>
          </a:p>
          <a:p>
            <a:pPr algn="ctr"/>
            <a:r>
              <a:rPr lang="en-US" sz="900" noProof="1">
                <a:solidFill>
                  <a:schemeClr val="bg1"/>
                </a:solidFill>
              </a:rPr>
              <a:t>Income compostion of Resources, Schooling</a:t>
            </a:r>
            <a:endParaRPr lang="en-US" sz="800" noProof="1">
              <a:solidFill>
                <a:schemeClr val="bg1"/>
              </a:solidFill>
            </a:endParaRPr>
          </a:p>
          <a:p>
            <a:pPr algn="ctr"/>
            <a:r>
              <a:rPr lang="en-US" sz="800" noProof="1">
                <a:solidFill>
                  <a:schemeClr val="bg1"/>
                </a:solidFill>
              </a:rPr>
              <a:t>Training R2: 0.736</a:t>
            </a:r>
          </a:p>
          <a:p>
            <a:pPr algn="ctr"/>
            <a:r>
              <a:rPr lang="en-US" sz="800" noProof="1">
                <a:solidFill>
                  <a:schemeClr val="bg1"/>
                </a:solidFill>
              </a:rPr>
              <a:t>Test R2: 0.715</a:t>
            </a:r>
          </a:p>
          <a:p>
            <a:pPr algn="ctr"/>
            <a:endParaRPr lang="en-US" sz="900" b="1" noProof="1">
              <a:solidFill>
                <a:schemeClr val="bg1"/>
              </a:solidFill>
            </a:endParaRPr>
          </a:p>
          <a:p>
            <a:pPr algn="ctr"/>
            <a:r>
              <a:rPr lang="en-US" sz="1100" b="1" noProof="1">
                <a:solidFill>
                  <a:schemeClr val="bg1"/>
                </a:solidFill>
              </a:rPr>
              <a:t>Second Model– Multiple  Linear Regression</a:t>
            </a:r>
          </a:p>
          <a:p>
            <a:pPr algn="ctr"/>
            <a:r>
              <a:rPr lang="en-US" sz="900" noProof="1">
                <a:solidFill>
                  <a:schemeClr val="bg1"/>
                </a:solidFill>
              </a:rPr>
              <a:t>Income compostion of Resources, Schooling, Polio, Diptheria</a:t>
            </a:r>
          </a:p>
          <a:p>
            <a:pPr algn="ctr"/>
            <a:endParaRPr lang="en-US" sz="900" noProof="1">
              <a:solidFill>
                <a:schemeClr val="bg1"/>
              </a:solidFill>
            </a:endParaRPr>
          </a:p>
          <a:p>
            <a:pPr algn="ctr"/>
            <a:r>
              <a:rPr lang="en-US" sz="800" noProof="1">
                <a:solidFill>
                  <a:schemeClr val="bg1"/>
                </a:solidFill>
              </a:rPr>
              <a:t>Training R2: .765</a:t>
            </a:r>
          </a:p>
          <a:p>
            <a:pPr algn="ctr"/>
            <a:r>
              <a:rPr lang="en-US" sz="800" noProof="1">
                <a:solidFill>
                  <a:schemeClr val="bg1"/>
                </a:solidFill>
              </a:rPr>
              <a:t>Test R2: .753</a:t>
            </a:r>
          </a:p>
          <a:p>
            <a:pPr algn="ctr"/>
            <a:endParaRPr lang="en-US" sz="900" noProof="1">
              <a:solidFill>
                <a:schemeClr val="bg1"/>
              </a:solidFill>
            </a:endParaRPr>
          </a:p>
          <a:p>
            <a:pPr algn="ctr"/>
            <a:r>
              <a:rPr lang="en-US" sz="1100" b="1" noProof="1">
                <a:solidFill>
                  <a:schemeClr val="bg1"/>
                </a:solidFill>
              </a:rPr>
              <a:t>Third Model– Multiple  Linear Regression</a:t>
            </a:r>
          </a:p>
          <a:p>
            <a:pPr algn="ctr"/>
            <a:r>
              <a:rPr lang="en-US" sz="900" noProof="1">
                <a:solidFill>
                  <a:schemeClr val="bg1"/>
                </a:solidFill>
              </a:rPr>
              <a:t>Income compostion of Resources, Schooling, Polio, Diptheria, Status, Adult Mortality, Hiv/Aids </a:t>
            </a:r>
          </a:p>
          <a:p>
            <a:pPr algn="ctr"/>
            <a:endParaRPr lang="en-US" sz="900" noProof="1">
              <a:solidFill>
                <a:schemeClr val="bg1"/>
              </a:solidFill>
            </a:endParaRPr>
          </a:p>
          <a:p>
            <a:pPr algn="ctr"/>
            <a:r>
              <a:rPr lang="en-US" sz="800" noProof="1">
                <a:solidFill>
                  <a:schemeClr val="bg1"/>
                </a:solidFill>
              </a:rPr>
              <a:t>TrainingR2: .841</a:t>
            </a:r>
          </a:p>
          <a:p>
            <a:pPr algn="ctr"/>
            <a:r>
              <a:rPr lang="en-US" sz="800" noProof="1">
                <a:solidFill>
                  <a:schemeClr val="bg1"/>
                </a:solidFill>
              </a:rPr>
              <a:t>Test R2:.842</a:t>
            </a:r>
          </a:p>
          <a:p>
            <a:pPr algn="ctr"/>
            <a:endParaRPr lang="en-US" sz="900" noProof="1">
              <a:solidFill>
                <a:schemeClr val="bg1"/>
              </a:solidFill>
            </a:endParaRPr>
          </a:p>
          <a:p>
            <a:pPr algn="ctr"/>
            <a:r>
              <a:rPr lang="en-US" sz="1100" b="1" noProof="1">
                <a:solidFill>
                  <a:schemeClr val="bg1"/>
                </a:solidFill>
              </a:rPr>
              <a:t>Fourth Model- Tree Regression</a:t>
            </a:r>
          </a:p>
          <a:p>
            <a:pPr algn="ctr"/>
            <a:r>
              <a:rPr lang="en-US" sz="900" noProof="1">
                <a:solidFill>
                  <a:schemeClr val="bg1"/>
                </a:solidFill>
              </a:rPr>
              <a:t>Income compostion of Resources, Schooling, Polio, Diptheria, Status, Adult Mortality, Hiv/Aids </a:t>
            </a:r>
          </a:p>
          <a:p>
            <a:pPr algn="ctr"/>
            <a:endParaRPr lang="en-US" sz="800" noProof="1">
              <a:solidFill>
                <a:schemeClr val="bg1"/>
              </a:solidFill>
            </a:endParaRPr>
          </a:p>
          <a:p>
            <a:pPr algn="ctr"/>
            <a:r>
              <a:rPr lang="en-US" sz="800" noProof="1">
                <a:solidFill>
                  <a:schemeClr val="bg1"/>
                </a:solidFill>
              </a:rPr>
              <a:t>Training R2: .992</a:t>
            </a:r>
          </a:p>
          <a:p>
            <a:pPr algn="ctr"/>
            <a:r>
              <a:rPr lang="en-US" sz="800" noProof="1">
                <a:solidFill>
                  <a:schemeClr val="bg1"/>
                </a:solidFill>
              </a:rPr>
              <a:t>Test R2: .946</a:t>
            </a:r>
          </a:p>
          <a:p>
            <a:endParaRPr lang="en-US" sz="900" noProof="1">
              <a:solidFill>
                <a:schemeClr val="bg1"/>
              </a:solidFill>
            </a:endParaRPr>
          </a:p>
          <a:p>
            <a:endParaRPr lang="en-US" sz="900" noProof="1">
              <a:solidFill>
                <a:schemeClr val="bg1"/>
              </a:solidFill>
            </a:endParaRPr>
          </a:p>
          <a:p>
            <a:endParaRPr lang="en-US" sz="900" noProof="1">
              <a:solidFill>
                <a:schemeClr val="bg1"/>
              </a:solidFill>
            </a:endParaRPr>
          </a:p>
          <a:p>
            <a:endParaRPr lang="en-US" sz="900" noProof="1">
              <a:solidFill>
                <a:schemeClr val="bg1"/>
              </a:solidFill>
            </a:endParaRPr>
          </a:p>
          <a:p>
            <a:endParaRPr lang="en-US" sz="900" noProof="1">
              <a:solidFill>
                <a:schemeClr val="bg1"/>
              </a:solidFill>
            </a:endParaRPr>
          </a:p>
          <a:p>
            <a:endParaRPr lang="en-US" sz="900" noProof="1">
              <a:solidFill>
                <a:schemeClr val="bg1"/>
              </a:solidFill>
            </a:endParaRPr>
          </a:p>
        </p:txBody>
      </p:sp>
      <p:pic>
        <p:nvPicPr>
          <p:cNvPr id="9" name="Picture 8">
            <a:extLst>
              <a:ext uri="{FF2B5EF4-FFF2-40B4-BE49-F238E27FC236}">
                <a16:creationId xmlns:a16="http://schemas.microsoft.com/office/drawing/2014/main" id="{428278D8-C797-A945-84B5-19C06FF69B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1996" y="8074499"/>
            <a:ext cx="1839003" cy="1265391"/>
          </a:xfrm>
          <a:prstGeom prst="rect">
            <a:avLst/>
          </a:prstGeom>
        </p:spPr>
      </p:pic>
      <p:pic>
        <p:nvPicPr>
          <p:cNvPr id="15" name="Picture 14">
            <a:extLst>
              <a:ext uri="{FF2B5EF4-FFF2-40B4-BE49-F238E27FC236}">
                <a16:creationId xmlns:a16="http://schemas.microsoft.com/office/drawing/2014/main" id="{D43B92D1-EA16-704B-94E5-584E3287ED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8839" y="8074500"/>
            <a:ext cx="1828800" cy="1270796"/>
          </a:xfrm>
          <a:prstGeom prst="rect">
            <a:avLst/>
          </a:prstGeom>
        </p:spPr>
      </p:pic>
      <p:pic>
        <p:nvPicPr>
          <p:cNvPr id="18" name="Picture 17">
            <a:extLst>
              <a:ext uri="{FF2B5EF4-FFF2-40B4-BE49-F238E27FC236}">
                <a16:creationId xmlns:a16="http://schemas.microsoft.com/office/drawing/2014/main" id="{12FF0647-42B2-834E-947F-86CB4FF5DA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805" y="7927816"/>
            <a:ext cx="1413756" cy="1768652"/>
          </a:xfrm>
          <a:prstGeom prst="rect">
            <a:avLst/>
          </a:prstGeom>
        </p:spPr>
      </p:pic>
      <p:sp>
        <p:nvSpPr>
          <p:cNvPr id="32" name="TextBox 31">
            <a:extLst>
              <a:ext uri="{FF2B5EF4-FFF2-40B4-BE49-F238E27FC236}">
                <a16:creationId xmlns:a16="http://schemas.microsoft.com/office/drawing/2014/main" id="{C64DE958-80DA-8E48-93F6-748A8602C5A2}"/>
              </a:ext>
            </a:extLst>
          </p:cNvPr>
          <p:cNvSpPr txBox="1"/>
          <p:nvPr/>
        </p:nvSpPr>
        <p:spPr>
          <a:xfrm>
            <a:off x="1795644" y="7500627"/>
            <a:ext cx="1828800"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Analysis</a:t>
            </a:r>
          </a:p>
        </p:txBody>
      </p:sp>
      <p:sp>
        <p:nvSpPr>
          <p:cNvPr id="33" name="TextBox 32">
            <a:extLst>
              <a:ext uri="{FF2B5EF4-FFF2-40B4-BE49-F238E27FC236}">
                <a16:creationId xmlns:a16="http://schemas.microsoft.com/office/drawing/2014/main" id="{8C52F19F-78CD-C948-BA0C-A36E7382DBF2}"/>
              </a:ext>
            </a:extLst>
          </p:cNvPr>
          <p:cNvSpPr txBox="1"/>
          <p:nvPr/>
        </p:nvSpPr>
        <p:spPr>
          <a:xfrm>
            <a:off x="3669701" y="3857172"/>
            <a:ext cx="3840848"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Models Tested</a:t>
            </a:r>
          </a:p>
        </p:txBody>
      </p:sp>
      <p:sp>
        <p:nvSpPr>
          <p:cNvPr id="35" name="TextBox 34">
            <a:extLst>
              <a:ext uri="{FF2B5EF4-FFF2-40B4-BE49-F238E27FC236}">
                <a16:creationId xmlns:a16="http://schemas.microsoft.com/office/drawing/2014/main" id="{D21EED16-0744-4447-A5FB-3523FC5103B0}"/>
              </a:ext>
            </a:extLst>
          </p:cNvPr>
          <p:cNvSpPr txBox="1"/>
          <p:nvPr/>
        </p:nvSpPr>
        <p:spPr>
          <a:xfrm>
            <a:off x="270788" y="7500627"/>
            <a:ext cx="1477166"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Statistics</a:t>
            </a:r>
          </a:p>
        </p:txBody>
      </p:sp>
      <p:sp>
        <p:nvSpPr>
          <p:cNvPr id="36" name="TextBox 35">
            <a:extLst>
              <a:ext uri="{FF2B5EF4-FFF2-40B4-BE49-F238E27FC236}">
                <a16:creationId xmlns:a16="http://schemas.microsoft.com/office/drawing/2014/main" id="{2A5569A1-A3D3-4448-9B62-6CE5A7B6F4E2}"/>
              </a:ext>
            </a:extLst>
          </p:cNvPr>
          <p:cNvSpPr txBox="1"/>
          <p:nvPr/>
        </p:nvSpPr>
        <p:spPr>
          <a:xfrm>
            <a:off x="3681312" y="7510921"/>
            <a:ext cx="3849888" cy="307777"/>
          </a:xfrm>
          <a:prstGeom prst="rect">
            <a:avLst/>
          </a:prstGeom>
          <a:solidFill>
            <a:schemeClr val="accent2"/>
          </a:solidFill>
        </p:spPr>
        <p:txBody>
          <a:bodyPr wrap="square" lIns="108000" rtlCol="0">
            <a:spAutoFit/>
          </a:bodyPr>
          <a:lstStyle/>
          <a:p>
            <a:pPr algn="ctr"/>
            <a:r>
              <a:rPr lang="en-US" sz="1400" dirty="0">
                <a:solidFill>
                  <a:schemeClr val="accent1"/>
                </a:solidFill>
                <a:latin typeface="+mj-lt"/>
              </a:rPr>
              <a:t>Residual Plots</a:t>
            </a:r>
          </a:p>
        </p:txBody>
      </p:sp>
    </p:spTree>
    <p:extLst>
      <p:ext uri="{BB962C8B-B14F-4D97-AF65-F5344CB8AC3E}">
        <p14:creationId xmlns:p14="http://schemas.microsoft.com/office/powerpoint/2010/main" val="2186754181"/>
      </p:ext>
    </p:extLst>
  </p:cSld>
  <p:clrMapOvr>
    <a:masterClrMapping/>
  </p:clrMapOvr>
</p:sld>
</file>

<file path=ppt/theme/theme1.xml><?xml version="1.0" encoding="utf-8"?>
<a:theme xmlns:a="http://schemas.openxmlformats.org/drawingml/2006/main" name="Resume">
  <a:themeElements>
    <a:clrScheme name="Custom 222">
      <a:dk1>
        <a:srgbClr val="000000"/>
      </a:dk1>
      <a:lt1>
        <a:srgbClr val="FFFFFF"/>
      </a:lt1>
      <a:dk2>
        <a:srgbClr val="A7A7A7"/>
      </a:dk2>
      <a:lt2>
        <a:srgbClr val="535353"/>
      </a:lt2>
      <a:accent1>
        <a:srgbClr val="233343"/>
      </a:accent1>
      <a:accent2>
        <a:srgbClr val="FAED10"/>
      </a:accent2>
      <a:accent3>
        <a:srgbClr val="0EBEFC"/>
      </a:accent3>
      <a:accent4>
        <a:srgbClr val="FC850E"/>
      </a:accent4>
      <a:accent5>
        <a:srgbClr val="90FA10"/>
      </a:accent5>
      <a:accent6>
        <a:srgbClr val="FF0B79"/>
      </a:accent6>
      <a:hlink>
        <a:srgbClr val="FAED10"/>
      </a:hlink>
      <a:folHlink>
        <a:srgbClr val="FAED10"/>
      </a:folHlink>
    </a:clrScheme>
    <a:fontScheme name="Rock">
      <a:majorFont>
        <a:latin typeface="Rockwell"/>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373653_Tech infographic resume_CLR_v2" id="{656D11F5-38FF-4CA1-90DD-185FAA038562}" vid="{7301C0B4-12E1-4086-A201-83B8098209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5A0B78-1160-403F-9742-F7F517B1DC6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34DD13F-EA68-4C9E-A670-88CDD9366166}">
  <ds:schemaRefs>
    <ds:schemaRef ds:uri="http://schemas.microsoft.com/sharepoint/v3/contenttype/forms"/>
  </ds:schemaRefs>
</ds:datastoreItem>
</file>

<file path=customXml/itemProps3.xml><?xml version="1.0" encoding="utf-8"?>
<ds:datastoreItem xmlns:ds="http://schemas.openxmlformats.org/officeDocument/2006/customXml" ds:itemID="{E2730F7F-537E-4DD0-B42A-59D9A988F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Resume</Template>
  <TotalTime>144</TotalTime>
  <Words>480</Words>
  <Application>Microsoft Macintosh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Corbel</vt:lpstr>
      <vt:lpstr>Rockwell</vt:lpstr>
      <vt:lpstr>Resume</vt:lpstr>
      <vt:lpstr>Infographic Resume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Infographic Resume</dc:title>
  <dc:creator>Ryan Conroy</dc:creator>
  <cp:lastModifiedBy>Ryan Conroy</cp:lastModifiedBy>
  <cp:revision>14</cp:revision>
  <dcterms:created xsi:type="dcterms:W3CDTF">2021-01-26T23:15:13Z</dcterms:created>
  <dcterms:modified xsi:type="dcterms:W3CDTF">2021-01-27T03:56:35Z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