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412" r:id="rId2"/>
    <p:sldId id="421" r:id="rId3"/>
    <p:sldId id="422" r:id="rId4"/>
    <p:sldId id="424" r:id="rId5"/>
    <p:sldId id="425" r:id="rId6"/>
    <p:sldId id="419" r:id="rId7"/>
    <p:sldId id="426" r:id="rId8"/>
    <p:sldId id="427" r:id="rId9"/>
    <p:sldId id="420" r:id="rId10"/>
    <p:sldId id="428" r:id="rId11"/>
    <p:sldId id="414" r:id="rId12"/>
    <p:sldId id="416" r:id="rId13"/>
    <p:sldId id="429" r:id="rId14"/>
    <p:sldId id="430" r:id="rId15"/>
    <p:sldId id="431" r:id="rId16"/>
    <p:sldId id="4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5" autoAdjust="0"/>
    <p:restoredTop sz="94660"/>
  </p:normalViewPr>
  <p:slideViewPr>
    <p:cSldViewPr>
      <p:cViewPr varScale="1">
        <p:scale>
          <a:sx n="84" d="100"/>
          <a:sy n="84" d="100"/>
        </p:scale>
        <p:origin x="11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</a:t>
            </a:r>
            <a:r>
              <a:rPr lang="en-US" sz="4000" b="1">
                <a:solidFill>
                  <a:srgbClr val="002060"/>
                </a:solidFill>
                <a:latin typeface="Cambria" pitchFamily="18" charset="0"/>
              </a:rPr>
              <a:t>Fall 2019)</a:t>
            </a:r>
            <a:endParaRPr lang="en-US" sz="40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7162800" y="4239488"/>
            <a:ext cx="35052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Pedigree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 has a pedigree of other languages</a:t>
            </a:r>
          </a:p>
          <a:p>
            <a:pPr>
              <a:lnSpc>
                <a:spcPct val="150000"/>
              </a:lnSpc>
            </a:pPr>
            <a:r>
              <a:rPr lang="en-US" dirty="0"/>
              <a:t>These are some of those languages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BCPL  B  C  C++  Java</a:t>
            </a:r>
          </a:p>
          <a:p>
            <a:pPr>
              <a:lnSpc>
                <a:spcPct val="150000"/>
              </a:lnSpc>
            </a:pPr>
            <a:r>
              <a:rPr lang="en-US" dirty="0"/>
              <a:t>Starting in the mid 1960s…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Pedigree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BCPL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  C  C++  Java</a:t>
            </a:r>
            <a:endParaRPr lang="en-US" dirty="0"/>
          </a:p>
          <a:p>
            <a:r>
              <a:rPr lang="en-US" dirty="0"/>
              <a:t>Created in 1966</a:t>
            </a:r>
          </a:p>
          <a:p>
            <a:r>
              <a:rPr lang="en-US" dirty="0"/>
              <a:t>Martin Richards (1940-)</a:t>
            </a:r>
          </a:p>
          <a:p>
            <a:r>
              <a:rPr lang="en-US" dirty="0"/>
              <a:t>What it looks like:</a:t>
            </a:r>
          </a:p>
          <a:p>
            <a:pPr>
              <a:buNone/>
            </a:pP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GET "LIBHDR"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LET START () BE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$(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	WRITES ("Hello, world!*N")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$)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5842" name="Picture 2" descr="http://www.itsaji.com/siteimages/martin%20richar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057400"/>
            <a:ext cx="2667000" cy="354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Pedigree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BCPL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 C  C++  Java</a:t>
            </a:r>
            <a:endParaRPr lang="en-US" dirty="0"/>
          </a:p>
          <a:p>
            <a:r>
              <a:rPr lang="en-US" dirty="0"/>
              <a:t>Created in 1969</a:t>
            </a:r>
          </a:p>
          <a:p>
            <a:r>
              <a:rPr lang="en-US" dirty="0"/>
              <a:t>Ken Thompson (1943-)</a:t>
            </a:r>
          </a:p>
          <a:p>
            <a:r>
              <a:rPr lang="en-US" dirty="0"/>
              <a:t>What it looks like:</a:t>
            </a:r>
          </a:p>
          <a:p>
            <a:pPr lvl="1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main( ) {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extrn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(a);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a 'Hello, world!'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8914" name="Picture 2" descr="http://www.itsaji.com/siteimages/1997_ken_thomp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057400"/>
            <a:ext cx="27432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Pedigree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BCPL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 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 C++  Java</a:t>
            </a:r>
            <a:endParaRPr lang="en-US" dirty="0"/>
          </a:p>
          <a:p>
            <a:r>
              <a:rPr lang="en-US" dirty="0"/>
              <a:t>Created in 1972</a:t>
            </a:r>
          </a:p>
          <a:p>
            <a:r>
              <a:rPr lang="en-US" dirty="0"/>
              <a:t>Dennis Ritchie (1941-2011)</a:t>
            </a:r>
          </a:p>
          <a:p>
            <a:r>
              <a:rPr lang="en-US" dirty="0"/>
              <a:t>What it looks like:</a:t>
            </a:r>
          </a:p>
          <a:p>
            <a:pPr lvl="1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main(void) {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("Hello, world!\n");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2770" name="Picture 2" descr="http://upload.wikimedia.org/wikipedia/commons/thumb/0/01/Dennis_MacAlistair_Ritchie_.jpg/220px-Dennis_MacAlistair_Ritchie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3472" y="2057400"/>
            <a:ext cx="2761129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Pedigree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BCPL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  C 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C++</a:t>
            </a:r>
            <a:r>
              <a:rPr lang="en-US" dirty="0">
                <a:sym typeface="Wingdings" pitchFamily="2" charset="2"/>
              </a:rPr>
              <a:t>  Java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Created in 1983</a:t>
            </a:r>
            <a:endParaRPr lang="en-US" b="1" i="1" dirty="0"/>
          </a:p>
          <a:p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 (1950-)</a:t>
            </a:r>
          </a:p>
          <a:p>
            <a:r>
              <a:rPr lang="en-US" dirty="0"/>
              <a:t>Fast like </a:t>
            </a:r>
            <a:r>
              <a:rPr lang="en-US" b="1" i="1" dirty="0"/>
              <a:t>C</a:t>
            </a:r>
            <a:endParaRPr lang="en-US" dirty="0"/>
          </a:p>
          <a:p>
            <a:r>
              <a:rPr lang="en-US" dirty="0"/>
              <a:t>But it's </a:t>
            </a:r>
            <a:r>
              <a:rPr lang="en-US" b="1" i="1" dirty="0"/>
              <a:t>object oriented</a:t>
            </a:r>
          </a:p>
          <a:p>
            <a:r>
              <a:rPr lang="en-US" dirty="0"/>
              <a:t>What it looks like:</a:t>
            </a:r>
          </a:p>
          <a:p>
            <a:pPr lvl="1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main(){</a:t>
            </a:r>
          </a:p>
          <a:p>
            <a:pPr lvl="1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std::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&lt;&lt; "Hello, world!";</a:t>
            </a:r>
          </a:p>
          <a:p>
            <a:pPr lvl="1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3794" name="Picture 2" descr="http://www.itsaji.com/siteimages/bjarne%20stroustrup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2047996"/>
            <a:ext cx="2438400" cy="3133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Pedigree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BCPL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B  C  C++ 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Java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Created in 1995</a:t>
            </a:r>
            <a:endParaRPr lang="en-US" b="1" i="1" dirty="0"/>
          </a:p>
          <a:p>
            <a:r>
              <a:rPr lang="en-US" dirty="0"/>
              <a:t>James Gosling (1955-)</a:t>
            </a:r>
          </a:p>
          <a:p>
            <a:r>
              <a:rPr lang="en-US" dirty="0"/>
              <a:t>Has aspects of C and C++</a:t>
            </a:r>
          </a:p>
          <a:p>
            <a:r>
              <a:rPr lang="en-US" b="1" i="1" dirty="0"/>
              <a:t>Object-oriented, Portable</a:t>
            </a:r>
          </a:p>
          <a:p>
            <a:r>
              <a:rPr lang="en-US" dirty="0"/>
              <a:t>What it looks like:</a:t>
            </a:r>
            <a:br>
              <a:rPr lang="en-US" dirty="0"/>
            </a:br>
            <a:endParaRPr lang="en-US" sz="1000" dirty="0"/>
          </a:p>
          <a:p>
            <a:pPr lvl="1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public static void main(String[]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("Hello, world!");</a:t>
            </a:r>
          </a:p>
          <a:p>
            <a:pPr lvl="1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https://upload.wikimedia.org/wikipedia/commons/thumb/1/14/James_Gosling_2008.jpg/1024px-James_Gosling_2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981200"/>
            <a:ext cx="2667001" cy="268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Was </a:t>
            </a:r>
            <a:r>
              <a:rPr lang="en-US"/>
              <a:t>Java Invented?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8382000" cy="4754563"/>
          </a:xfrm>
        </p:spPr>
        <p:txBody>
          <a:bodyPr/>
          <a:lstStyle/>
          <a:p>
            <a:r>
              <a:rPr lang="en-US" dirty="0"/>
              <a:t>Features that most languages lacked were</a:t>
            </a:r>
          </a:p>
          <a:p>
            <a:pPr lvl="1"/>
            <a:r>
              <a:rPr lang="en-US" dirty="0"/>
              <a:t>Portability (</a:t>
            </a:r>
            <a:r>
              <a:rPr lang="en-US" b="1" i="1" dirty="0"/>
              <a:t>WORA</a:t>
            </a:r>
            <a:r>
              <a:rPr lang="en-US" dirty="0"/>
              <a:t>: </a:t>
            </a:r>
            <a:r>
              <a:rPr lang="en-US" b="1" i="1" dirty="0"/>
              <a:t>W</a:t>
            </a:r>
            <a:r>
              <a:rPr lang="en-US" dirty="0"/>
              <a:t>rite </a:t>
            </a:r>
            <a:r>
              <a:rPr lang="en-US" b="1" i="1" dirty="0"/>
              <a:t>O</a:t>
            </a:r>
            <a:r>
              <a:rPr lang="en-US" dirty="0"/>
              <a:t>nce, </a:t>
            </a:r>
            <a:r>
              <a:rPr lang="en-US" b="1" i="1" dirty="0"/>
              <a:t>R</a:t>
            </a:r>
            <a:r>
              <a:rPr lang="en-US" dirty="0"/>
              <a:t>un </a:t>
            </a:r>
            <a:r>
              <a:rPr lang="en-US" b="1" i="1" dirty="0"/>
              <a:t>A</a:t>
            </a:r>
            <a:r>
              <a:rPr lang="en-US" dirty="0"/>
              <a:t>nywhere)</a:t>
            </a:r>
          </a:p>
          <a:p>
            <a:pPr lvl="1"/>
            <a:r>
              <a:rPr lang="en-US" i="1" dirty="0"/>
              <a:t>Natively</a:t>
            </a:r>
            <a:r>
              <a:rPr lang="en-US" dirty="0"/>
              <a:t> handling network communication</a:t>
            </a:r>
          </a:p>
          <a:p>
            <a:pPr lvl="1"/>
            <a:r>
              <a:rPr lang="en-US" dirty="0"/>
              <a:t>Good security (network and file restrictions)</a:t>
            </a:r>
          </a:p>
          <a:p>
            <a:r>
              <a:rPr lang="en-US" dirty="0"/>
              <a:t>Those were important because of</a:t>
            </a:r>
          </a:p>
          <a:p>
            <a:pPr lvl="1"/>
            <a:r>
              <a:rPr lang="en-US" dirty="0"/>
              <a:t>Increased use of networked computers</a:t>
            </a:r>
          </a:p>
          <a:p>
            <a:pPr lvl="1"/>
            <a:r>
              <a:rPr lang="en-US" dirty="0"/>
              <a:t>Internet</a:t>
            </a:r>
          </a:p>
          <a:p>
            <a:pPr lvl="1"/>
            <a:r>
              <a:rPr lang="en-US" dirty="0"/>
              <a:t>Intranets (</a:t>
            </a:r>
            <a:r>
              <a:rPr lang="en-US"/>
              <a:t>computers within </a:t>
            </a:r>
            <a:r>
              <a:rPr lang="en-US" dirty="0"/>
              <a:t>an organization)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instructions for a computer</a:t>
            </a:r>
          </a:p>
          <a:p>
            <a:pPr lvl="1"/>
            <a:r>
              <a:rPr lang="en-US" dirty="0"/>
              <a:t>Like a recipe is a set of instructions for a meal</a:t>
            </a:r>
          </a:p>
          <a:p>
            <a:r>
              <a:rPr lang="en-US" dirty="0"/>
              <a:t>Accomplishes a task</a:t>
            </a:r>
          </a:p>
          <a:p>
            <a:pPr lvl="1"/>
            <a:r>
              <a:rPr lang="en-US" dirty="0"/>
              <a:t>Solving a problem, playing a game, </a:t>
            </a:r>
            <a:br>
              <a:rPr lang="en-US" dirty="0"/>
            </a:br>
            <a:r>
              <a:rPr lang="en-US" dirty="0"/>
              <a:t>doing your taxes, control a hardware device, etc…</a:t>
            </a:r>
          </a:p>
          <a:p>
            <a:r>
              <a:rPr lang="en-US" dirty="0"/>
              <a:t>A computer </a:t>
            </a:r>
            <a:r>
              <a:rPr lang="en-US" b="1" i="1" dirty="0"/>
              <a:t>language</a:t>
            </a:r>
            <a:r>
              <a:rPr lang="en-US" dirty="0"/>
              <a:t> is used to write the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Computers Are Dumb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they appear smart</a:t>
            </a:r>
          </a:p>
          <a:p>
            <a:r>
              <a:rPr lang="en-US" dirty="0"/>
              <a:t>But that's because they're fast</a:t>
            </a:r>
          </a:p>
          <a:p>
            <a:r>
              <a:rPr lang="en-US" dirty="0"/>
              <a:t>Programmers tell them what to do</a:t>
            </a:r>
          </a:p>
          <a:p>
            <a:r>
              <a:rPr lang="en-US" dirty="0"/>
              <a:t>Programmers teach them how to interact with</a:t>
            </a:r>
          </a:p>
          <a:p>
            <a:pPr lvl="1"/>
            <a:r>
              <a:rPr lang="en-US" dirty="0"/>
              <a:t>Hardware (operating systems, drivers)</a:t>
            </a:r>
          </a:p>
          <a:p>
            <a:pPr lvl="1"/>
            <a:r>
              <a:rPr lang="en-US" dirty="0"/>
              <a:t>People (user interfaces)</a:t>
            </a:r>
          </a:p>
          <a:p>
            <a:pPr lvl="1"/>
            <a:r>
              <a:rPr lang="en-US" dirty="0"/>
              <a:t>Software (middleware)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some prominent names in the history of computer programming</a:t>
            </a:r>
          </a:p>
          <a:p>
            <a:r>
              <a:rPr lang="en-US" dirty="0"/>
              <a:t>But just a small portion of the many pioneers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/>
              <a:t>Ada</a:t>
            </a:r>
            <a:r>
              <a:rPr lang="en-US" b="1" i="1" dirty="0"/>
              <a:t> Lovelace</a:t>
            </a:r>
            <a:r>
              <a:rPr lang="en-US" dirty="0"/>
              <a:t> (1815-1852)</a:t>
            </a:r>
          </a:p>
          <a:p>
            <a:r>
              <a:rPr lang="en-US" dirty="0"/>
              <a:t>Widely-considered the first</a:t>
            </a:r>
            <a:br>
              <a:rPr lang="en-US" dirty="0"/>
            </a:br>
            <a:r>
              <a:rPr lang="en-US" dirty="0"/>
              <a:t>computer programmer</a:t>
            </a:r>
          </a:p>
          <a:p>
            <a:r>
              <a:rPr lang="en-US" dirty="0"/>
              <a:t>In 1843, she wrote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i="1" dirty="0"/>
              <a:t>algorithm </a:t>
            </a: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use by a computer</a:t>
            </a:r>
          </a:p>
          <a:p>
            <a:r>
              <a:rPr lang="en-US" dirty="0"/>
              <a:t>That computer (called the</a:t>
            </a:r>
            <a:br>
              <a:rPr lang="en-US" dirty="0"/>
            </a:br>
            <a:r>
              <a:rPr lang="en-US" b="1" i="1" dirty="0"/>
              <a:t>Analytical Engine</a:t>
            </a:r>
            <a:r>
              <a:rPr lang="en-US" dirty="0"/>
              <a:t>) was to be</a:t>
            </a:r>
            <a:br>
              <a:rPr lang="en-US" dirty="0"/>
            </a:br>
            <a:r>
              <a:rPr lang="en-US" dirty="0"/>
              <a:t>built by </a:t>
            </a:r>
            <a:r>
              <a:rPr lang="en-US" b="1" i="1" dirty="0"/>
              <a:t>Charles Babbage</a:t>
            </a:r>
            <a:r>
              <a:rPr lang="en-US" dirty="0"/>
              <a:t>, but he</a:t>
            </a:r>
            <a:br>
              <a:rPr lang="en-US" dirty="0"/>
            </a:br>
            <a:r>
              <a:rPr lang="en-US" dirty="0"/>
              <a:t>ran out of money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42" name="Picture 2" descr="http://upload.wikimedia.org/wikipedia/commons/thumb/0/0f/Ada_lovelace.jpg/250px-Ada_lovel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0" y="1447801"/>
            <a:ext cx="2381250" cy="327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596467" y="2635090"/>
            <a:ext cx="2183512" cy="10737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Algorithm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set of well-defined steps that can be used in a program</a:t>
            </a:r>
          </a:p>
        </p:txBody>
      </p:sp>
    </p:spTree>
    <p:extLst>
      <p:ext uri="{BB962C8B-B14F-4D97-AF65-F5344CB8AC3E}">
        <p14:creationId xmlns:p14="http://schemas.microsoft.com/office/powerpoint/2010/main" val="81680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Admiral Grace Hopper (1906-1992)</a:t>
            </a:r>
          </a:p>
          <a:p>
            <a:r>
              <a:rPr lang="en-US" dirty="0"/>
              <a:t>Invented the language "</a:t>
            </a:r>
            <a:r>
              <a:rPr lang="en-US" b="1" i="1" dirty="0"/>
              <a:t>A-0"</a:t>
            </a:r>
            <a:r>
              <a:rPr lang="en-US" dirty="0"/>
              <a:t> in 1952</a:t>
            </a:r>
          </a:p>
          <a:p>
            <a:r>
              <a:rPr lang="en-US" dirty="0"/>
              <a:t>Popularized the term "debugging"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1746" name="Picture 2" descr="http://www.archives.upenn.edu/img/ar/hopper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150" y="3268634"/>
            <a:ext cx="1966451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8" name="Picture 4" descr="http://upload.wikimedia.org/wikipedia/commons/thumb/8/8a/H96566k.jpg/220px-H96566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268634"/>
            <a:ext cx="3886200" cy="3055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ine Callout 3 8"/>
          <p:cNvSpPr/>
          <p:nvPr/>
        </p:nvSpPr>
        <p:spPr>
          <a:xfrm>
            <a:off x="8140700" y="1905000"/>
            <a:ext cx="2057400" cy="880538"/>
          </a:xfrm>
          <a:prstGeom prst="borderCallout3">
            <a:avLst>
              <a:gd name="adj1" fmla="val 98521"/>
              <a:gd name="adj2" fmla="val 50064"/>
              <a:gd name="adj3" fmla="val 99595"/>
              <a:gd name="adj4" fmla="val 49721"/>
              <a:gd name="adj5" fmla="val 374614"/>
              <a:gd name="adj6" fmla="val 29161"/>
              <a:gd name="adj7" fmla="val 401773"/>
              <a:gd name="adj8" fmla="val 7928"/>
            </a:avLst>
          </a:prstGeom>
          <a:solidFill>
            <a:schemeClr val="l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"First actual case of bug being found"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Backus (1924-2007)</a:t>
            </a:r>
          </a:p>
          <a:p>
            <a:r>
              <a:rPr lang="en-US" dirty="0"/>
              <a:t>Invented </a:t>
            </a:r>
            <a:r>
              <a:rPr lang="en-US" b="1" i="1" dirty="0"/>
              <a:t>Fortran</a:t>
            </a:r>
            <a:r>
              <a:rPr lang="en-US" dirty="0"/>
              <a:t> in 1957</a:t>
            </a:r>
          </a:p>
          <a:p>
            <a:r>
              <a:rPr lang="en-US" b="1" i="1" dirty="0"/>
              <a:t>For</a:t>
            </a:r>
            <a:r>
              <a:rPr lang="en-US" dirty="0"/>
              <a:t>mula </a:t>
            </a:r>
            <a:r>
              <a:rPr lang="en-US" b="1" i="1" dirty="0"/>
              <a:t>tran</a:t>
            </a:r>
            <a:r>
              <a:rPr lang="en-US" dirty="0"/>
              <a:t>slating</a:t>
            </a:r>
          </a:p>
          <a:p>
            <a:r>
              <a:rPr lang="en-US" dirty="0"/>
              <a:t>Was the most popular</a:t>
            </a:r>
            <a:br>
              <a:rPr lang="en-US" dirty="0"/>
            </a:br>
            <a:r>
              <a:rPr lang="en-US" dirty="0"/>
              <a:t>language for scientific</a:t>
            </a:r>
            <a:br>
              <a:rPr lang="en-US" dirty="0"/>
            </a:br>
            <a:r>
              <a:rPr lang="en-US" dirty="0"/>
              <a:t>applications</a:t>
            </a:r>
          </a:p>
          <a:p>
            <a:r>
              <a:rPr lang="en-US" dirty="0"/>
              <a:t>Still in use today</a:t>
            </a:r>
          </a:p>
          <a:p>
            <a:r>
              <a:rPr lang="en-US" dirty="0"/>
              <a:t>Latest version as of 2010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24" name="Picture 4" descr="http://www.smh.com.au/ffximage/2007/03/21/backus_narrowweb__300x384,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524000"/>
            <a:ext cx="2857500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1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Admiral Grace Hopper (1906-1992)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inventors of </a:t>
            </a:r>
            <a:r>
              <a:rPr lang="en-US" b="1" i="1" dirty="0"/>
              <a:t>COBOL</a:t>
            </a:r>
            <a:r>
              <a:rPr lang="en-US" dirty="0"/>
              <a:t> (1959)</a:t>
            </a:r>
            <a:endParaRPr lang="en-US" b="1" i="1" dirty="0"/>
          </a:p>
          <a:p>
            <a:pPr>
              <a:lnSpc>
                <a:spcPct val="150000"/>
              </a:lnSpc>
            </a:pPr>
            <a:r>
              <a:rPr lang="en-US" b="1" i="1" dirty="0"/>
              <a:t>Co</a:t>
            </a:r>
            <a:r>
              <a:rPr lang="en-US" dirty="0"/>
              <a:t>mmon </a:t>
            </a:r>
            <a:r>
              <a:rPr lang="en-US" b="1" i="1" dirty="0"/>
              <a:t>B</a:t>
            </a:r>
            <a:r>
              <a:rPr lang="en-US" dirty="0"/>
              <a:t>usiness </a:t>
            </a:r>
            <a:r>
              <a:rPr lang="en-US" b="1" i="1" dirty="0"/>
              <a:t>O</a:t>
            </a:r>
            <a:r>
              <a:rPr lang="en-US" dirty="0"/>
              <a:t>riented </a:t>
            </a:r>
            <a:r>
              <a:rPr lang="en-US" b="1" i="1" dirty="0"/>
              <a:t>L</a:t>
            </a:r>
            <a:r>
              <a:rPr lang="en-US" dirty="0"/>
              <a:t>anguage</a:t>
            </a:r>
          </a:p>
          <a:p>
            <a:pPr>
              <a:lnSpc>
                <a:spcPct val="150000"/>
              </a:lnSpc>
            </a:pPr>
            <a:r>
              <a:rPr lang="en-US" dirty="0"/>
              <a:t>As Fortran was used for science apps,</a:t>
            </a:r>
            <a:br>
              <a:rPr lang="en-US" dirty="0"/>
            </a:br>
            <a:r>
              <a:rPr lang="en-US" dirty="0"/>
              <a:t>COBOL was used for business apps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1746" name="Picture 2" descr="http://www.archives.upenn.edu/img/ar/hopper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1447801"/>
            <a:ext cx="1143000" cy="177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Early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Invented </a:t>
            </a:r>
            <a:r>
              <a:rPr lang="en-US" b="1" i="1" dirty="0"/>
              <a:t>BASIC</a:t>
            </a:r>
            <a:r>
              <a:rPr lang="en-US" dirty="0"/>
              <a:t> in 1964</a:t>
            </a:r>
          </a:p>
          <a:p>
            <a:r>
              <a:rPr lang="en-US" b="1" i="1" u="sng" dirty="0"/>
              <a:t>B</a:t>
            </a:r>
            <a:r>
              <a:rPr lang="en-US" dirty="0"/>
              <a:t>eginner's </a:t>
            </a:r>
            <a:r>
              <a:rPr lang="en-US" b="1" i="1" u="sng" dirty="0"/>
              <a:t>A</a:t>
            </a:r>
            <a:r>
              <a:rPr lang="en-US" dirty="0"/>
              <a:t>ll-Purpose </a:t>
            </a:r>
            <a:r>
              <a:rPr lang="en-US" b="1" i="1" u="sng" dirty="0"/>
              <a:t>S</a:t>
            </a:r>
            <a:r>
              <a:rPr lang="en-US" dirty="0"/>
              <a:t>ymbolic </a:t>
            </a:r>
            <a:r>
              <a:rPr lang="en-US" b="1" i="1" u="sng" dirty="0"/>
              <a:t>I</a:t>
            </a:r>
            <a:r>
              <a:rPr lang="en-US" dirty="0"/>
              <a:t>nstruction </a:t>
            </a:r>
            <a:r>
              <a:rPr lang="en-US" b="1" i="1" u="sng" dirty="0"/>
              <a:t>C</a:t>
            </a:r>
            <a:r>
              <a:rPr lang="en-US" dirty="0"/>
              <a:t>ode</a:t>
            </a:r>
          </a:p>
          <a:p>
            <a:r>
              <a:rPr lang="en-US" dirty="0"/>
              <a:t>Foundation for </a:t>
            </a:r>
            <a:r>
              <a:rPr lang="en-US" b="1" i="1" dirty="0"/>
              <a:t>Visual Basic</a:t>
            </a:r>
            <a:r>
              <a:rPr lang="en-US" dirty="0"/>
              <a:t> and </a:t>
            </a:r>
            <a:r>
              <a:rPr lang="en-US" b="1" i="1" dirty="0"/>
              <a:t>VB </a:t>
            </a:r>
            <a:r>
              <a:rPr lang="en-US" b="1" i="1" dirty="0" err="1"/>
              <a:t>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upload.wikimedia.org/wikipedia/en/thumb/1/13/John_George_Kemeny.jpg/220px-John_George_Kemeny.jpg"/>
          <p:cNvPicPr>
            <a:picLocks noChangeAspect="1" noChangeArrowheads="1"/>
          </p:cNvPicPr>
          <p:nvPr/>
        </p:nvPicPr>
        <p:blipFill>
          <a:blip r:embed="rId2" cstate="print"/>
          <a:srcRect l="21818" r="9091" b="41538"/>
          <a:stretch>
            <a:fillRect/>
          </a:stretch>
        </p:blipFill>
        <p:spPr bwMode="auto">
          <a:xfrm>
            <a:off x="3810000" y="1219200"/>
            <a:ext cx="14478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computer.org/portal/image/image_gallery?uuid=d6d5569e-d202-4c85-a373-9923eeeec32a&amp;groupId=1464074&amp;t=131281110349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1274" y="1219200"/>
            <a:ext cx="1244526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274320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Thomas Kurtz</a:t>
            </a:r>
            <a:br>
              <a:rPr lang="en-US" sz="2400" dirty="0"/>
            </a:br>
            <a:r>
              <a:rPr lang="en-US" sz="2400" dirty="0"/>
              <a:t>(1928-)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274320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John </a:t>
            </a:r>
            <a:r>
              <a:rPr lang="en-US" sz="2400" dirty="0" err="1"/>
              <a:t>Kemeny</a:t>
            </a:r>
            <a:br>
              <a:rPr lang="en-US" sz="2400" dirty="0"/>
            </a:br>
            <a:r>
              <a:rPr lang="en-US" sz="2400" dirty="0"/>
              <a:t>(1926-1992)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717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Cambria</vt:lpstr>
      <vt:lpstr>Consolas</vt:lpstr>
      <vt:lpstr>Office Theme</vt:lpstr>
      <vt:lpstr>IST 261 (Fall 2019)</vt:lpstr>
      <vt:lpstr>What is a Program?</vt:lpstr>
      <vt:lpstr>Computers Are Dumb</vt:lpstr>
      <vt:lpstr>Early Programmers</vt:lpstr>
      <vt:lpstr>Early Programmers</vt:lpstr>
      <vt:lpstr>Early Programmers</vt:lpstr>
      <vt:lpstr>Early Programmers</vt:lpstr>
      <vt:lpstr>Early Programmers</vt:lpstr>
      <vt:lpstr>Early Programmers</vt:lpstr>
      <vt:lpstr>Java Pedigree</vt:lpstr>
      <vt:lpstr>Pedigree of Java</vt:lpstr>
      <vt:lpstr>Pedigree of Java</vt:lpstr>
      <vt:lpstr>Pedigree of Java</vt:lpstr>
      <vt:lpstr>Pedigree of Java</vt:lpstr>
      <vt:lpstr>Pedigree of Java</vt:lpstr>
      <vt:lpstr>Why Was Java Invented?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299</cp:revision>
  <dcterms:created xsi:type="dcterms:W3CDTF">2010-01-10T20:29:40Z</dcterms:created>
  <dcterms:modified xsi:type="dcterms:W3CDTF">2019-08-25T04:09:42Z</dcterms:modified>
</cp:coreProperties>
</file>