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412" r:id="rId2"/>
    <p:sldId id="403" r:id="rId3"/>
    <p:sldId id="411" r:id="rId4"/>
    <p:sldId id="413" r:id="rId5"/>
    <p:sldId id="414" r:id="rId6"/>
    <p:sldId id="404" r:id="rId7"/>
    <p:sldId id="405" r:id="rId8"/>
    <p:sldId id="406" r:id="rId9"/>
    <p:sldId id="409" r:id="rId10"/>
    <p:sldId id="4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035" autoAdjust="0"/>
    <p:restoredTop sz="94660"/>
  </p:normalViewPr>
  <p:slideViewPr>
    <p:cSldViewPr>
      <p:cViewPr varScale="1">
        <p:scale>
          <a:sx n="84" d="100"/>
          <a:sy n="84" d="100"/>
        </p:scale>
        <p:origin x="114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E92FD-0BF5-486D-8D3C-27987314E728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F540-B6D8-4B14-AFD4-B3F2AB50A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Design and Software Applications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4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Design and Software Applications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Design and Software Applications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2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Design and Software Applications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1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Design and Software Applications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Design and Software Applications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Design and Software Applications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Design and Software Applications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1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Design and Software Applications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Design and Software Applications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Design and Software Applications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345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53200"/>
            <a:ext cx="345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0" y="6553201"/>
            <a:ext cx="5283200" cy="279991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Object-Oriented Design and Software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0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2060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3BD2-C3D3-42D9-BA55-BD68B50BF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8563"/>
            <a:ext cx="9144000" cy="554037"/>
          </a:xfrm>
        </p:spPr>
        <p:txBody>
          <a:bodyPr>
            <a:normAutofit fontScale="90000"/>
          </a:bodyPr>
          <a:lstStyle/>
          <a:p>
            <a:pPr algn="r"/>
            <a:r>
              <a:rPr lang="en-US" sz="4000" b="1" dirty="0">
                <a:solidFill>
                  <a:srgbClr val="002060"/>
                </a:solidFill>
                <a:latin typeface="Cambria" pitchFamily="18" charset="0"/>
              </a:rPr>
              <a:t>IST 261 (Fall 2019)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1E0A-C522-4DDD-86A0-2BED673B9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438401"/>
            <a:ext cx="9601200" cy="762000"/>
          </a:xfrm>
        </p:spPr>
        <p:txBody>
          <a:bodyPr>
            <a:normAutofit/>
          </a:bodyPr>
          <a:lstStyle/>
          <a:p>
            <a:pPr algn="r"/>
            <a:r>
              <a:rPr lang="en-US" sz="4000" b="1" i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Application Development Design Studio 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EC6E66C-68B4-4D39-B3DF-D2FD6947F53E}"/>
              </a:ext>
            </a:extLst>
          </p:cNvPr>
          <p:cNvSpPr txBox="1">
            <a:spLocks/>
          </p:cNvSpPr>
          <p:nvPr/>
        </p:nvSpPr>
        <p:spPr>
          <a:xfrm>
            <a:off x="9448800" y="4239488"/>
            <a:ext cx="1219200" cy="61760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JVM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DCDD2D7-C75F-4A4D-990A-0CADBC752244}"/>
              </a:ext>
            </a:extLst>
          </p:cNvPr>
          <p:cNvSpPr txBox="1">
            <a:spLocks/>
          </p:cNvSpPr>
          <p:nvPr/>
        </p:nvSpPr>
        <p:spPr>
          <a:xfrm>
            <a:off x="1524000" y="5197605"/>
            <a:ext cx="9144000" cy="123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Phil O'Connell</a:t>
            </a:r>
          </a:p>
          <a:p>
            <a:pPr algn="r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pxo4@psu.edu</a:t>
            </a:r>
          </a:p>
        </p:txBody>
      </p:sp>
      <p:pic>
        <p:nvPicPr>
          <p:cNvPr id="1030" name="Picture 6" descr="http://abington.psu.edu/sites/default/files/styles/header_logo_mobile/public/logos/psu_abo_rgb_2c_3x_2.png?itok=woij2zts">
            <a:extLst>
              <a:ext uri="{FF2B5EF4-FFF2-40B4-BE49-F238E27FC236}">
                <a16:creationId xmlns:a16="http://schemas.microsoft.com/office/drawing/2014/main" id="{2F56A3BE-5A42-4E55-BABF-823E13D39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" y="0"/>
            <a:ext cx="5334000" cy="244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7787-C806-49D2-87C0-B8593EB0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About Java </a:t>
            </a:r>
            <a:r>
              <a:rPr lang="en-US" i="1" dirty="0" err="1"/>
              <a:t>byetcode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FBAF-4661-483A-9E4F-305C57FEF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JVM uses the bytecode</a:t>
            </a:r>
          </a:p>
          <a:p>
            <a:r>
              <a:rPr lang="en-US" b="1" i="1" dirty="0"/>
              <a:t>But</a:t>
            </a:r>
            <a:r>
              <a:rPr lang="en-US" dirty="0"/>
              <a:t> it has no idea what created that bytecode</a:t>
            </a:r>
          </a:p>
          <a:p>
            <a:r>
              <a:rPr lang="en-US" dirty="0"/>
              <a:t>Most of the time, it will be </a:t>
            </a:r>
            <a:r>
              <a:rPr lang="en-US" b="1" i="1" dirty="0" err="1"/>
              <a:t>javac</a:t>
            </a:r>
            <a:r>
              <a:rPr lang="en-US" dirty="0"/>
              <a:t> compiling </a:t>
            </a:r>
            <a:r>
              <a:rPr lang="en-US" i="1" dirty="0"/>
              <a:t>Java</a:t>
            </a:r>
            <a:r>
              <a:rPr lang="en-US" dirty="0"/>
              <a:t> code</a:t>
            </a:r>
          </a:p>
          <a:p>
            <a:r>
              <a:rPr lang="en-US" dirty="0"/>
              <a:t>If you wanted, you could invent your own language</a:t>
            </a:r>
          </a:p>
          <a:p>
            <a:r>
              <a:rPr lang="en-US" dirty="0"/>
              <a:t>As long as you can convert it to bytecode that a JVM can run</a:t>
            </a:r>
          </a:p>
          <a:p>
            <a:r>
              <a:rPr lang="en-US" dirty="0"/>
              <a:t>And such </a:t>
            </a:r>
            <a:r>
              <a:rPr lang="en-US"/>
              <a:t>languages </a:t>
            </a:r>
            <a:r>
              <a:rPr lang="en-US" dirty="0"/>
              <a:t>d</a:t>
            </a:r>
            <a:r>
              <a:rPr lang="en-US"/>
              <a:t>o </a:t>
            </a:r>
            <a:r>
              <a:rPr lang="en-US" dirty="0"/>
              <a:t>exist:</a:t>
            </a:r>
          </a:p>
          <a:p>
            <a:pPr lvl="1"/>
            <a:r>
              <a:rPr lang="en-US" dirty="0"/>
              <a:t>Clojure, Groovy, </a:t>
            </a:r>
            <a:r>
              <a:rPr lang="en-US" dirty="0" err="1"/>
              <a:t>JRuby</a:t>
            </a:r>
            <a:r>
              <a:rPr lang="en-US" dirty="0"/>
              <a:t>, </a:t>
            </a:r>
            <a:r>
              <a:rPr lang="en-US" dirty="0" err="1"/>
              <a:t>Jython</a:t>
            </a:r>
            <a:r>
              <a:rPr lang="en-US" dirty="0"/>
              <a:t>, Kotlin, Scala</a:t>
            </a:r>
          </a:p>
          <a:p>
            <a:pPr lvl="1"/>
            <a:r>
              <a:rPr lang="en-US" dirty="0"/>
              <a:t>https://en.wikipedia.org/wiki/List_of_JVM_languages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5593-9AA3-4BBF-BA1E-6274C2A5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AD80-457C-4C07-ABA0-0D00928D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Design and Software Applications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14A5-EBFC-4E3F-92F9-0BFCBB0C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0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virtual machines were invented,</a:t>
            </a:r>
            <a:br>
              <a:rPr lang="en-US" dirty="0"/>
            </a:br>
            <a:r>
              <a:rPr lang="en-US" dirty="0"/>
              <a:t>programs had a drawback</a:t>
            </a:r>
          </a:p>
          <a:p>
            <a:r>
              <a:rPr lang="en-US" dirty="0"/>
              <a:t>A compiled program only ran on one platform</a:t>
            </a:r>
          </a:p>
          <a:p>
            <a:r>
              <a:rPr lang="en-US" dirty="0"/>
              <a:t>If I wanted it to run on a different platform, I would need to modify/recompile it there</a:t>
            </a:r>
          </a:p>
          <a:p>
            <a:pPr lvl="1"/>
            <a:r>
              <a:rPr lang="en-US" dirty="0"/>
              <a:t>Meaning, the program was not easily </a:t>
            </a:r>
            <a:r>
              <a:rPr lang="en-US" b="1" i="1" dirty="0"/>
              <a:t>portable</a:t>
            </a:r>
            <a:endParaRPr lang="en-US" dirty="0"/>
          </a:p>
          <a:p>
            <a:r>
              <a:rPr lang="en-US" dirty="0"/>
              <a:t>It would be nice if I only had to write it once, and it would run anywhere</a:t>
            </a:r>
          </a:p>
          <a:p>
            <a:r>
              <a:rPr lang="en-US" dirty="0"/>
              <a:t>That is accomplished via the JVM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Design and Software Applications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2360F-3449-4727-A9B8-D0AED9E4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9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Java Virtual Machine (JVM)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J</a:t>
            </a:r>
            <a:r>
              <a:rPr lang="en-US" dirty="0"/>
              <a:t>ava </a:t>
            </a:r>
            <a:r>
              <a:rPr lang="en-US" u="sng" dirty="0"/>
              <a:t>V</a:t>
            </a:r>
            <a:r>
              <a:rPr lang="en-US" dirty="0"/>
              <a:t>irtual </a:t>
            </a:r>
            <a:r>
              <a:rPr lang="en-US" u="sng" dirty="0"/>
              <a:t>M</a:t>
            </a:r>
            <a:r>
              <a:rPr lang="en-US" dirty="0"/>
              <a:t>achine</a:t>
            </a:r>
          </a:p>
          <a:p>
            <a:r>
              <a:rPr lang="en-US" dirty="0"/>
              <a:t>It is an app built according to specifications</a:t>
            </a:r>
            <a:br>
              <a:rPr lang="en-US" dirty="0"/>
            </a:br>
            <a:r>
              <a:rPr lang="en-US" dirty="0"/>
              <a:t>on how to read/run Java </a:t>
            </a:r>
            <a:r>
              <a:rPr lang="en-US" b="1" i="1" dirty="0"/>
              <a:t>bytecode</a:t>
            </a:r>
            <a:r>
              <a:rPr lang="en-US" dirty="0"/>
              <a:t> </a:t>
            </a:r>
            <a:r>
              <a:rPr lang="en-US"/>
              <a:t>(.class file)</a:t>
            </a:r>
            <a:endParaRPr lang="en-US" b="1" i="1" dirty="0"/>
          </a:p>
          <a:p>
            <a:r>
              <a:rPr lang="en-US" dirty="0"/>
              <a:t>Every system wanting to run Java has a JVM</a:t>
            </a:r>
          </a:p>
          <a:p>
            <a:r>
              <a:rPr lang="en-US" dirty="0"/>
              <a:t>The </a:t>
            </a:r>
            <a:r>
              <a:rPr lang="en-US" b="1" i="1" dirty="0"/>
              <a:t>bytecode</a:t>
            </a:r>
            <a:r>
              <a:rPr lang="en-US" dirty="0"/>
              <a:t> runs in the JVM</a:t>
            </a:r>
          </a:p>
          <a:p>
            <a:r>
              <a:rPr lang="en-US" dirty="0"/>
              <a:t>It doesn't matter what system the JVM is on</a:t>
            </a:r>
          </a:p>
          <a:p>
            <a:pPr lvl="1"/>
            <a:r>
              <a:rPr lang="en-US" dirty="0"/>
              <a:t>Mac, PC, Linux, Android, OS X</a:t>
            </a:r>
          </a:p>
          <a:p>
            <a:r>
              <a:rPr lang="en-US" dirty="0"/>
              <a:t>All JVMs can run the same </a:t>
            </a:r>
            <a:r>
              <a:rPr lang="en-US" b="1" i="1" dirty="0"/>
              <a:t>bytecode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i.e., </a:t>
            </a:r>
            <a:r>
              <a:rPr lang="en-US" b="1" i="1" dirty="0"/>
              <a:t>.class</a:t>
            </a:r>
            <a:r>
              <a:rPr lang="en-US" dirty="0"/>
              <a:t> files and </a:t>
            </a:r>
            <a:r>
              <a:rPr lang="en-US" b="1" i="1" dirty="0"/>
              <a:t>.jar</a:t>
            </a:r>
            <a:r>
              <a:rPr lang="en-US" dirty="0"/>
              <a:t> (zipped .class files)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Design and Software Applications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543800" y="4762500"/>
            <a:ext cx="1828800" cy="533400"/>
          </a:xfrm>
          <a:prstGeom prst="wedgeRoundRectCallout">
            <a:avLst>
              <a:gd name="adj1" fmla="val -25833"/>
              <a:gd name="adj2" fmla="val -48183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Note:  </a:t>
            </a:r>
            <a:r>
              <a:rPr lang="en-US" dirty="0"/>
              <a:t>iOS does not allow JVMs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CE775-D676-431C-B8CE-6B4AFC8A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7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JVM is Like an MP3 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same MP3 file can be played on many players</a:t>
            </a:r>
          </a:p>
          <a:p>
            <a:r>
              <a:rPr lang="en-US" sz="2800" dirty="0"/>
              <a:t>Each player adheres to the MP3 file specifications</a:t>
            </a:r>
          </a:p>
          <a:p>
            <a:r>
              <a:rPr lang="en-US" sz="2800" dirty="0"/>
              <a:t>It doesn’t matter what system created the MP3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Design and Software Applications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229" y="3124201"/>
            <a:ext cx="681045" cy="68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5426539" y="4376260"/>
            <a:ext cx="1559448" cy="1625285"/>
            <a:chOff x="3857394" y="3528786"/>
            <a:chExt cx="2511507" cy="2617536"/>
          </a:xfrm>
        </p:grpSpPr>
        <p:grpSp>
          <p:nvGrpSpPr>
            <p:cNvPr id="9" name="Group 8"/>
            <p:cNvGrpSpPr/>
            <p:nvPr/>
          </p:nvGrpSpPr>
          <p:grpSpPr>
            <a:xfrm>
              <a:off x="3886200" y="3528786"/>
              <a:ext cx="2225467" cy="1587500"/>
              <a:chOff x="3886200" y="3528786"/>
              <a:chExt cx="2225467" cy="1587500"/>
            </a:xfrm>
          </p:grpSpPr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6200" y="3528786"/>
                <a:ext cx="2225467" cy="158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9" name="Picture 1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2695" y="3960471"/>
                <a:ext cx="752475" cy="752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57394" y="5105400"/>
              <a:ext cx="2511507" cy="1040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dirty="0"/>
                <a:t>Windows Media Player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48343" y="4360699"/>
            <a:ext cx="1277484" cy="1633456"/>
            <a:chOff x="1115899" y="3528787"/>
            <a:chExt cx="2057400" cy="2630698"/>
          </a:xfrm>
        </p:grpSpPr>
        <p:grpSp>
          <p:nvGrpSpPr>
            <p:cNvPr id="10" name="Group 9"/>
            <p:cNvGrpSpPr/>
            <p:nvPr/>
          </p:nvGrpSpPr>
          <p:grpSpPr>
            <a:xfrm>
              <a:off x="1115899" y="3528787"/>
              <a:ext cx="2057400" cy="1541270"/>
              <a:chOff x="1498601" y="3735162"/>
              <a:chExt cx="2057400" cy="1541270"/>
            </a:xfrm>
          </p:grpSpPr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8601" y="3735162"/>
                <a:ext cx="2057400" cy="1541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6" name="Picture 1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1513" y="4248136"/>
                <a:ext cx="765402" cy="765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1192099" y="5118562"/>
              <a:ext cx="1905001" cy="1040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dirty="0"/>
                <a:t>Banshee (Linux)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13025" y="4432437"/>
            <a:ext cx="1525883" cy="1030886"/>
            <a:chOff x="6248400" y="3735161"/>
            <a:chExt cx="2457450" cy="1660252"/>
          </a:xfrm>
        </p:grpSpPr>
        <p:grpSp>
          <p:nvGrpSpPr>
            <p:cNvPr id="11" name="Group 10"/>
            <p:cNvGrpSpPr/>
            <p:nvPr/>
          </p:nvGrpSpPr>
          <p:grpSpPr>
            <a:xfrm>
              <a:off x="6248400" y="3735161"/>
              <a:ext cx="2457450" cy="1085850"/>
              <a:chOff x="6248400" y="3735161"/>
              <a:chExt cx="2457450" cy="1085850"/>
            </a:xfrm>
          </p:grpSpPr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8400" y="3735161"/>
                <a:ext cx="2457450" cy="1085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8" name="Picture 1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8131" y="3904229"/>
                <a:ext cx="747713" cy="747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6553200" y="4800600"/>
              <a:ext cx="1885949" cy="594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dirty="0"/>
                <a:t>iTunes</a:t>
              </a:r>
            </a:p>
          </p:txBody>
        </p:sp>
      </p:grpSp>
      <p:cxnSp>
        <p:nvCxnSpPr>
          <p:cNvPr id="20" name="Curved Connector 19"/>
          <p:cNvCxnSpPr>
            <a:stCxn id="1032" idx="3"/>
            <a:endCxn id="1033" idx="0"/>
          </p:cNvCxnSpPr>
          <p:nvPr/>
        </p:nvCxnSpPr>
        <p:spPr>
          <a:xfrm>
            <a:off x="6477274" y="3464723"/>
            <a:ext cx="1298693" cy="967714"/>
          </a:xfrm>
          <a:prstGeom prst="curved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032" idx="1"/>
            <a:endCxn id="1035" idx="0"/>
          </p:cNvCxnSpPr>
          <p:nvPr/>
        </p:nvCxnSpPr>
        <p:spPr>
          <a:xfrm rot="10800000" flipV="1">
            <a:off x="4387086" y="3464723"/>
            <a:ext cx="1409143" cy="895976"/>
          </a:xfrm>
          <a:prstGeom prst="curved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32" idx="2"/>
            <a:endCxn id="1034" idx="0"/>
          </p:cNvCxnSpPr>
          <p:nvPr/>
        </p:nvCxnSpPr>
        <p:spPr>
          <a:xfrm rot="5400000">
            <a:off x="5850541" y="4090051"/>
            <a:ext cx="571014" cy="1405"/>
          </a:xfrm>
          <a:prstGeom prst="curvedConnector3">
            <a:avLst>
              <a:gd name="adj1" fmla="val 50000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8FA26-2E3F-433A-BF02-59FFB720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</a:t>
            </a:r>
            <a:r>
              <a:rPr lang="en-US" i="1" dirty="0"/>
              <a:t>bytecode</a:t>
            </a:r>
            <a:r>
              <a:rPr lang="en-US" dirty="0"/>
              <a:t> Runs on any JVM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same .class file can be run on any JVM</a:t>
            </a:r>
          </a:p>
          <a:p>
            <a:r>
              <a:rPr lang="en-US" sz="2800" dirty="0"/>
              <a:t>Each JVM adheres to Java bytecode specifications</a:t>
            </a:r>
          </a:p>
          <a:p>
            <a:r>
              <a:rPr lang="en-US" sz="2800" dirty="0"/>
              <a:t>It doesn’t matter what system created the .class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Design and Software Applications</a:t>
            </a:r>
            <a:endParaRPr lang="en-US" dirty="0"/>
          </a:p>
        </p:txBody>
      </p:sp>
      <p:cxnSp>
        <p:nvCxnSpPr>
          <p:cNvPr id="20" name="Curved Connector 19"/>
          <p:cNvCxnSpPr>
            <a:stCxn id="1029" idx="3"/>
            <a:endCxn id="25" idx="0"/>
          </p:cNvCxnSpPr>
          <p:nvPr/>
        </p:nvCxnSpPr>
        <p:spPr>
          <a:xfrm>
            <a:off x="6418651" y="3586956"/>
            <a:ext cx="1393258" cy="1083640"/>
          </a:xfrm>
          <a:prstGeom prst="curved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029" idx="1"/>
            <a:endCxn id="15" idx="0"/>
          </p:cNvCxnSpPr>
          <p:nvPr/>
        </p:nvCxnSpPr>
        <p:spPr>
          <a:xfrm rot="10800000" flipV="1">
            <a:off x="4362450" y="3586956"/>
            <a:ext cx="1489586" cy="1020598"/>
          </a:xfrm>
          <a:prstGeom prst="curved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29" idx="2"/>
            <a:endCxn id="17" idx="0"/>
          </p:cNvCxnSpPr>
          <p:nvPr/>
        </p:nvCxnSpPr>
        <p:spPr>
          <a:xfrm rot="16200000" flipH="1">
            <a:off x="5832683" y="4257917"/>
            <a:ext cx="616744" cy="11423"/>
          </a:xfrm>
          <a:prstGeom prst="curvedConnector3">
            <a:avLst>
              <a:gd name="adj1" fmla="val 50000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37" y="3218656"/>
            <a:ext cx="56661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377562" y="3220900"/>
            <a:ext cx="211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HelloWorld.class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795657" y="4607554"/>
            <a:ext cx="1182856" cy="1675252"/>
            <a:chOff x="2271657" y="4607554"/>
            <a:chExt cx="1182856" cy="1675252"/>
          </a:xfrm>
        </p:grpSpPr>
        <p:sp>
          <p:nvSpPr>
            <p:cNvPr id="14" name="TextBox 13"/>
            <p:cNvSpPr txBox="1"/>
            <p:nvPr/>
          </p:nvSpPr>
          <p:spPr>
            <a:xfrm>
              <a:off x="2271657" y="5636475"/>
              <a:ext cx="11828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dirty="0"/>
                <a:t>Linux</a:t>
              </a:r>
              <a:br>
                <a:rPr lang="en-US" dirty="0"/>
              </a:br>
              <a:r>
                <a:rPr lang="en-US" dirty="0"/>
                <a:t>JVM</a:t>
              </a:r>
            </a:p>
          </p:txBody>
        </p:sp>
        <p:pic>
          <p:nvPicPr>
            <p:cNvPr id="15" name="Picture 2" descr="C:\Users\Phil.OConnell\AppData\Local\Microsoft\Windows\Temporary Internet Files\Content.IE5\KL6S3FIP\java_ico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4607554"/>
              <a:ext cx="952500" cy="9525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5426539" y="4572000"/>
            <a:ext cx="1559448" cy="1710806"/>
            <a:chOff x="3902539" y="4572000"/>
            <a:chExt cx="1559448" cy="1710806"/>
          </a:xfrm>
        </p:grpSpPr>
        <p:sp>
          <p:nvSpPr>
            <p:cNvPr id="12" name="TextBox 11"/>
            <p:cNvSpPr txBox="1"/>
            <p:nvPr/>
          </p:nvSpPr>
          <p:spPr>
            <a:xfrm>
              <a:off x="3902539" y="5636475"/>
              <a:ext cx="1559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dirty="0"/>
                <a:t>Windows</a:t>
              </a:r>
              <a:br>
                <a:rPr lang="en-US" dirty="0"/>
              </a:br>
              <a:r>
                <a:rPr lang="en-US" dirty="0"/>
                <a:t>JVM</a:t>
              </a:r>
            </a:p>
          </p:txBody>
        </p:sp>
        <p:pic>
          <p:nvPicPr>
            <p:cNvPr id="17" name="Picture 2" descr="https://encrypted-tbn3.gstatic.com/images?q=tbn:ANd9GcTRhh0pI_Cm8C_KOldCkB-xlXOkuHwIAgThXWhER_qpqNWLOVbUakh6oR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0134" y="4572000"/>
              <a:ext cx="965266" cy="97020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799999" lon="1200000" rev="120001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7202281" y="4670596"/>
            <a:ext cx="1171026" cy="1612210"/>
            <a:chOff x="5678281" y="4670596"/>
            <a:chExt cx="1171026" cy="1612210"/>
          </a:xfrm>
        </p:grpSpPr>
        <p:sp>
          <p:nvSpPr>
            <p:cNvPr id="16" name="TextBox 15"/>
            <p:cNvSpPr txBox="1"/>
            <p:nvPr/>
          </p:nvSpPr>
          <p:spPr>
            <a:xfrm>
              <a:off x="5678281" y="5636475"/>
              <a:ext cx="11710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dirty="0"/>
                <a:t>OS X</a:t>
              </a:r>
              <a:br>
                <a:rPr lang="en-US" dirty="0"/>
              </a:br>
              <a:r>
                <a:rPr lang="en-US" dirty="0"/>
                <a:t>JVM</a:t>
              </a:r>
            </a:p>
          </p:txBody>
        </p:sp>
        <p:pic>
          <p:nvPicPr>
            <p:cNvPr id="25" name="Picture 4" descr="http://pub.ifrit.eu/images/keyboard/java/java_whit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4670596"/>
              <a:ext cx="993417" cy="99341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20356072" lon="20128258" rev="636441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226D5-B9A5-4F1B-97BE-61F2B319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9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Life Cycle of a </a:t>
            </a:r>
            <a:r>
              <a:rPr lang="en-US" i="1" dirty="0"/>
              <a:t>C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305800" cy="4754563"/>
          </a:xfrm>
        </p:spPr>
        <p:txBody>
          <a:bodyPr/>
          <a:lstStyle/>
          <a:p>
            <a:r>
              <a:rPr lang="en-US" dirty="0"/>
              <a:t>Compare </a:t>
            </a:r>
            <a:r>
              <a:rPr lang="en-US" b="1" i="1" dirty="0"/>
              <a:t>C's</a:t>
            </a:r>
            <a:r>
              <a:rPr lang="en-US" dirty="0"/>
              <a:t> life cycle to a </a:t>
            </a:r>
            <a:r>
              <a:rPr lang="en-US" b="1" i="1" dirty="0"/>
              <a:t>Java's</a:t>
            </a:r>
            <a:endParaRPr lang="en-US" dirty="0"/>
          </a:p>
          <a:p>
            <a:r>
              <a:rPr lang="en-US" dirty="0"/>
              <a:t>Java is </a:t>
            </a:r>
            <a:r>
              <a:rPr lang="en-US" b="1" i="1" u="sng" dirty="0"/>
              <a:t>much</a:t>
            </a:r>
            <a:r>
              <a:rPr lang="en-US" dirty="0"/>
              <a:t> more portable than C</a:t>
            </a:r>
          </a:p>
          <a:p>
            <a:r>
              <a:rPr lang="en-US" dirty="0"/>
              <a:t>A </a:t>
            </a:r>
            <a:r>
              <a:rPr lang="en-US" b="1" i="1" dirty="0"/>
              <a:t>C</a:t>
            </a:r>
            <a:r>
              <a:rPr lang="en-US" dirty="0"/>
              <a:t> program is compiled into </a:t>
            </a:r>
            <a:r>
              <a:rPr lang="en-US" b="1" i="1" dirty="0"/>
              <a:t>assembly </a:t>
            </a:r>
            <a:r>
              <a:rPr lang="en-US" dirty="0"/>
              <a:t>code</a:t>
            </a:r>
          </a:p>
          <a:p>
            <a:r>
              <a:rPr lang="en-US" dirty="0"/>
              <a:t>Then assembled into an </a:t>
            </a:r>
            <a:r>
              <a:rPr lang="en-US" b="1" i="1" dirty="0"/>
              <a:t>executable</a:t>
            </a:r>
            <a:r>
              <a:rPr lang="en-US" dirty="0"/>
              <a:t> (.exe)</a:t>
            </a:r>
            <a:endParaRPr lang="en-US" b="1" i="1" dirty="0"/>
          </a:p>
          <a:p>
            <a:r>
              <a:rPr lang="en-US" dirty="0"/>
              <a:t>Both assembly and executable can </a:t>
            </a:r>
            <a:r>
              <a:rPr lang="en-US" i="1" dirty="0"/>
              <a:t>only</a:t>
            </a:r>
            <a:r>
              <a:rPr lang="en-US" dirty="0"/>
              <a:t> be used on the type of machine you built them on</a:t>
            </a:r>
          </a:p>
          <a:p>
            <a:r>
              <a:rPr lang="en-US" dirty="0"/>
              <a:t>So, if I compiled </a:t>
            </a:r>
            <a:r>
              <a:rPr lang="en-US" i="1" dirty="0" err="1"/>
              <a:t>HelloWorld.c</a:t>
            </a:r>
            <a:r>
              <a:rPr lang="en-US" dirty="0"/>
              <a:t> on an Apple computer, and on a PC...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Design and Software Applications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F366-0F3F-4F65-B629-2E49D224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8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HelloWorld</a:t>
            </a:r>
            <a:r>
              <a:rPr lang="en-US" dirty="0"/>
              <a:t> in </a:t>
            </a:r>
            <a:r>
              <a:rPr lang="en-US" i="1" dirty="0"/>
              <a:t>C</a:t>
            </a:r>
            <a:br>
              <a:rPr lang="en-US" i="1" dirty="0"/>
            </a:br>
            <a:r>
              <a:rPr lang="en-US" dirty="0"/>
              <a:t>on a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305800" cy="4754563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i="1" dirty="0" err="1"/>
              <a:t>HelloWorld</a:t>
            </a:r>
            <a:r>
              <a:rPr lang="en-US" dirty="0"/>
              <a:t> on a Mac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Design and Software Applications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57400" y="2157260"/>
            <a:ext cx="3200400" cy="1424140"/>
            <a:chOff x="533400" y="2157260"/>
            <a:chExt cx="3200400" cy="1424140"/>
          </a:xfrm>
        </p:grpSpPr>
        <p:sp>
          <p:nvSpPr>
            <p:cNvPr id="7" name="TextBox 6"/>
            <p:cNvSpPr txBox="1"/>
            <p:nvPr/>
          </p:nvSpPr>
          <p:spPr>
            <a:xfrm>
              <a:off x="533400" y="2411849"/>
              <a:ext cx="3200400" cy="116955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itchFamily="49" charset="0"/>
                  <a:cs typeface="Consolas" pitchFamily="49" charset="0"/>
                </a:rPr>
                <a:t>#include &lt;</a:t>
              </a:r>
              <a:r>
                <a:rPr lang="en-US" sz="1400" dirty="0" err="1">
                  <a:latin typeface="Consolas" pitchFamily="49" charset="0"/>
                  <a:cs typeface="Consolas" pitchFamily="49" charset="0"/>
                </a:rPr>
                <a:t>stdio.h</a:t>
              </a:r>
              <a:r>
                <a:rPr lang="en-US" sz="1400" dirty="0">
                  <a:latin typeface="Consolas" pitchFamily="49" charset="0"/>
                  <a:cs typeface="Consolas" pitchFamily="49" charset="0"/>
                </a:rPr>
                <a:t>&gt;</a:t>
              </a:r>
            </a:p>
            <a:p>
              <a:r>
                <a:rPr lang="en-US" sz="1400" dirty="0" err="1"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400" dirty="0">
                  <a:latin typeface="Consolas" pitchFamily="49" charset="0"/>
                  <a:cs typeface="Consolas" pitchFamily="49" charset="0"/>
                </a:rPr>
                <a:t> main(void) {</a:t>
              </a:r>
            </a:p>
            <a:p>
              <a:r>
                <a:rPr lang="en-US" sz="1400" dirty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400" dirty="0" err="1">
                  <a:latin typeface="Consolas" pitchFamily="49" charset="0"/>
                  <a:cs typeface="Consolas" pitchFamily="49" charset="0"/>
                </a:rPr>
                <a:t>printf</a:t>
              </a:r>
              <a:r>
                <a:rPr lang="en-US" sz="1400" dirty="0">
                  <a:latin typeface="Consolas" pitchFamily="49" charset="0"/>
                  <a:cs typeface="Consolas" pitchFamily="49" charset="0"/>
                </a:rPr>
                <a:t>("Hello, world!\n");</a:t>
              </a:r>
            </a:p>
            <a:p>
              <a:r>
                <a:rPr lang="en-US" sz="1400" dirty="0">
                  <a:latin typeface="Consolas" pitchFamily="49" charset="0"/>
                  <a:cs typeface="Consolas" pitchFamily="49" charset="0"/>
                </a:rPr>
                <a:t>    return 0;</a:t>
              </a:r>
            </a:p>
            <a:p>
              <a:r>
                <a:rPr lang="en-US" sz="1400" dirty="0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952500" y="2157260"/>
              <a:ext cx="2362200" cy="228600"/>
            </a:xfrm>
            <a:prstGeom prst="wedgeRoundRectCallout">
              <a:avLst>
                <a:gd name="adj1" fmla="val -12840"/>
                <a:gd name="adj2" fmla="val -320"/>
                <a:gd name="adj3" fmla="val 16667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C</a:t>
              </a:r>
              <a:r>
                <a:rPr lang="en-US" dirty="0"/>
                <a:t> source code</a:t>
              </a:r>
              <a:endParaRPr lang="en-US" b="1" i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96000" y="2743201"/>
            <a:ext cx="4038600" cy="3115733"/>
            <a:chOff x="4572000" y="2743200"/>
            <a:chExt cx="4038600" cy="3115733"/>
          </a:xfrm>
        </p:grpSpPr>
        <p:sp>
          <p:nvSpPr>
            <p:cNvPr id="9" name="TextBox 8"/>
            <p:cNvSpPr txBox="1"/>
            <p:nvPr/>
          </p:nvSpPr>
          <p:spPr>
            <a:xfrm>
              <a:off x="4572000" y="2996611"/>
              <a:ext cx="4038600" cy="28623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.or $300</a:t>
              </a: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main   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ldy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#$00</a:t>
              </a: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.1     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lda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str,y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beq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.2</a:t>
              </a: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jsr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$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fded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iny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bne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.1</a:t>
              </a: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.2     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rts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dirty="0" err="1">
                  <a:latin typeface="Consolas" pitchFamily="49" charset="0"/>
                  <a:cs typeface="Consolas" pitchFamily="49" charset="0"/>
                </a:rPr>
                <a:t>str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    .as "Hello, world!"</a:t>
              </a: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        .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hs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0D00</a:t>
              </a: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5029200" y="2743200"/>
              <a:ext cx="3352800" cy="228600"/>
            </a:xfrm>
            <a:prstGeom prst="wedgeRoundRectCallout">
              <a:avLst>
                <a:gd name="adj1" fmla="val -12840"/>
                <a:gd name="adj2" fmla="val -320"/>
                <a:gd name="adj3" fmla="val 16667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 Assembly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33600" y="4714270"/>
            <a:ext cx="3200400" cy="772131"/>
            <a:chOff x="609600" y="4714269"/>
            <a:chExt cx="3200400" cy="772131"/>
          </a:xfrm>
        </p:grpSpPr>
        <p:sp>
          <p:nvSpPr>
            <p:cNvPr id="13" name="TextBox 12"/>
            <p:cNvSpPr txBox="1"/>
            <p:nvPr/>
          </p:nvSpPr>
          <p:spPr>
            <a:xfrm>
              <a:off x="609600" y="4963180"/>
              <a:ext cx="3200400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itchFamily="49" charset="0"/>
                  <a:cs typeface="Consolas" pitchFamily="49" charset="0"/>
                </a:rPr>
                <a:t>0101111100011101001010111010100011100100101001011011000100…</a:t>
              </a: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647700" y="4714269"/>
              <a:ext cx="3124200" cy="228600"/>
            </a:xfrm>
            <a:prstGeom prst="wedgeRoundRectCallout">
              <a:avLst>
                <a:gd name="adj1" fmla="val -12840"/>
                <a:gd name="adj2" fmla="val -320"/>
                <a:gd name="adj3" fmla="val 16667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helloworld</a:t>
              </a:r>
              <a:endParaRPr lang="en-US" b="1" i="1" dirty="0"/>
            </a:p>
          </p:txBody>
        </p:sp>
      </p:grpSp>
      <p:sp>
        <p:nvSpPr>
          <p:cNvPr id="17" name="Right Arrow 16"/>
          <p:cNvSpPr/>
          <p:nvPr/>
        </p:nvSpPr>
        <p:spPr>
          <a:xfrm rot="1070174">
            <a:off x="4573515" y="3239752"/>
            <a:ext cx="1562414" cy="520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</a:t>
            </a:r>
          </a:p>
        </p:txBody>
      </p:sp>
      <p:sp>
        <p:nvSpPr>
          <p:cNvPr id="18" name="Right Arrow 17"/>
          <p:cNvSpPr/>
          <p:nvPr/>
        </p:nvSpPr>
        <p:spPr>
          <a:xfrm rot="20367575" flipH="1">
            <a:off x="4787337" y="4329170"/>
            <a:ext cx="1342107" cy="520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B8A8C7-4427-4E69-9681-0C9F326FE60A}"/>
              </a:ext>
            </a:extLst>
          </p:cNvPr>
          <p:cNvGrpSpPr/>
          <p:nvPr/>
        </p:nvGrpSpPr>
        <p:grpSpPr>
          <a:xfrm>
            <a:off x="183604" y="3671541"/>
            <a:ext cx="2056621" cy="1042729"/>
            <a:chOff x="3841749" y="1466809"/>
            <a:chExt cx="2056621" cy="1042729"/>
          </a:xfrm>
        </p:grpSpPr>
        <p:sp>
          <p:nvSpPr>
            <p:cNvPr id="23" name="Rounded Rectangular Callout 72">
              <a:extLst>
                <a:ext uri="{FF2B5EF4-FFF2-40B4-BE49-F238E27FC236}">
                  <a16:creationId xmlns:a16="http://schemas.microsoft.com/office/drawing/2014/main" id="{1969E8B4-B5AE-48B9-A532-59FB369E2FFE}"/>
                </a:ext>
              </a:extLst>
            </p:cNvPr>
            <p:cNvSpPr/>
            <p:nvPr/>
          </p:nvSpPr>
          <p:spPr>
            <a:xfrm>
              <a:off x="4267746" y="1466809"/>
              <a:ext cx="1199606" cy="780181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This will not run on a PC!</a:t>
              </a:r>
            </a:p>
          </p:txBody>
        </p:sp>
        <p:cxnSp>
          <p:nvCxnSpPr>
            <p:cNvPr id="24" name="Curved Connector 73">
              <a:extLst>
                <a:ext uri="{FF2B5EF4-FFF2-40B4-BE49-F238E27FC236}">
                  <a16:creationId xmlns:a16="http://schemas.microsoft.com/office/drawing/2014/main" id="{87A2DCB4-B40E-4FDF-B75F-48DB51710FC7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5467352" y="1856900"/>
              <a:ext cx="431018" cy="65263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15430A-4F2D-42DD-ACE4-FCCD3144EE90}"/>
                </a:ext>
              </a:extLst>
            </p:cNvPr>
            <p:cNvSpPr txBox="1"/>
            <p:nvPr/>
          </p:nvSpPr>
          <p:spPr>
            <a:xfrm>
              <a:off x="3841749" y="1602995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A7514-ED36-427A-88CB-8A23E0BE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HelloWorld</a:t>
            </a:r>
            <a:r>
              <a:rPr lang="en-US" dirty="0"/>
              <a:t> in </a:t>
            </a:r>
            <a:r>
              <a:rPr lang="en-US" i="1" dirty="0"/>
              <a:t>C</a:t>
            </a:r>
            <a:br>
              <a:rPr lang="en-US" i="1" dirty="0"/>
            </a:br>
            <a:r>
              <a:rPr lang="en-US" dirty="0"/>
              <a:t>on a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305800" cy="4754563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i="1" dirty="0" err="1"/>
              <a:t>HelloWorld</a:t>
            </a:r>
            <a:r>
              <a:rPr lang="en-US" dirty="0"/>
              <a:t> on an old PC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Design and Software Applications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70174">
            <a:off x="4573515" y="3239752"/>
            <a:ext cx="1562414" cy="520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57400" y="2157260"/>
            <a:ext cx="3200400" cy="1424140"/>
            <a:chOff x="533400" y="2157260"/>
            <a:chExt cx="3200400" cy="1424140"/>
          </a:xfrm>
        </p:grpSpPr>
        <p:sp>
          <p:nvSpPr>
            <p:cNvPr id="7" name="TextBox 6"/>
            <p:cNvSpPr txBox="1"/>
            <p:nvPr/>
          </p:nvSpPr>
          <p:spPr>
            <a:xfrm>
              <a:off x="533400" y="2411849"/>
              <a:ext cx="3200400" cy="116955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itchFamily="49" charset="0"/>
                  <a:cs typeface="Consolas" pitchFamily="49" charset="0"/>
                </a:rPr>
                <a:t>#include &lt;</a:t>
              </a:r>
              <a:r>
                <a:rPr lang="en-US" sz="1400" dirty="0" err="1">
                  <a:latin typeface="Consolas" pitchFamily="49" charset="0"/>
                  <a:cs typeface="Consolas" pitchFamily="49" charset="0"/>
                </a:rPr>
                <a:t>stdio.h</a:t>
              </a:r>
              <a:r>
                <a:rPr lang="en-US" sz="1400" dirty="0">
                  <a:latin typeface="Consolas" pitchFamily="49" charset="0"/>
                  <a:cs typeface="Consolas" pitchFamily="49" charset="0"/>
                </a:rPr>
                <a:t>&gt;</a:t>
              </a:r>
            </a:p>
            <a:p>
              <a:r>
                <a:rPr lang="en-US" sz="1400" dirty="0" err="1"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400" dirty="0">
                  <a:latin typeface="Consolas" pitchFamily="49" charset="0"/>
                  <a:cs typeface="Consolas" pitchFamily="49" charset="0"/>
                </a:rPr>
                <a:t> main(void) {</a:t>
              </a:r>
            </a:p>
            <a:p>
              <a:r>
                <a:rPr lang="en-US" sz="1400" dirty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400" dirty="0" err="1">
                  <a:latin typeface="Consolas" pitchFamily="49" charset="0"/>
                  <a:cs typeface="Consolas" pitchFamily="49" charset="0"/>
                </a:rPr>
                <a:t>printf</a:t>
              </a:r>
              <a:r>
                <a:rPr lang="en-US" sz="1400" dirty="0">
                  <a:latin typeface="Consolas" pitchFamily="49" charset="0"/>
                  <a:cs typeface="Consolas" pitchFamily="49" charset="0"/>
                </a:rPr>
                <a:t>("Hello, world!\n");</a:t>
              </a:r>
            </a:p>
            <a:p>
              <a:r>
                <a:rPr lang="en-US" sz="1400" dirty="0">
                  <a:latin typeface="Consolas" pitchFamily="49" charset="0"/>
                  <a:cs typeface="Consolas" pitchFamily="49" charset="0"/>
                </a:rPr>
                <a:t>    return 0;</a:t>
              </a:r>
            </a:p>
            <a:p>
              <a:r>
                <a:rPr lang="en-US" sz="1400" dirty="0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952500" y="2157260"/>
              <a:ext cx="2362200" cy="228600"/>
            </a:xfrm>
            <a:prstGeom prst="wedgeRoundRectCallout">
              <a:avLst>
                <a:gd name="adj1" fmla="val -12840"/>
                <a:gd name="adj2" fmla="val -320"/>
                <a:gd name="adj3" fmla="val 16667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C</a:t>
              </a:r>
              <a:r>
                <a:rPr lang="en-US" dirty="0"/>
                <a:t> source code</a:t>
              </a:r>
              <a:endParaRPr lang="en-US" b="1" i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0" y="2184400"/>
            <a:ext cx="4038600" cy="3854987"/>
            <a:chOff x="4572000" y="2184399"/>
            <a:chExt cx="4038600" cy="3854987"/>
          </a:xfrm>
        </p:grpSpPr>
        <p:sp>
          <p:nvSpPr>
            <p:cNvPr id="9" name="TextBox 8"/>
            <p:cNvSpPr txBox="1"/>
            <p:nvPr/>
          </p:nvSpPr>
          <p:spPr>
            <a:xfrm>
              <a:off x="4572000" y="2438400"/>
              <a:ext cx="4038600" cy="36009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itchFamily="49" charset="0"/>
                  <a:cs typeface="Consolas" pitchFamily="49" charset="0"/>
                </a:rPr>
                <a:t>org 100h</a:t>
              </a:r>
            </a:p>
            <a:p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    ax, 0b800h</a:t>
              </a:r>
            </a:p>
            <a:p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    ds, ax</a:t>
              </a:r>
            </a:p>
            <a:p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[02h], 'H'</a:t>
              </a:r>
            </a:p>
            <a:p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[04h], 'e'</a:t>
              </a:r>
            </a:p>
            <a:p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[06h], 'l'</a:t>
              </a:r>
            </a:p>
            <a:p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[08h], 'l'</a:t>
              </a:r>
            </a:p>
            <a:p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[0ah], 'o'</a:t>
              </a:r>
            </a:p>
            <a:p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[0ch], ','</a:t>
              </a:r>
            </a:p>
            <a:p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[0eh], 'W'</a:t>
              </a:r>
            </a:p>
            <a:p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[10h], 'o'</a:t>
              </a:r>
            </a:p>
            <a:p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[12h], 'r'</a:t>
              </a:r>
            </a:p>
            <a:p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[14h], 'l'</a:t>
              </a:r>
            </a:p>
            <a:p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[16h], 'd'</a:t>
              </a:r>
            </a:p>
            <a:p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[18h], '!'</a:t>
              </a:r>
            </a:p>
            <a:p>
              <a:r>
                <a:rPr lang="en-US" sz="1200" dirty="0">
                  <a:latin typeface="Consolas" pitchFamily="49" charset="0"/>
                  <a:cs typeface="Consolas" pitchFamily="49" charset="0"/>
                </a:rPr>
                <a:t>c:  </a:t>
              </a:r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[di], 11101100b   </a:t>
              </a:r>
            </a:p>
            <a:p>
              <a:r>
                <a:rPr lang="en-US" sz="1200" dirty="0">
                  <a:latin typeface="Consolas" pitchFamily="49" charset="0"/>
                  <a:cs typeface="Consolas" pitchFamily="49" charset="0"/>
                </a:rPr>
                <a:t>    add di, 2 </a:t>
              </a:r>
            </a:p>
            <a:p>
              <a:r>
                <a:rPr lang="en-US" sz="1200" dirty="0">
                  <a:latin typeface="Consolas" pitchFamily="49" charset="0"/>
                  <a:cs typeface="Consolas" pitchFamily="49" charset="0"/>
                </a:rPr>
                <a:t>    loop c</a:t>
              </a:r>
            </a:p>
            <a:p>
              <a:r>
                <a:rPr lang="en-US" sz="1200" dirty="0">
                  <a:latin typeface="Consolas" pitchFamily="49" charset="0"/>
                  <a:cs typeface="Consolas" pitchFamily="49" charset="0"/>
                </a:rPr>
                <a:t>ret</a:t>
              </a: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5029200" y="2184399"/>
              <a:ext cx="3352800" cy="228600"/>
            </a:xfrm>
            <a:prstGeom prst="wedgeRoundRectCallout">
              <a:avLst>
                <a:gd name="adj1" fmla="val -12840"/>
                <a:gd name="adj2" fmla="val -320"/>
                <a:gd name="adj3" fmla="val 16667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 Assembly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33600" y="4724401"/>
            <a:ext cx="3200400" cy="777221"/>
            <a:chOff x="609600" y="4724400"/>
            <a:chExt cx="3200400" cy="777221"/>
          </a:xfrm>
        </p:grpSpPr>
        <p:sp>
          <p:nvSpPr>
            <p:cNvPr id="13" name="TextBox 12"/>
            <p:cNvSpPr txBox="1"/>
            <p:nvPr/>
          </p:nvSpPr>
          <p:spPr>
            <a:xfrm>
              <a:off x="609600" y="4978401"/>
              <a:ext cx="3200400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itchFamily="49" charset="0"/>
                  <a:cs typeface="Consolas" pitchFamily="49" charset="0"/>
                </a:rPr>
                <a:t>10011010001011101010001010010111101010010100101111001111000…</a:t>
              </a: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643467" y="4724400"/>
              <a:ext cx="3124200" cy="228600"/>
            </a:xfrm>
            <a:prstGeom prst="wedgeRoundRectCallout">
              <a:avLst>
                <a:gd name="adj1" fmla="val -12840"/>
                <a:gd name="adj2" fmla="val -320"/>
                <a:gd name="adj3" fmla="val 16667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helloworld.exe</a:t>
              </a:r>
              <a:endParaRPr lang="en-US" b="1" i="1" dirty="0"/>
            </a:p>
          </p:txBody>
        </p:sp>
      </p:grpSp>
      <p:sp>
        <p:nvSpPr>
          <p:cNvPr id="15" name="Right Arrow 14"/>
          <p:cNvSpPr/>
          <p:nvPr/>
        </p:nvSpPr>
        <p:spPr>
          <a:xfrm rot="20367575" flipH="1">
            <a:off x="4787337" y="4329170"/>
            <a:ext cx="1342107" cy="520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1953AB9-944D-4708-86FA-3CCFC6B214E5}"/>
              </a:ext>
            </a:extLst>
          </p:cNvPr>
          <p:cNvGrpSpPr/>
          <p:nvPr/>
        </p:nvGrpSpPr>
        <p:grpSpPr>
          <a:xfrm>
            <a:off x="183604" y="3671541"/>
            <a:ext cx="2056621" cy="1042729"/>
            <a:chOff x="3841749" y="1466809"/>
            <a:chExt cx="2056621" cy="1042729"/>
          </a:xfrm>
        </p:grpSpPr>
        <p:sp>
          <p:nvSpPr>
            <p:cNvPr id="22" name="Rounded Rectangular Callout 72">
              <a:extLst>
                <a:ext uri="{FF2B5EF4-FFF2-40B4-BE49-F238E27FC236}">
                  <a16:creationId xmlns:a16="http://schemas.microsoft.com/office/drawing/2014/main" id="{71C103A3-BD22-4B82-8D7F-5CEB744DE6B2}"/>
                </a:ext>
              </a:extLst>
            </p:cNvPr>
            <p:cNvSpPr/>
            <p:nvPr/>
          </p:nvSpPr>
          <p:spPr>
            <a:xfrm>
              <a:off x="4267746" y="1466809"/>
              <a:ext cx="1199606" cy="780181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This will not run on a Mac!</a:t>
              </a:r>
            </a:p>
          </p:txBody>
        </p:sp>
        <p:cxnSp>
          <p:nvCxnSpPr>
            <p:cNvPr id="23" name="Curved Connector 73">
              <a:extLst>
                <a:ext uri="{FF2B5EF4-FFF2-40B4-BE49-F238E27FC236}">
                  <a16:creationId xmlns:a16="http://schemas.microsoft.com/office/drawing/2014/main" id="{3C03F73B-B897-450B-8136-823E663AFF35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5467352" y="1856900"/>
              <a:ext cx="431018" cy="65263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87B7F0-E3F6-4A99-B90C-187294DB17FA}"/>
                </a:ext>
              </a:extLst>
            </p:cNvPr>
            <p:cNvSpPr txBox="1"/>
            <p:nvPr/>
          </p:nvSpPr>
          <p:spPr>
            <a:xfrm>
              <a:off x="3841749" y="1602995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00D49-019F-4D31-96DD-272FEC2D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2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HelloWorld</a:t>
            </a:r>
            <a:r>
              <a:rPr lang="en-US" dirty="0"/>
              <a:t> in </a:t>
            </a:r>
            <a:r>
              <a:rPr lang="en-US" i="1" dirty="0"/>
              <a:t>Java</a:t>
            </a:r>
            <a:br>
              <a:rPr lang="en-US" dirty="0"/>
            </a:br>
            <a:r>
              <a:rPr lang="en-US" dirty="0"/>
              <a:t>on Any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305800" cy="4754563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i="1" dirty="0" err="1"/>
              <a:t>HelloWorld</a:t>
            </a:r>
            <a:r>
              <a:rPr lang="en-US" dirty="0"/>
              <a:t> on </a:t>
            </a:r>
            <a:r>
              <a:rPr lang="en-US" i="1" dirty="0"/>
              <a:t>any</a:t>
            </a:r>
            <a:r>
              <a:rPr lang="en-US" dirty="0"/>
              <a:t> computer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Design and Software Applications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57401" y="2157260"/>
            <a:ext cx="3234267" cy="1193308"/>
            <a:chOff x="533400" y="2157260"/>
            <a:chExt cx="3234267" cy="1193308"/>
          </a:xfrm>
        </p:grpSpPr>
        <p:sp>
          <p:nvSpPr>
            <p:cNvPr id="7" name="TextBox 6"/>
            <p:cNvSpPr txBox="1"/>
            <p:nvPr/>
          </p:nvSpPr>
          <p:spPr>
            <a:xfrm>
              <a:off x="533400" y="2411849"/>
              <a:ext cx="3234267" cy="93871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public class </a:t>
              </a:r>
              <a:r>
                <a:rPr lang="en-US" sz="1100" dirty="0" err="1">
                  <a:latin typeface="Consolas" pitchFamily="49" charset="0"/>
                  <a:cs typeface="Consolas" pitchFamily="49" charset="0"/>
                </a:rPr>
                <a:t>HelloWorld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 {</a:t>
              </a:r>
            </a:p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 public static void main(String[] </a:t>
              </a:r>
              <a:r>
                <a:rPr lang="en-US" sz="1100" dirty="0" err="1">
                  <a:latin typeface="Consolas" pitchFamily="49" charset="0"/>
                  <a:cs typeface="Consolas" pitchFamily="49" charset="0"/>
                </a:rPr>
                <a:t>args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){</a:t>
              </a:r>
            </a:p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100" dirty="0" err="1">
                  <a:latin typeface="Consolas" pitchFamily="49" charset="0"/>
                  <a:cs typeface="Consolas" pitchFamily="49" charset="0"/>
                </a:rPr>
                <a:t>System.out.println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("Hello world!");</a:t>
              </a:r>
            </a:p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 }</a:t>
              </a:r>
            </a:p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952500" y="2157260"/>
              <a:ext cx="2362200" cy="228600"/>
            </a:xfrm>
            <a:prstGeom prst="wedgeRoundRectCallout">
              <a:avLst>
                <a:gd name="adj1" fmla="val -12840"/>
                <a:gd name="adj2" fmla="val -320"/>
                <a:gd name="adj3" fmla="val 16667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Java</a:t>
              </a:r>
              <a:r>
                <a:rPr lang="en-US" dirty="0"/>
                <a:t> source code</a:t>
              </a:r>
              <a:endParaRPr lang="en-US" b="1" i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96000" y="2184400"/>
            <a:ext cx="4038600" cy="4039653"/>
            <a:chOff x="4572000" y="2184399"/>
            <a:chExt cx="4038600" cy="4039653"/>
          </a:xfrm>
        </p:grpSpPr>
        <p:sp>
          <p:nvSpPr>
            <p:cNvPr id="9" name="TextBox 8"/>
            <p:cNvSpPr txBox="1"/>
            <p:nvPr/>
          </p:nvSpPr>
          <p:spPr>
            <a:xfrm>
              <a:off x="4572000" y="2438400"/>
              <a:ext cx="4038600" cy="378565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200" dirty="0">
                <a:latin typeface="Consolas" pitchFamily="49" charset="0"/>
                <a:cs typeface="Consolas" pitchFamily="49" charset="0"/>
              </a:endParaRPr>
            </a:p>
            <a:p>
              <a:endParaRPr lang="en-US" sz="1200" dirty="0">
                <a:latin typeface="Consolas" pitchFamily="49" charset="0"/>
                <a:cs typeface="Consolas" pitchFamily="49" charset="0"/>
              </a:endParaRPr>
            </a:p>
            <a:p>
              <a:endParaRPr lang="en-US" sz="1200" dirty="0">
                <a:latin typeface="Consolas" pitchFamily="49" charset="0"/>
                <a:cs typeface="Consolas" pitchFamily="49" charset="0"/>
              </a:endParaRPr>
            </a:p>
            <a:p>
              <a:endParaRPr lang="en-US" sz="1200" dirty="0">
                <a:latin typeface="Consolas" pitchFamily="49" charset="0"/>
                <a:cs typeface="Consolas" pitchFamily="49" charset="0"/>
              </a:endParaRPr>
            </a:p>
            <a:p>
              <a:endParaRPr lang="en-US" sz="1200" dirty="0">
                <a:latin typeface="Consolas" pitchFamily="49" charset="0"/>
                <a:cs typeface="Consolas" pitchFamily="49" charset="0"/>
              </a:endParaRPr>
            </a:p>
            <a:p>
              <a:endParaRPr lang="en-US" sz="1200" dirty="0">
                <a:latin typeface="Consolas" pitchFamily="49" charset="0"/>
                <a:cs typeface="Consolas" pitchFamily="49" charset="0"/>
              </a:endParaRPr>
            </a:p>
            <a:p>
              <a:endParaRPr lang="en-US" sz="1200" dirty="0">
                <a:latin typeface="Consolas" pitchFamily="49" charset="0"/>
                <a:cs typeface="Consolas" pitchFamily="49" charset="0"/>
              </a:endParaRPr>
            </a:p>
            <a:p>
              <a:endParaRPr lang="en-US" sz="1200" dirty="0">
                <a:latin typeface="Consolas" pitchFamily="49" charset="0"/>
                <a:cs typeface="Consolas" pitchFamily="49" charset="0"/>
              </a:endParaRPr>
            </a:p>
            <a:p>
              <a:endParaRPr lang="en-US" sz="1200" dirty="0">
                <a:latin typeface="Consolas" pitchFamily="49" charset="0"/>
                <a:cs typeface="Consolas" pitchFamily="49" charset="0"/>
              </a:endParaRPr>
            </a:p>
            <a:p>
              <a:endParaRPr lang="en-US" sz="1200" dirty="0">
                <a:latin typeface="Consolas" pitchFamily="49" charset="0"/>
                <a:cs typeface="Consolas" pitchFamily="49" charset="0"/>
              </a:endParaRPr>
            </a:p>
            <a:p>
              <a:endParaRPr lang="en-US" sz="1200" dirty="0">
                <a:latin typeface="Consolas" pitchFamily="49" charset="0"/>
                <a:cs typeface="Consolas" pitchFamily="49" charset="0"/>
              </a:endParaRPr>
            </a:p>
            <a:p>
              <a:endParaRPr lang="en-US" sz="1200" dirty="0">
                <a:latin typeface="Consolas" pitchFamily="49" charset="0"/>
                <a:cs typeface="Consolas" pitchFamily="49" charset="0"/>
              </a:endParaRPr>
            </a:p>
            <a:p>
              <a:endParaRPr lang="en-US" sz="1200" dirty="0">
                <a:latin typeface="Consolas" pitchFamily="49" charset="0"/>
                <a:cs typeface="Consolas" pitchFamily="49" charset="0"/>
              </a:endParaRPr>
            </a:p>
            <a:p>
              <a:endParaRPr lang="en-US" sz="1200" dirty="0">
                <a:latin typeface="Consolas" pitchFamily="49" charset="0"/>
                <a:cs typeface="Consolas" pitchFamily="49" charset="0"/>
              </a:endParaRPr>
            </a:p>
            <a:p>
              <a:endParaRPr lang="en-US" sz="1200" dirty="0">
                <a:latin typeface="Consolas" pitchFamily="49" charset="0"/>
                <a:cs typeface="Consolas" pitchFamily="49" charset="0"/>
              </a:endParaRPr>
            </a:p>
            <a:p>
              <a:endParaRPr lang="en-US" sz="1200" dirty="0">
                <a:latin typeface="Consolas" pitchFamily="49" charset="0"/>
                <a:cs typeface="Consolas" pitchFamily="49" charset="0"/>
              </a:endParaRPr>
            </a:p>
            <a:p>
              <a:endParaRPr lang="en-US" sz="1200" dirty="0">
                <a:latin typeface="Consolas" pitchFamily="49" charset="0"/>
                <a:cs typeface="Consolas" pitchFamily="49" charset="0"/>
              </a:endParaRPr>
            </a:p>
            <a:p>
              <a:endParaRPr lang="en-US" sz="1200" dirty="0">
                <a:latin typeface="Consolas" pitchFamily="49" charset="0"/>
                <a:cs typeface="Consolas" pitchFamily="49" charset="0"/>
              </a:endParaRPr>
            </a:p>
            <a:p>
              <a:endParaRPr lang="en-US" sz="1200" dirty="0">
                <a:latin typeface="Consolas" pitchFamily="49" charset="0"/>
                <a:cs typeface="Consolas" pitchFamily="49" charset="0"/>
              </a:endParaRPr>
            </a:p>
            <a:p>
              <a:endParaRPr lang="en-US" sz="1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5029200" y="2184399"/>
              <a:ext cx="3352800" cy="228600"/>
            </a:xfrm>
            <a:prstGeom prst="wedgeRoundRectCallout">
              <a:avLst>
                <a:gd name="adj1" fmla="val -12840"/>
                <a:gd name="adj2" fmla="val -320"/>
                <a:gd name="adj3" fmla="val 16667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HelloWorld.class</a:t>
              </a:r>
              <a:endParaRPr lang="en-US" dirty="0"/>
            </a:p>
          </p:txBody>
        </p:sp>
      </p:grpSp>
      <p:sp>
        <p:nvSpPr>
          <p:cNvPr id="16" name="Right Arrow 15"/>
          <p:cNvSpPr/>
          <p:nvPr/>
        </p:nvSpPr>
        <p:spPr>
          <a:xfrm rot="1070174">
            <a:off x="4590449" y="3239751"/>
            <a:ext cx="1562414" cy="520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javac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8842" y="2463798"/>
            <a:ext cx="399035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#18 =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Asciz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	Hello world!;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HelloWorld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Code: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Stack=1, Locals=1,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Args_size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=1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0:	aload_0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1: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invokespecial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	#1; 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4:	return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LineNumberTable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line 1: 0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public static void main(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java.lang.String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[]);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Code: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Stack=2, Locals=1,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Args_size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=1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0: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getstatic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	#2; 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3: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ldc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	#3; 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5: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invokevirtual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	#4; 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8:	return</a:t>
            </a:r>
          </a:p>
        </p:txBody>
      </p:sp>
      <p:sp>
        <p:nvSpPr>
          <p:cNvPr id="28" name="Right Arrow 14">
            <a:extLst>
              <a:ext uri="{FF2B5EF4-FFF2-40B4-BE49-F238E27FC236}">
                <a16:creationId xmlns:a16="http://schemas.microsoft.com/office/drawing/2014/main" id="{494A1B13-5FF1-4BDD-988D-C0CB27CDCD64}"/>
              </a:ext>
            </a:extLst>
          </p:cNvPr>
          <p:cNvSpPr/>
          <p:nvPr/>
        </p:nvSpPr>
        <p:spPr>
          <a:xfrm rot="20367575" flipH="1">
            <a:off x="4787337" y="4329170"/>
            <a:ext cx="1342107" cy="520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JIT compiler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CAD6C1-B711-48BA-915B-E3C75E4FD454}"/>
              </a:ext>
            </a:extLst>
          </p:cNvPr>
          <p:cNvGrpSpPr/>
          <p:nvPr/>
        </p:nvGrpSpPr>
        <p:grpSpPr>
          <a:xfrm>
            <a:off x="2931161" y="3962637"/>
            <a:ext cx="3248641" cy="1703091"/>
            <a:chOff x="2745917" y="4302651"/>
            <a:chExt cx="3248641" cy="1063325"/>
          </a:xfrm>
        </p:grpSpPr>
        <p:sp>
          <p:nvSpPr>
            <p:cNvPr id="27" name="Rounded Rectangular Callout 6">
              <a:extLst>
                <a:ext uri="{FF2B5EF4-FFF2-40B4-BE49-F238E27FC236}">
                  <a16:creationId xmlns:a16="http://schemas.microsoft.com/office/drawing/2014/main" id="{DAC50283-E642-40F8-88C3-427C1FBC81B8}"/>
                </a:ext>
              </a:extLst>
            </p:cNvPr>
            <p:cNvSpPr/>
            <p:nvPr/>
          </p:nvSpPr>
          <p:spPr>
            <a:xfrm>
              <a:off x="2832155" y="4569674"/>
              <a:ext cx="1692052" cy="701884"/>
            </a:xfrm>
            <a:prstGeom prst="wedgeRoundRectCallout">
              <a:avLst>
                <a:gd name="adj1" fmla="val -42583"/>
                <a:gd name="adj2" fmla="val -14923"/>
                <a:gd name="adj3" fmla="val 16667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01011101010001010010111101010010100101111001111000…</a:t>
              </a:r>
            </a:p>
          </p:txBody>
        </p:sp>
        <p:sp>
          <p:nvSpPr>
            <p:cNvPr id="29" name="Rounded Rectangular Callout 10">
              <a:extLst>
                <a:ext uri="{FF2B5EF4-FFF2-40B4-BE49-F238E27FC236}">
                  <a16:creationId xmlns:a16="http://schemas.microsoft.com/office/drawing/2014/main" id="{6C27B625-E5DC-4FE9-87E6-7FA0CAD97F34}"/>
                </a:ext>
              </a:extLst>
            </p:cNvPr>
            <p:cNvSpPr/>
            <p:nvPr/>
          </p:nvSpPr>
          <p:spPr>
            <a:xfrm>
              <a:off x="2745917" y="4302651"/>
              <a:ext cx="3248641" cy="1063325"/>
            </a:xfrm>
            <a:prstGeom prst="wedgeRoundRectCallout">
              <a:avLst>
                <a:gd name="adj1" fmla="val -12840"/>
                <a:gd name="adj2" fmla="val -320"/>
                <a:gd name="adj3" fmla="val 1666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JVM</a:t>
              </a:r>
            </a:p>
          </p:txBody>
        </p:sp>
      </p:grpSp>
      <p:sp>
        <p:nvSpPr>
          <p:cNvPr id="36" name="Rounded Rectangular Callout 72">
            <a:extLst>
              <a:ext uri="{FF2B5EF4-FFF2-40B4-BE49-F238E27FC236}">
                <a16:creationId xmlns:a16="http://schemas.microsoft.com/office/drawing/2014/main" id="{21AD72E4-D6F5-4192-83AA-2ADA6B10E62A}"/>
              </a:ext>
            </a:extLst>
          </p:cNvPr>
          <p:cNvSpPr/>
          <p:nvPr/>
        </p:nvSpPr>
        <p:spPr>
          <a:xfrm>
            <a:off x="202722" y="4232604"/>
            <a:ext cx="2571080" cy="1433124"/>
          </a:xfrm>
          <a:prstGeom prst="wedgeRoundRectCallout">
            <a:avLst>
              <a:gd name="adj1" fmla="val -40145"/>
              <a:gd name="adj2" fmla="val -14179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 will a different binary for each operating system, because each O/S has its own specialized JVM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D39D16D-A460-488C-9F08-4B3E61029A38}"/>
              </a:ext>
            </a:extLst>
          </p:cNvPr>
          <p:cNvGrpSpPr/>
          <p:nvPr/>
        </p:nvGrpSpPr>
        <p:grpSpPr>
          <a:xfrm>
            <a:off x="202722" y="3436235"/>
            <a:ext cx="2921478" cy="1152350"/>
            <a:chOff x="202722" y="3436235"/>
            <a:chExt cx="2921478" cy="1152350"/>
          </a:xfrm>
        </p:grpSpPr>
        <p:sp>
          <p:nvSpPr>
            <p:cNvPr id="20" name="Rounded Rectangular Callout 72">
              <a:extLst>
                <a:ext uri="{FF2B5EF4-FFF2-40B4-BE49-F238E27FC236}">
                  <a16:creationId xmlns:a16="http://schemas.microsoft.com/office/drawing/2014/main" id="{1144E2FE-2406-4DCC-93CB-235E1DE16E21}"/>
                </a:ext>
              </a:extLst>
            </p:cNvPr>
            <p:cNvSpPr/>
            <p:nvPr/>
          </p:nvSpPr>
          <p:spPr>
            <a:xfrm>
              <a:off x="202722" y="3530048"/>
              <a:ext cx="2571080" cy="584752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Runnable in any JVM:</a:t>
              </a:r>
              <a:br>
                <a:rPr lang="en-US" b="1" dirty="0"/>
              </a:br>
              <a:r>
                <a:rPr lang="en-US" b="1" dirty="0"/>
                <a:t>Windows, Mac, Linux</a:t>
              </a:r>
            </a:p>
          </p:txBody>
        </p:sp>
        <p:cxnSp>
          <p:nvCxnSpPr>
            <p:cNvPr id="21" name="Curved Connector 73">
              <a:extLst>
                <a:ext uri="{FF2B5EF4-FFF2-40B4-BE49-F238E27FC236}">
                  <a16:creationId xmlns:a16="http://schemas.microsoft.com/office/drawing/2014/main" id="{297FE2BA-3DB7-4FAA-B24B-ECC28FCFFBC0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773802" y="3822424"/>
              <a:ext cx="350398" cy="766161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29681B-F091-4E7F-A791-F8C4EA847B43}"/>
                </a:ext>
              </a:extLst>
            </p:cNvPr>
            <p:cNvSpPr txBox="1"/>
            <p:nvPr/>
          </p:nvSpPr>
          <p:spPr>
            <a:xfrm>
              <a:off x="202722" y="3436235"/>
              <a:ext cx="1917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E4F9E2-242E-43E1-AD73-6607008F4C1F}"/>
              </a:ext>
            </a:extLst>
          </p:cNvPr>
          <p:cNvGrpSpPr/>
          <p:nvPr/>
        </p:nvGrpSpPr>
        <p:grpSpPr>
          <a:xfrm>
            <a:off x="5132526" y="4637266"/>
            <a:ext cx="971707" cy="958350"/>
            <a:chOff x="3562169" y="3525322"/>
            <a:chExt cx="971707" cy="958350"/>
          </a:xfrm>
        </p:grpSpPr>
        <p:sp>
          <p:nvSpPr>
            <p:cNvPr id="25" name="Rounded Rectangular Callout 72">
              <a:extLst>
                <a:ext uri="{FF2B5EF4-FFF2-40B4-BE49-F238E27FC236}">
                  <a16:creationId xmlns:a16="http://schemas.microsoft.com/office/drawing/2014/main" id="{8EB1AD31-A988-486A-BE53-7F4ACF873D2D}"/>
                </a:ext>
              </a:extLst>
            </p:cNvPr>
            <p:cNvSpPr/>
            <p:nvPr/>
          </p:nvSpPr>
          <p:spPr>
            <a:xfrm>
              <a:off x="3813813" y="3674202"/>
              <a:ext cx="720063" cy="809470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i="1" dirty="0"/>
                <a:t>J</a:t>
              </a:r>
              <a:r>
                <a:rPr lang="en-US" dirty="0"/>
                <a:t>ust</a:t>
              </a:r>
              <a:br>
                <a:rPr lang="en-US" dirty="0"/>
              </a:br>
              <a:r>
                <a:rPr lang="en-US" b="1" i="1" dirty="0"/>
                <a:t>I</a:t>
              </a:r>
              <a:r>
                <a:rPr lang="en-US" dirty="0"/>
                <a:t>n</a:t>
              </a:r>
              <a:br>
                <a:rPr lang="en-US" dirty="0"/>
              </a:br>
              <a:r>
                <a:rPr lang="en-US" b="1" i="1" dirty="0"/>
                <a:t>T</a:t>
              </a:r>
              <a:r>
                <a:rPr lang="en-US" dirty="0"/>
                <a:t>ime</a:t>
              </a:r>
            </a:p>
          </p:txBody>
        </p:sp>
        <p:cxnSp>
          <p:nvCxnSpPr>
            <p:cNvPr id="26" name="Curved Connector 73">
              <a:extLst>
                <a:ext uri="{FF2B5EF4-FFF2-40B4-BE49-F238E27FC236}">
                  <a16:creationId xmlns:a16="http://schemas.microsoft.com/office/drawing/2014/main" id="{2284D6A7-F4EC-4B76-B95B-95CA0156A518}"/>
                </a:ext>
              </a:extLst>
            </p:cNvPr>
            <p:cNvCxnSpPr>
              <a:cxnSpLocks/>
              <a:stCxn id="25" idx="1"/>
              <a:endCxn id="31" idx="3"/>
            </p:cNvCxnSpPr>
            <p:nvPr/>
          </p:nvCxnSpPr>
          <p:spPr>
            <a:xfrm rot="10800000">
              <a:off x="3636405" y="3702239"/>
              <a:ext cx="177409" cy="376699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EBF7A0-6EEA-41CC-8F02-8ABD9F044BCE}"/>
                </a:ext>
              </a:extLst>
            </p:cNvPr>
            <p:cNvSpPr txBox="1"/>
            <p:nvPr/>
          </p:nvSpPr>
          <p:spPr>
            <a:xfrm rot="5400000">
              <a:off x="3547946" y="3539545"/>
              <a:ext cx="176916" cy="1484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E7E33-4CF1-45F5-A273-05BE8B02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/>
      <p:bldP spid="28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2343</TotalTime>
  <Words>737</Words>
  <Application>Microsoft Office PowerPoint</Application>
  <PresentationFormat>Widescreen</PresentationFormat>
  <Paragraphs>190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Calibri</vt:lpstr>
      <vt:lpstr>Cambria</vt:lpstr>
      <vt:lpstr>Consolas</vt:lpstr>
      <vt:lpstr>Office Theme</vt:lpstr>
      <vt:lpstr>IST 261 (Fall 2019)</vt:lpstr>
      <vt:lpstr>Portability</vt:lpstr>
      <vt:lpstr>The Java Virtual Machine (JVM)</vt:lpstr>
      <vt:lpstr>A JVM is Like an MP3 Player</vt:lpstr>
      <vt:lpstr>Java bytecode Runs on any JVM</vt:lpstr>
      <vt:lpstr>Life Cycle of a C Program</vt:lpstr>
      <vt:lpstr>HelloWorld in C on a Mac</vt:lpstr>
      <vt:lpstr>HelloWorld in C on a PC</vt:lpstr>
      <vt:lpstr>HelloWorld in Java on Any System</vt:lpstr>
      <vt:lpstr>More About Java byetcode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O'Connell, Philip John</cp:lastModifiedBy>
  <cp:revision>311</cp:revision>
  <dcterms:created xsi:type="dcterms:W3CDTF">2010-01-10T20:29:40Z</dcterms:created>
  <dcterms:modified xsi:type="dcterms:W3CDTF">2019-08-25T04:39:20Z</dcterms:modified>
</cp:coreProperties>
</file>