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3"/>
  </p:notesMasterIdLst>
  <p:sldIdLst>
    <p:sldId id="412" r:id="rId2"/>
    <p:sldId id="438" r:id="rId3"/>
    <p:sldId id="430" r:id="rId4"/>
    <p:sldId id="429" r:id="rId5"/>
    <p:sldId id="431" r:id="rId6"/>
    <p:sldId id="432" r:id="rId7"/>
    <p:sldId id="433" r:id="rId8"/>
    <p:sldId id="434" r:id="rId9"/>
    <p:sldId id="435" r:id="rId10"/>
    <p:sldId id="437" r:id="rId11"/>
    <p:sldId id="43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035" autoAdjust="0"/>
    <p:restoredTop sz="94660"/>
  </p:normalViewPr>
  <p:slideViewPr>
    <p:cSldViewPr>
      <p:cViewPr varScale="1">
        <p:scale>
          <a:sx n="84" d="100"/>
          <a:sy n="84" d="100"/>
        </p:scale>
        <p:origin x="114" y="6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E92FD-0BF5-486D-8D3C-27987314E728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4F540-B6D8-4B14-AFD4-B3F2AB50A8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2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4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2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2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1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19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0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2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1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4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0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1"/>
            <a:ext cx="109728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345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53200"/>
            <a:ext cx="345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4400" y="6553201"/>
            <a:ext cx="5283200" cy="279991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/>
              <a:t>Application Development Design Studio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0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2060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3BD2-C3D3-42D9-BA55-BD68B50BF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8563"/>
            <a:ext cx="9144000" cy="554037"/>
          </a:xfrm>
        </p:spPr>
        <p:txBody>
          <a:bodyPr>
            <a:normAutofit fontScale="90000"/>
          </a:bodyPr>
          <a:lstStyle/>
          <a:p>
            <a:pPr algn="r"/>
            <a:r>
              <a:rPr lang="en-US" sz="4000" b="1" dirty="0">
                <a:solidFill>
                  <a:srgbClr val="002060"/>
                </a:solidFill>
                <a:latin typeface="Cambria" pitchFamily="18" charset="0"/>
              </a:rPr>
              <a:t>IST 261 (</a:t>
            </a:r>
            <a:r>
              <a:rPr lang="en-US" sz="4000" b="1">
                <a:solidFill>
                  <a:srgbClr val="002060"/>
                </a:solidFill>
                <a:latin typeface="Cambria" pitchFamily="18" charset="0"/>
              </a:rPr>
              <a:t>Fall 2019)</a:t>
            </a:r>
            <a:endParaRPr lang="en-US" sz="4000" b="1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E1E0A-C522-4DDD-86A0-2BED673B9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2438401"/>
            <a:ext cx="9601200" cy="762000"/>
          </a:xfrm>
        </p:spPr>
        <p:txBody>
          <a:bodyPr>
            <a:normAutofit/>
          </a:bodyPr>
          <a:lstStyle/>
          <a:p>
            <a:pPr algn="r"/>
            <a:r>
              <a:rPr lang="en-US" sz="4000" b="1" i="1" dirty="0">
                <a:solidFill>
                  <a:srgbClr val="002060"/>
                </a:solidFill>
                <a:latin typeface="Cambria" pitchFamily="18" charset="0"/>
                <a:ea typeface="+mj-ea"/>
                <a:cs typeface="+mj-cs"/>
              </a:rPr>
              <a:t>Application Development Design Studio I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EC6E66C-68B4-4D39-B3DF-D2FD6947F53E}"/>
              </a:ext>
            </a:extLst>
          </p:cNvPr>
          <p:cNvSpPr txBox="1">
            <a:spLocks/>
          </p:cNvSpPr>
          <p:nvPr/>
        </p:nvSpPr>
        <p:spPr>
          <a:xfrm>
            <a:off x="4343400" y="4239488"/>
            <a:ext cx="6324600" cy="617602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Cambria" pitchFamily="18" charset="0"/>
                <a:ea typeface="+mj-ea"/>
                <a:cs typeface="+mj-cs"/>
              </a:rPr>
              <a:t>Debugging in IDEA - Intro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DCDD2D7-C75F-4A4D-990A-0CADBC752244}"/>
              </a:ext>
            </a:extLst>
          </p:cNvPr>
          <p:cNvSpPr txBox="1">
            <a:spLocks/>
          </p:cNvSpPr>
          <p:nvPr/>
        </p:nvSpPr>
        <p:spPr>
          <a:xfrm>
            <a:off x="1524000" y="5197605"/>
            <a:ext cx="9144000" cy="1237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Phil O'Connell</a:t>
            </a:r>
          </a:p>
          <a:p>
            <a:pPr algn="r">
              <a:spcBef>
                <a:spcPct val="20000"/>
              </a:spcBef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pxo4@psu.edu</a:t>
            </a:r>
          </a:p>
        </p:txBody>
      </p:sp>
      <p:pic>
        <p:nvPicPr>
          <p:cNvPr id="1030" name="Picture 6" descr="http://abington.psu.edu/sites/default/files/styles/header_logo_mobile/public/logos/psu_abo_rgb_2c_3x_2.png?itok=woij2zts">
            <a:extLst>
              <a:ext uri="{FF2B5EF4-FFF2-40B4-BE49-F238E27FC236}">
                <a16:creationId xmlns:a16="http://schemas.microsoft.com/office/drawing/2014/main" id="{2F56A3BE-5A42-4E55-BABF-823E13D39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" y="0"/>
            <a:ext cx="5334000" cy="244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29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9541-6510-4DC2-9922-756089C9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Stop, View Breakpoints, Mute Breakpoints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73012-1B18-4664-BCED-0EDB94395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7240" y="1584962"/>
            <a:ext cx="8569960" cy="3679606"/>
          </a:xfrm>
        </p:spPr>
        <p:txBody>
          <a:bodyPr/>
          <a:lstStyle/>
          <a:p>
            <a:r>
              <a:rPr lang="en-US" dirty="0"/>
              <a:t>Stop the program; end debugging</a:t>
            </a:r>
          </a:p>
          <a:p>
            <a:endParaRPr lang="en-US" dirty="0"/>
          </a:p>
          <a:p>
            <a:r>
              <a:rPr lang="en-US" dirty="0"/>
              <a:t>Show a list of all the breakpoints</a:t>
            </a:r>
          </a:p>
          <a:p>
            <a:endParaRPr lang="en-US" dirty="0"/>
          </a:p>
          <a:p>
            <a:r>
              <a:rPr lang="en-US" dirty="0"/>
              <a:t>Don't stop at the breakpoints; ignore them</a:t>
            </a:r>
          </a:p>
          <a:p>
            <a:pPr lvl="1"/>
            <a:r>
              <a:rPr lang="en-US" dirty="0"/>
              <a:t>But don't delete them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B1B0D-6FD7-43B1-BB2B-92149FE2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3F2B2-C83C-4A69-AFF5-B4C09C9D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BAF37-4082-4FFD-AEF9-7CEC9E26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781029-C4E1-4DE9-9F6C-CE22BDF02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1498215"/>
            <a:ext cx="2649399" cy="10858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039B0B-FD63-48C3-92BE-4A52BCA4B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" y="2721208"/>
            <a:ext cx="2657829" cy="707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B29394-EC6D-459B-8740-7421C2435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" y="3611892"/>
            <a:ext cx="2649399" cy="123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8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1BCCE-60E4-4232-BE01-478B1892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Variables in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54581-B92B-43E7-8966-E728BFCCA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view</a:t>
            </a:r>
            <a:br>
              <a:rPr lang="en-US" dirty="0"/>
            </a:br>
            <a:r>
              <a:rPr lang="en-US" dirty="0"/>
              <a:t>and set the</a:t>
            </a:r>
            <a:br>
              <a:rPr lang="en-US" dirty="0"/>
            </a:br>
            <a:r>
              <a:rPr lang="en-US" dirty="0"/>
              <a:t>values of variables</a:t>
            </a:r>
            <a:br>
              <a:rPr lang="en-US" dirty="0"/>
            </a:br>
            <a:r>
              <a:rPr lang="en-US" dirty="0"/>
              <a:t>in scope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2C4D1-8DA9-4AA3-8B10-5139AE75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3704-4579-41AC-9923-6D7D0E2C4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80F76-D5C1-4EFA-9679-3983A144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4DB2E0-CEEC-4ADC-B729-0C50F1DA1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371601"/>
            <a:ext cx="5031280" cy="205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B1F15D-7A9D-4673-A27D-8ABB82388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9" y="3505201"/>
            <a:ext cx="7304409" cy="198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8ED8-EA3B-49C1-83C7-ADC21F3C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Debugging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21AD4-5D85-4F6D-AD40-F53442E9A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 lets you pause your program while it's running</a:t>
            </a:r>
          </a:p>
          <a:p>
            <a:r>
              <a:rPr lang="en-US" dirty="0"/>
              <a:t>Lets you accomplish tasks such as:</a:t>
            </a:r>
          </a:p>
          <a:p>
            <a:pPr lvl="1"/>
            <a:r>
              <a:rPr lang="en-US" dirty="0"/>
              <a:t>View (or change) contents of variables</a:t>
            </a:r>
          </a:p>
          <a:p>
            <a:pPr lvl="1"/>
            <a:r>
              <a:rPr lang="en-US" dirty="0"/>
              <a:t>Find where exceptions are being thrown</a:t>
            </a:r>
          </a:p>
          <a:p>
            <a:pPr lvl="1"/>
            <a:r>
              <a:rPr lang="en-US" dirty="0"/>
              <a:t>Determine what's slowing down your code</a:t>
            </a:r>
          </a:p>
          <a:p>
            <a:pPr lvl="1"/>
            <a:r>
              <a:rPr lang="en-US" dirty="0"/>
              <a:t>View the call stack</a:t>
            </a:r>
          </a:p>
          <a:p>
            <a:pPr lvl="1"/>
            <a:r>
              <a:rPr lang="en-US" dirty="0"/>
              <a:t>Many others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FB0A8-0F99-470F-9792-987A56C4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70F41-722A-40C9-8D5B-AFB9E730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C3239-1553-40C1-AAF0-B07441F7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B7C2-F4ED-47D2-97E8-6C543527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Start the 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B9F4A-FD5E-4DD2-B39D-BF397E4B3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the default</a:t>
            </a:r>
            <a:br>
              <a:rPr lang="en-US" dirty="0"/>
            </a:br>
            <a:r>
              <a:rPr lang="en-US" dirty="0"/>
              <a:t>class is what you want</a:t>
            </a:r>
          </a:p>
          <a:p>
            <a:r>
              <a:rPr lang="en-US" dirty="0"/>
              <a:t>Then hit the </a:t>
            </a:r>
            <a:r>
              <a:rPr lang="en-US" b="1" i="1" dirty="0"/>
              <a:t>Debug</a:t>
            </a:r>
            <a:br>
              <a:rPr lang="en-US" dirty="0"/>
            </a:br>
            <a:r>
              <a:rPr lang="en-US" dirty="0"/>
              <a:t>button</a:t>
            </a:r>
          </a:p>
          <a:p>
            <a:r>
              <a:rPr lang="en-US" dirty="0"/>
              <a:t>Or hit </a:t>
            </a:r>
            <a:r>
              <a:rPr lang="en-US" b="1" i="1" dirty="0"/>
              <a:t>Shift-F9</a:t>
            </a:r>
          </a:p>
          <a:p>
            <a:r>
              <a:rPr lang="en-US" dirty="0"/>
              <a:t>Or </a:t>
            </a:r>
            <a:r>
              <a:rPr lang="en-US" b="1" i="1" dirty="0"/>
              <a:t>Right-click</a:t>
            </a:r>
            <a:r>
              <a:rPr lang="en-US" dirty="0"/>
              <a:t> on the</a:t>
            </a:r>
            <a:br>
              <a:rPr lang="en-US" dirty="0"/>
            </a:br>
            <a:r>
              <a:rPr lang="en-US" dirty="0"/>
              <a:t>play button in the</a:t>
            </a:r>
            <a:br>
              <a:rPr lang="en-US" dirty="0"/>
            </a:br>
            <a:r>
              <a:rPr lang="en-US" dirty="0"/>
              <a:t>editor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02035-BAB8-463F-AE24-8A7E9F91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A1478-241A-489F-A0D2-D94FE11FA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5DE82-1C84-4A0C-8E88-F82D14613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EED715-6EC9-4AC6-B22C-7C9FC312D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135" y="1371600"/>
            <a:ext cx="6434265" cy="160023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9AE90B6-51BD-4AF6-907E-C58A4EC2B7E7}"/>
              </a:ext>
            </a:extLst>
          </p:cNvPr>
          <p:cNvSpPr/>
          <p:nvPr/>
        </p:nvSpPr>
        <p:spPr>
          <a:xfrm>
            <a:off x="8872001" y="1438619"/>
            <a:ext cx="761168" cy="64505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5E6F85-41DD-40CE-B9EE-4EC2AD1BDF9A}"/>
              </a:ext>
            </a:extLst>
          </p:cNvPr>
          <p:cNvSpPr/>
          <p:nvPr/>
        </p:nvSpPr>
        <p:spPr>
          <a:xfrm>
            <a:off x="5781153" y="1438619"/>
            <a:ext cx="1483303" cy="64505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62247D-BF78-4E5B-A736-C2EACDB97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375" y="3268258"/>
            <a:ext cx="4206240" cy="2526665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2F0C0270-1170-44EA-AB18-028E7C5EB940}"/>
              </a:ext>
            </a:extLst>
          </p:cNvPr>
          <p:cNvSpPr/>
          <p:nvPr/>
        </p:nvSpPr>
        <p:spPr>
          <a:xfrm>
            <a:off x="5456356" y="3694482"/>
            <a:ext cx="429659" cy="40052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1E3D228-BDA2-4BB8-8C3E-F603FECFC310}"/>
              </a:ext>
            </a:extLst>
          </p:cNvPr>
          <p:cNvSpPr/>
          <p:nvPr/>
        </p:nvSpPr>
        <p:spPr>
          <a:xfrm>
            <a:off x="5699760" y="4243122"/>
            <a:ext cx="2164080" cy="40052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0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5318-0410-48DF-BB88-7A9E946BE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Breakpoints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663B-70CC-4944-BE9E-0666DA92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in the left panel of the</a:t>
            </a:r>
            <a:br>
              <a:rPr lang="en-US" dirty="0"/>
            </a:br>
            <a:r>
              <a:rPr lang="en-US" dirty="0"/>
              <a:t>editor to choose lines to stop</a:t>
            </a:r>
            <a:br>
              <a:rPr lang="en-US" dirty="0"/>
            </a:br>
            <a:r>
              <a:rPr lang="en-US" dirty="0"/>
              <a:t>at when debugging</a:t>
            </a:r>
          </a:p>
          <a:p>
            <a:r>
              <a:rPr lang="en-US" dirty="0"/>
              <a:t>You'll see a red circle</a:t>
            </a:r>
          </a:p>
          <a:p>
            <a:r>
              <a:rPr lang="en-US" dirty="0"/>
              <a:t>Each of those is a </a:t>
            </a:r>
            <a:r>
              <a:rPr lang="en-US" b="1" i="1" dirty="0"/>
              <a:t>breakpoint</a:t>
            </a:r>
          </a:p>
          <a:p>
            <a:r>
              <a:rPr lang="en-US" dirty="0"/>
              <a:t>When debugging, the code</a:t>
            </a:r>
            <a:br>
              <a:rPr lang="en-US" dirty="0"/>
            </a:br>
            <a:r>
              <a:rPr lang="en-US" dirty="0"/>
              <a:t>will stop at that line </a:t>
            </a:r>
            <a:r>
              <a:rPr lang="en-US" b="1" i="1" dirty="0"/>
              <a:t>before</a:t>
            </a:r>
            <a:br>
              <a:rPr lang="en-US" b="1" i="1" dirty="0"/>
            </a:br>
            <a:r>
              <a:rPr lang="en-US" dirty="0"/>
              <a:t>the instructions are executed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BA7FC-6DD5-4CAD-A466-A640E3E9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5E029-7109-4676-AF9B-F25C8B76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44DAB-04E3-4300-A428-93959167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3D0C1A-2DB2-4D17-B8B4-948F98DB1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917" y="1371600"/>
            <a:ext cx="5609484" cy="47545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C9DA93-CE54-49A7-BF6D-EE56DAF86895}"/>
              </a:ext>
            </a:extLst>
          </p:cNvPr>
          <p:cNvSpPr/>
          <p:nvPr/>
        </p:nvSpPr>
        <p:spPr>
          <a:xfrm>
            <a:off x="6339115" y="3464088"/>
            <a:ext cx="351971" cy="3676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C5E1A6-D6C8-4359-90A4-DC8343897836}"/>
              </a:ext>
            </a:extLst>
          </p:cNvPr>
          <p:cNvSpPr/>
          <p:nvPr/>
        </p:nvSpPr>
        <p:spPr>
          <a:xfrm>
            <a:off x="6360886" y="4501859"/>
            <a:ext cx="351971" cy="3676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03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891BC-F012-49C4-A591-9D540AB7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9A95-71A7-4CC6-AE9B-6B7F539F3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you're running</a:t>
            </a:r>
            <a:br>
              <a:rPr lang="en-US" dirty="0"/>
            </a:br>
            <a:r>
              <a:rPr lang="en-US" dirty="0"/>
              <a:t>in debug mode</a:t>
            </a:r>
          </a:p>
          <a:p>
            <a:r>
              <a:rPr lang="en-US" dirty="0"/>
              <a:t>In the bottom pane,</a:t>
            </a:r>
            <a:br>
              <a:rPr lang="en-US" dirty="0"/>
            </a:br>
            <a:r>
              <a:rPr lang="en-US" dirty="0"/>
              <a:t>there are many</a:t>
            </a:r>
            <a:br>
              <a:rPr lang="en-US" dirty="0"/>
            </a:br>
            <a:r>
              <a:rPr lang="en-US" dirty="0"/>
              <a:t>buttons giving you</a:t>
            </a:r>
            <a:br>
              <a:rPr lang="en-US" dirty="0"/>
            </a:br>
            <a:r>
              <a:rPr lang="en-US" dirty="0"/>
              <a:t>runtime controls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12072-CF88-463A-B94B-3A3635FB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D8320-3F83-4134-8650-16F150E6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1D3A8-7051-47E0-A219-DC9D4424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4FE760-630D-47C4-ACC3-427F4AB18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71631"/>
            <a:ext cx="6766560" cy="59983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CD5925-EDE2-43F2-BC0C-4FC7FBC58E4C}"/>
              </a:ext>
            </a:extLst>
          </p:cNvPr>
          <p:cNvSpPr/>
          <p:nvPr/>
        </p:nvSpPr>
        <p:spPr>
          <a:xfrm>
            <a:off x="6941820" y="2819400"/>
            <a:ext cx="2628900" cy="3505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D700DC-CC58-43D6-9F13-1957035B26AF}"/>
              </a:ext>
            </a:extLst>
          </p:cNvPr>
          <p:cNvSpPr/>
          <p:nvPr/>
        </p:nvSpPr>
        <p:spPr>
          <a:xfrm>
            <a:off x="5036820" y="2865120"/>
            <a:ext cx="297180" cy="18592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29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FE34-AF4D-4209-9A32-F9975CBD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Show Execution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84168-2664-48C6-8560-F9FCC35E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you to the line of code about to be executed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Helpful if you navigated to some other file, and need to return to the currently running 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0A66F-4CB9-4874-BDB6-24B7CA52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43A4C-662A-4481-807E-02EAF312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5A11B-C009-4075-B90D-C79670CC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00DA62-603A-4F19-8A30-561103987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46158"/>
            <a:ext cx="9372600" cy="256568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D28A180-01A4-4D32-B07B-F6BFF0CC337E}"/>
              </a:ext>
            </a:extLst>
          </p:cNvPr>
          <p:cNvSpPr/>
          <p:nvPr/>
        </p:nvSpPr>
        <p:spPr>
          <a:xfrm>
            <a:off x="4813421" y="3348521"/>
            <a:ext cx="1483305" cy="138273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3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FE34-AF4D-4209-9A32-F9975CBD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Over, Step Into, Force Step Into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84168-2664-48C6-8560-F9FCC35E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you're stopped, and about to call</a:t>
            </a:r>
            <a:br>
              <a:rPr lang="en-US" dirty="0"/>
            </a:br>
            <a:r>
              <a:rPr lang="en-US" dirty="0"/>
              <a:t>a method, do so without going inside it</a:t>
            </a:r>
          </a:p>
          <a:p>
            <a:endParaRPr lang="en-US" dirty="0"/>
          </a:p>
          <a:p>
            <a:r>
              <a:rPr lang="en-US" dirty="0"/>
              <a:t>If you're stopped, and about to call</a:t>
            </a:r>
            <a:br>
              <a:rPr lang="en-US" dirty="0"/>
            </a:br>
            <a:r>
              <a:rPr lang="en-US" dirty="0"/>
              <a:t>a method, do so, stopping in method</a:t>
            </a:r>
          </a:p>
          <a:p>
            <a:endParaRPr lang="en-US" dirty="0"/>
          </a:p>
          <a:p>
            <a:r>
              <a:rPr lang="en-US" dirty="0"/>
              <a:t>Step into Java SDK classes</a:t>
            </a:r>
            <a:br>
              <a:rPr lang="en-US" dirty="0"/>
            </a:br>
            <a:r>
              <a:rPr lang="en-US" dirty="0"/>
              <a:t>e.g., you can see inside </a:t>
            </a:r>
            <a:r>
              <a:rPr lang="en-US" dirty="0" err="1"/>
              <a:t>String.equals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0A66F-4CB9-4874-BDB6-24B7CA52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43A4C-662A-4481-807E-02EAF312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5A11B-C009-4075-B90D-C79670CC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428C52-2C6C-40DD-9988-6BB4191CF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1402079"/>
            <a:ext cx="1905000" cy="10632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C1C04A-488E-4B5F-860A-3C730D5EB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54679"/>
            <a:ext cx="1874145" cy="11199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A751E3-C3F5-4FE8-9BDA-C376068D1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6425" y="4730543"/>
            <a:ext cx="3667150" cy="106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9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0759-3C24-4D2D-A133-7763A8A6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Out, Drop Frame, Run to Cursor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EB31-4BF2-410E-AE8C-299E460BE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rest of the current method,</a:t>
            </a:r>
            <a:br>
              <a:rPr lang="en-US" dirty="0"/>
            </a:br>
            <a:r>
              <a:rPr lang="en-US" dirty="0"/>
              <a:t>and break when you return to the</a:t>
            </a:r>
            <a:br>
              <a:rPr lang="en-US" dirty="0"/>
            </a:br>
            <a:r>
              <a:rPr lang="en-US" dirty="0"/>
              <a:t>caller</a:t>
            </a:r>
          </a:p>
          <a:p>
            <a:r>
              <a:rPr lang="en-US" dirty="0"/>
              <a:t>Act as if you just entered the current</a:t>
            </a:r>
            <a:br>
              <a:rPr lang="en-US" dirty="0"/>
            </a:br>
            <a:r>
              <a:rPr lang="en-US" dirty="0"/>
              <a:t>method again</a:t>
            </a:r>
            <a:br>
              <a:rPr lang="en-US" dirty="0"/>
            </a:br>
            <a:r>
              <a:rPr lang="en-US" sz="1200" dirty="0"/>
              <a:t> </a:t>
            </a:r>
            <a:endParaRPr lang="en-US" dirty="0"/>
          </a:p>
          <a:p>
            <a:r>
              <a:rPr lang="en-US" dirty="0"/>
              <a:t>Whatever line your cursor is on, run</a:t>
            </a:r>
            <a:br>
              <a:rPr lang="en-US" dirty="0"/>
            </a:br>
            <a:r>
              <a:rPr lang="en-US" dirty="0"/>
              <a:t>until it's the execution point</a:t>
            </a:r>
          </a:p>
          <a:p>
            <a:pPr lvl="1"/>
            <a:r>
              <a:rPr lang="en-US" dirty="0"/>
              <a:t>Like a temporary, one-time-use,</a:t>
            </a:r>
            <a:br>
              <a:rPr lang="en-US" dirty="0"/>
            </a:br>
            <a:r>
              <a:rPr lang="en-US" dirty="0"/>
              <a:t>invisible breakpoint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7E16C-373F-49C8-85E3-DBAAF4B9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46D19-7965-4EA6-90FA-3BDC12F2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31010-4FD3-487C-9785-F621FDDA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C788A1-1E3A-41A7-BA6E-3BD8EA479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266" y="1524000"/>
            <a:ext cx="2778275" cy="12539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0DDAA1-46F1-4FA3-816D-DA37B0BCA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266" y="2977206"/>
            <a:ext cx="1905000" cy="12614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951E67-47A4-41B8-82AC-BEAC4DDBB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266" y="4437920"/>
            <a:ext cx="3389534" cy="126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0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9541-6510-4DC2-9922-756089C9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Rerun, Resume, Pause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73012-1B18-4664-BCED-0EDB94395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7240" y="1584961"/>
            <a:ext cx="8569960" cy="4190999"/>
          </a:xfrm>
        </p:spPr>
        <p:txBody>
          <a:bodyPr/>
          <a:lstStyle/>
          <a:p>
            <a:r>
              <a:rPr lang="en-US" dirty="0"/>
              <a:t>Stop running, and restart debugging</a:t>
            </a:r>
          </a:p>
          <a:p>
            <a:endParaRPr lang="en-US" dirty="0"/>
          </a:p>
          <a:p>
            <a:r>
              <a:rPr lang="en-US" dirty="0"/>
              <a:t>Continue running the program</a:t>
            </a:r>
          </a:p>
          <a:p>
            <a:endParaRPr lang="en-US" dirty="0"/>
          </a:p>
          <a:p>
            <a:r>
              <a:rPr lang="en-US" dirty="0"/>
              <a:t>Stop the code running</a:t>
            </a:r>
          </a:p>
          <a:p>
            <a:pPr lvl="1"/>
            <a:r>
              <a:rPr lang="en-US" dirty="0"/>
              <a:t>e.g., if you're stuck in an infinite loop,</a:t>
            </a:r>
            <a:br>
              <a:rPr lang="en-US" dirty="0"/>
            </a:br>
            <a:r>
              <a:rPr lang="en-US" dirty="0"/>
              <a:t>or working on time-consuming processing,</a:t>
            </a:r>
            <a:br>
              <a:rPr lang="en-US" dirty="0"/>
            </a:br>
            <a:r>
              <a:rPr lang="en-US" dirty="0"/>
              <a:t>or waiting for user input from </a:t>
            </a:r>
            <a:r>
              <a:rPr lang="en-US"/>
              <a:t>the keyboard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B1B0D-6FD7-43B1-BB2B-92149FE2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3F2B2-C83C-4A69-AFF5-B4C09C9D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BAF37-4082-4FFD-AEF9-7CEC9E26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E5DB03-3666-42DE-BC73-5F1BAEB21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4278"/>
            <a:ext cx="2658232" cy="10303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565F68-1028-4F87-98A9-FDD20C476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2629754"/>
            <a:ext cx="2649399" cy="10303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CD0552-2DDA-4BDE-94F3-D4D9E058C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" y="3773893"/>
            <a:ext cx="2649399" cy="135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9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2526</TotalTime>
  <Words>353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Narrow</vt:lpstr>
      <vt:lpstr>Calibri</vt:lpstr>
      <vt:lpstr>Cambria</vt:lpstr>
      <vt:lpstr>Office Theme</vt:lpstr>
      <vt:lpstr>IST 261 (Fall 2019)</vt:lpstr>
      <vt:lpstr>Debugging is Important</vt:lpstr>
      <vt:lpstr>Start the Debugger</vt:lpstr>
      <vt:lpstr>Breakpoints</vt:lpstr>
      <vt:lpstr>Debug Mode</vt:lpstr>
      <vt:lpstr>Show Execution Point</vt:lpstr>
      <vt:lpstr>Step Over, Step Into, Force Step Into</vt:lpstr>
      <vt:lpstr>Step Out, Drop Frame, Run to Cursor</vt:lpstr>
      <vt:lpstr>Rerun, Resume, Pause</vt:lpstr>
      <vt:lpstr>Stop, View Breakpoints, Mute Breakpoints</vt:lpstr>
      <vt:lpstr>Variables in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O'Connell, Philip John</cp:lastModifiedBy>
  <cp:revision>379</cp:revision>
  <dcterms:created xsi:type="dcterms:W3CDTF">2010-01-10T20:29:40Z</dcterms:created>
  <dcterms:modified xsi:type="dcterms:W3CDTF">2019-09-03T02:28:30Z</dcterms:modified>
</cp:coreProperties>
</file>