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412" r:id="rId2"/>
    <p:sldId id="414" r:id="rId3"/>
    <p:sldId id="421" r:id="rId4"/>
    <p:sldId id="415" r:id="rId5"/>
    <p:sldId id="416" r:id="rId6"/>
    <p:sldId id="417" r:id="rId7"/>
    <p:sldId id="419" r:id="rId8"/>
    <p:sldId id="420" r:id="rId9"/>
    <p:sldId id="423" r:id="rId10"/>
    <p:sldId id="424" r:id="rId11"/>
    <p:sldId id="425" r:id="rId12"/>
    <p:sldId id="426" r:id="rId13"/>
    <p:sldId id="427" r:id="rId14"/>
    <p:sldId id="42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3" autoAdjust="0"/>
    <p:restoredTop sz="94660"/>
  </p:normalViewPr>
  <p:slideViewPr>
    <p:cSldViewPr>
      <p:cViewPr varScale="1">
        <p:scale>
          <a:sx n="105" d="100"/>
          <a:sy n="105" d="100"/>
        </p:scale>
        <p:origin x="13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E92FD-0BF5-486D-8D3C-27987314E728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F540-B6D8-4B14-AFD4-B3F2AB50A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4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2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1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1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345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53200"/>
            <a:ext cx="345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0" y="6553201"/>
            <a:ext cx="5283200" cy="279991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Application Development Design Studio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0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3BD2-C3D3-42D9-BA55-BD68B50BF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8563"/>
            <a:ext cx="9144000" cy="554037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b="1" dirty="0">
                <a:solidFill>
                  <a:srgbClr val="002060"/>
                </a:solidFill>
                <a:latin typeface="Cambria" pitchFamily="18" charset="0"/>
              </a:rPr>
              <a:t>IST 261 (Fall 2019)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1E0A-C522-4DDD-86A0-2BED673B9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438401"/>
            <a:ext cx="9601200" cy="762000"/>
          </a:xfrm>
        </p:spPr>
        <p:txBody>
          <a:bodyPr>
            <a:normAutofit/>
          </a:bodyPr>
          <a:lstStyle/>
          <a:p>
            <a:pPr algn="r"/>
            <a:r>
              <a:rPr lang="en-US" sz="4000" b="1" i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Application Development Design Studio 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EC6E66C-68B4-4D39-B3DF-D2FD6947F53E}"/>
              </a:ext>
            </a:extLst>
          </p:cNvPr>
          <p:cNvSpPr txBox="1">
            <a:spLocks/>
          </p:cNvSpPr>
          <p:nvPr/>
        </p:nvSpPr>
        <p:spPr>
          <a:xfrm>
            <a:off x="6477000" y="4239488"/>
            <a:ext cx="4191000" cy="61760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Formatting Code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DCDD2D7-C75F-4A4D-990A-0CADBC752244}"/>
              </a:ext>
            </a:extLst>
          </p:cNvPr>
          <p:cNvSpPr txBox="1">
            <a:spLocks/>
          </p:cNvSpPr>
          <p:nvPr/>
        </p:nvSpPr>
        <p:spPr>
          <a:xfrm>
            <a:off x="1524000" y="5197605"/>
            <a:ext cx="9144000" cy="123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Phil O'Connell</a:t>
            </a:r>
          </a:p>
          <a:p>
            <a:pPr algn="r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pxo4@psu.edu</a:t>
            </a:r>
          </a:p>
        </p:txBody>
      </p:sp>
      <p:pic>
        <p:nvPicPr>
          <p:cNvPr id="1030" name="Picture 6" descr="http://abington.psu.edu/sites/default/files/styles/header_logo_mobile/public/logos/psu_abo_rgb_2c_3x_2.png?itok=woij2zts">
            <a:extLst>
              <a:ext uri="{FF2B5EF4-FFF2-40B4-BE49-F238E27FC236}">
                <a16:creationId xmlns:a16="http://schemas.microsoft.com/office/drawing/2014/main" id="{2F56A3BE-5A42-4E55-BABF-823E13D39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" y="0"/>
            <a:ext cx="5334000" cy="244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Output Would You Get?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Given the code below, what would the output be?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E381D8-926C-471E-A290-87A3E046F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306"/>
          <a:stretch/>
        </p:blipFill>
        <p:spPr>
          <a:xfrm>
            <a:off x="1037083" y="1971833"/>
            <a:ext cx="6671310" cy="39049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17504F-484C-4953-BD15-F11D6F133C94}"/>
              </a:ext>
            </a:extLst>
          </p:cNvPr>
          <p:cNvSpPr txBox="1"/>
          <p:nvPr/>
        </p:nvSpPr>
        <p:spPr>
          <a:xfrm>
            <a:off x="1813831" y="2255737"/>
            <a:ext cx="5514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static void main(String[]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3)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("i: " +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30CC62-DD82-4FEB-A86F-328240402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526"/>
          <a:stretch/>
        </p:blipFill>
        <p:spPr>
          <a:xfrm>
            <a:off x="8330081" y="2057400"/>
            <a:ext cx="2594425" cy="25270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C79FEC-AE9E-45DA-94C1-9022B08CAA72}"/>
              </a:ext>
            </a:extLst>
          </p:cNvPr>
          <p:cNvSpPr txBox="1"/>
          <p:nvPr/>
        </p:nvSpPr>
        <p:spPr>
          <a:xfrm>
            <a:off x="8813767" y="2303886"/>
            <a:ext cx="12725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 0</a:t>
            </a:r>
          </a:p>
          <a:p>
            <a:r>
              <a:rPr lang="nn-NO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 1</a:t>
            </a:r>
          </a:p>
          <a:p>
            <a:r>
              <a:rPr lang="nn-NO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 2</a:t>
            </a:r>
          </a:p>
          <a:p>
            <a:r>
              <a:rPr lang="nn-NO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 3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7965661" y="835264"/>
            <a:ext cx="2819400" cy="4971288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Output Would You Get?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Look at the braces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E381D8-926C-471E-A290-87A3E046F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306"/>
          <a:stretch/>
        </p:blipFill>
        <p:spPr>
          <a:xfrm>
            <a:off x="1037083" y="1971833"/>
            <a:ext cx="6671310" cy="39049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17504F-484C-4953-BD15-F11D6F133C94}"/>
              </a:ext>
            </a:extLst>
          </p:cNvPr>
          <p:cNvSpPr txBox="1"/>
          <p:nvPr/>
        </p:nvSpPr>
        <p:spPr>
          <a:xfrm>
            <a:off x="1813831" y="2255737"/>
            <a:ext cx="5514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static void main(String[]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3)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("i: " +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30CC62-DD82-4FEB-A86F-328240402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526"/>
          <a:stretch/>
        </p:blipFill>
        <p:spPr>
          <a:xfrm>
            <a:off x="8330081" y="2057400"/>
            <a:ext cx="2594425" cy="25270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C79FEC-AE9E-45DA-94C1-9022B08CAA72}"/>
              </a:ext>
            </a:extLst>
          </p:cNvPr>
          <p:cNvSpPr txBox="1"/>
          <p:nvPr/>
        </p:nvSpPr>
        <p:spPr>
          <a:xfrm>
            <a:off x="8813767" y="2232212"/>
            <a:ext cx="12725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i:0</a:t>
            </a:r>
          </a:p>
          <a:p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i:0</a:t>
            </a:r>
          </a:p>
          <a:p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i:0</a:t>
            </a:r>
          </a:p>
          <a:p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i:0</a:t>
            </a:r>
          </a:p>
          <a:p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i:0</a:t>
            </a:r>
          </a:p>
          <a:p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i:0</a:t>
            </a:r>
          </a:p>
          <a:p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i:0</a:t>
            </a:r>
          </a:p>
          <a:p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i:0</a:t>
            </a:r>
          </a:p>
          <a:p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i:0</a:t>
            </a:r>
          </a:p>
          <a:p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i:0</a:t>
            </a:r>
          </a:p>
          <a:p>
            <a:endParaRPr lang="nn-NO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ular Callout 11">
            <a:extLst>
              <a:ext uri="{FF2B5EF4-FFF2-40B4-BE49-F238E27FC236}">
                <a16:creationId xmlns:a16="http://schemas.microsoft.com/office/drawing/2014/main" id="{4573E914-3B96-4380-8947-578AD551688B}"/>
              </a:ext>
            </a:extLst>
          </p:cNvPr>
          <p:cNvSpPr/>
          <p:nvPr/>
        </p:nvSpPr>
        <p:spPr>
          <a:xfrm>
            <a:off x="6357509" y="3338908"/>
            <a:ext cx="1752600" cy="1981200"/>
          </a:xfrm>
          <a:prstGeom prst="wedgeRoundRectCallout">
            <a:avLst>
              <a:gd name="adj1" fmla="val -229345"/>
              <a:gd name="adj2" fmla="val -37427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loop will repeat forever, since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dirty="0"/>
              <a:t>is adjusted </a:t>
            </a:r>
            <a:r>
              <a:rPr lang="en-US" b="1" i="1" u="sng" dirty="0"/>
              <a:t>outside</a:t>
            </a:r>
            <a:r>
              <a:rPr lang="en-US" dirty="0"/>
              <a:t> the loop body</a:t>
            </a:r>
          </a:p>
        </p:txBody>
      </p:sp>
      <p:sp>
        <p:nvSpPr>
          <p:cNvPr id="16" name="Rounded Rectangular Callout 14">
            <a:extLst>
              <a:ext uri="{FF2B5EF4-FFF2-40B4-BE49-F238E27FC236}">
                <a16:creationId xmlns:a16="http://schemas.microsoft.com/office/drawing/2014/main" id="{B63A7730-1A83-43BB-8D2F-72517341DA29}"/>
              </a:ext>
            </a:extLst>
          </p:cNvPr>
          <p:cNvSpPr/>
          <p:nvPr/>
        </p:nvSpPr>
        <p:spPr>
          <a:xfrm>
            <a:off x="2483502" y="4781020"/>
            <a:ext cx="3048000" cy="457200"/>
          </a:xfrm>
          <a:prstGeom prst="wedgeRoundRectCallout">
            <a:avLst>
              <a:gd name="adj1" fmla="val -48818"/>
              <a:gd name="adj2" fmla="val -234915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brace matches </a:t>
            </a:r>
            <a:r>
              <a:rPr lang="en-US" b="1" i="1" dirty="0"/>
              <a:t>main</a:t>
            </a:r>
            <a:r>
              <a:rPr lang="en-US" dirty="0"/>
              <a:t>'s</a:t>
            </a:r>
          </a:p>
        </p:txBody>
      </p:sp>
      <p:sp>
        <p:nvSpPr>
          <p:cNvPr id="17" name="Rounded Rectangular Callout 17">
            <a:extLst>
              <a:ext uri="{FF2B5EF4-FFF2-40B4-BE49-F238E27FC236}">
                <a16:creationId xmlns:a16="http://schemas.microsoft.com/office/drawing/2014/main" id="{BF3BA081-AA71-4DF3-904C-B4AEF5E6DA0A}"/>
              </a:ext>
            </a:extLst>
          </p:cNvPr>
          <p:cNvSpPr/>
          <p:nvPr/>
        </p:nvSpPr>
        <p:spPr>
          <a:xfrm>
            <a:off x="5671709" y="2653108"/>
            <a:ext cx="2438400" cy="457200"/>
          </a:xfrm>
          <a:prstGeom prst="wedgeRoundRectCallout">
            <a:avLst>
              <a:gd name="adj1" fmla="val 57854"/>
              <a:gd name="adj2" fmla="val -24013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will be the output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3288FE-2979-4ED9-BDDC-169B75F34D20}"/>
              </a:ext>
            </a:extLst>
          </p:cNvPr>
          <p:cNvSpPr/>
          <p:nvPr/>
        </p:nvSpPr>
        <p:spPr>
          <a:xfrm>
            <a:off x="6853037" y="2324100"/>
            <a:ext cx="266785" cy="27356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83B46D8-996C-4765-BD82-CFA1E334031D}"/>
              </a:ext>
            </a:extLst>
          </p:cNvPr>
          <p:cNvSpPr/>
          <p:nvPr/>
        </p:nvSpPr>
        <p:spPr>
          <a:xfrm>
            <a:off x="2321633" y="3687343"/>
            <a:ext cx="266785" cy="27356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Output Would You Get?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the actual block of the </a:t>
            </a:r>
            <a:r>
              <a:rPr lang="en-US" sz="2800" i="1" dirty="0"/>
              <a:t>while</a:t>
            </a:r>
            <a:r>
              <a:rPr lang="en-US" sz="2800" dirty="0"/>
              <a:t> loop?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E381D8-926C-471E-A290-87A3E046F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306"/>
          <a:stretch/>
        </p:blipFill>
        <p:spPr>
          <a:xfrm>
            <a:off x="1037083" y="1971833"/>
            <a:ext cx="6671310" cy="39049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17504F-484C-4953-BD15-F11D6F133C94}"/>
              </a:ext>
            </a:extLst>
          </p:cNvPr>
          <p:cNvSpPr txBox="1"/>
          <p:nvPr/>
        </p:nvSpPr>
        <p:spPr>
          <a:xfrm>
            <a:off x="1813831" y="2255737"/>
            <a:ext cx="5514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static void main(String[]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3)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("i: " +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30CC62-DD82-4FEB-A86F-328240402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526"/>
          <a:stretch/>
        </p:blipFill>
        <p:spPr>
          <a:xfrm>
            <a:off x="8330081" y="2057400"/>
            <a:ext cx="2594425" cy="25270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C79FEC-AE9E-45DA-94C1-9022B08CAA72}"/>
              </a:ext>
            </a:extLst>
          </p:cNvPr>
          <p:cNvSpPr txBox="1"/>
          <p:nvPr/>
        </p:nvSpPr>
        <p:spPr>
          <a:xfrm>
            <a:off x="8813767" y="2232212"/>
            <a:ext cx="12725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i:0</a:t>
            </a:r>
          </a:p>
          <a:p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i:0</a:t>
            </a:r>
          </a:p>
          <a:p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i:0</a:t>
            </a:r>
          </a:p>
          <a:p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i:0</a:t>
            </a:r>
          </a:p>
          <a:p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i:0</a:t>
            </a:r>
          </a:p>
          <a:p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i:0</a:t>
            </a:r>
          </a:p>
          <a:p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i:0</a:t>
            </a:r>
          </a:p>
          <a:p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i:0</a:t>
            </a:r>
          </a:p>
          <a:p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i:0</a:t>
            </a:r>
          </a:p>
          <a:p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i:0</a:t>
            </a:r>
          </a:p>
          <a:p>
            <a:endParaRPr lang="nn-NO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ular Callout 40">
            <a:extLst>
              <a:ext uri="{FF2B5EF4-FFF2-40B4-BE49-F238E27FC236}">
                <a16:creationId xmlns:a16="http://schemas.microsoft.com/office/drawing/2014/main" id="{682BAEFE-0593-483C-A86F-298F6E96272F}"/>
              </a:ext>
            </a:extLst>
          </p:cNvPr>
          <p:cNvSpPr/>
          <p:nvPr/>
        </p:nvSpPr>
        <p:spPr>
          <a:xfrm>
            <a:off x="2590800" y="3116370"/>
            <a:ext cx="3886200" cy="312630"/>
          </a:xfrm>
          <a:prstGeom prst="wedgeRoundRectCallout">
            <a:avLst>
              <a:gd name="adj1" fmla="val -23755"/>
              <a:gd name="adj2" fmla="val -1774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97D7CF-7A86-4247-B6F4-EC335FB1D427}"/>
              </a:ext>
            </a:extLst>
          </p:cNvPr>
          <p:cNvGrpSpPr/>
          <p:nvPr/>
        </p:nvGrpSpPr>
        <p:grpSpPr>
          <a:xfrm>
            <a:off x="3733800" y="3055620"/>
            <a:ext cx="3386022" cy="2125980"/>
            <a:chOff x="1455402" y="494861"/>
            <a:chExt cx="3386022" cy="2125980"/>
          </a:xfrm>
        </p:grpSpPr>
        <p:sp>
          <p:nvSpPr>
            <p:cNvPr id="20" name="Rounded Rectangular Callout 72">
              <a:extLst>
                <a:ext uri="{FF2B5EF4-FFF2-40B4-BE49-F238E27FC236}">
                  <a16:creationId xmlns:a16="http://schemas.microsoft.com/office/drawing/2014/main" id="{D188CD30-D40B-47D5-86CA-6B8D553C198D}"/>
                </a:ext>
              </a:extLst>
            </p:cNvPr>
            <p:cNvSpPr/>
            <p:nvPr/>
          </p:nvSpPr>
          <p:spPr>
            <a:xfrm>
              <a:off x="2089150" y="1740674"/>
              <a:ext cx="2752274" cy="880167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This is the one-line block of the </a:t>
              </a:r>
              <a:r>
                <a:rPr lang="en-US" i="1" dirty="0"/>
                <a:t>while</a:t>
              </a:r>
              <a:r>
                <a:rPr lang="en-US" dirty="0"/>
                <a:t> loop because there are no braces</a:t>
              </a:r>
            </a:p>
          </p:txBody>
        </p:sp>
        <p:cxnSp>
          <p:nvCxnSpPr>
            <p:cNvPr id="21" name="Curved Connector 73">
              <a:extLst>
                <a:ext uri="{FF2B5EF4-FFF2-40B4-BE49-F238E27FC236}">
                  <a16:creationId xmlns:a16="http://schemas.microsoft.com/office/drawing/2014/main" id="{3929534C-ACA5-4B66-819A-774C3FE56168}"/>
                </a:ext>
              </a:extLst>
            </p:cNvPr>
            <p:cNvCxnSpPr>
              <a:cxnSpLocks/>
              <a:stCxn id="20" idx="1"/>
              <a:endCxn id="22" idx="3"/>
            </p:cNvCxnSpPr>
            <p:nvPr/>
          </p:nvCxnSpPr>
          <p:spPr>
            <a:xfrm rot="10800000">
              <a:off x="1640068" y="868242"/>
              <a:ext cx="449082" cy="1312517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D58C45-925E-4B26-BD07-A65CAF62C0DD}"/>
                </a:ext>
              </a:extLst>
            </p:cNvPr>
            <p:cNvSpPr txBox="1"/>
            <p:nvPr/>
          </p:nvSpPr>
          <p:spPr>
            <a:xfrm rot="5400000">
              <a:off x="1453378" y="496885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2CFEC255-E3E5-40E2-AA4C-FA72930B52FE}"/>
              </a:ext>
            </a:extLst>
          </p:cNvPr>
          <p:cNvSpPr/>
          <p:nvPr/>
        </p:nvSpPr>
        <p:spPr>
          <a:xfrm>
            <a:off x="6853037" y="2324100"/>
            <a:ext cx="266785" cy="27356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CC0A6B-7413-4FF6-B244-619AD3151785}"/>
              </a:ext>
            </a:extLst>
          </p:cNvPr>
          <p:cNvSpPr/>
          <p:nvPr/>
        </p:nvSpPr>
        <p:spPr>
          <a:xfrm>
            <a:off x="2321633" y="3687343"/>
            <a:ext cx="266785" cy="27356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7DC3B3C-2100-42E7-80CC-34F83DE7DF20}"/>
              </a:ext>
            </a:extLst>
          </p:cNvPr>
          <p:cNvGrpSpPr/>
          <p:nvPr/>
        </p:nvGrpSpPr>
        <p:grpSpPr>
          <a:xfrm>
            <a:off x="1373431" y="3612687"/>
            <a:ext cx="2752274" cy="2114528"/>
            <a:chOff x="-1057367" y="899528"/>
            <a:chExt cx="2752274" cy="2114528"/>
          </a:xfrm>
        </p:grpSpPr>
        <p:sp>
          <p:nvSpPr>
            <p:cNvPr id="31" name="Rounded Rectangular Callout 72">
              <a:extLst>
                <a:ext uri="{FF2B5EF4-FFF2-40B4-BE49-F238E27FC236}">
                  <a16:creationId xmlns:a16="http://schemas.microsoft.com/office/drawing/2014/main" id="{302D164E-DC57-424A-BF39-0736A4A6FAD2}"/>
                </a:ext>
              </a:extLst>
            </p:cNvPr>
            <p:cNvSpPr/>
            <p:nvPr/>
          </p:nvSpPr>
          <p:spPr>
            <a:xfrm>
              <a:off x="-1057367" y="2133889"/>
              <a:ext cx="2752274" cy="880167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Just because you align it under the </a:t>
              </a:r>
              <a:r>
                <a:rPr lang="en-US" i="1" dirty="0"/>
                <a:t>while</a:t>
              </a:r>
              <a:r>
                <a:rPr lang="en-US" dirty="0"/>
                <a:t> doesn't mean it ends that loop</a:t>
              </a:r>
            </a:p>
          </p:txBody>
        </p:sp>
        <p:cxnSp>
          <p:nvCxnSpPr>
            <p:cNvPr id="32" name="Curved Connector 73">
              <a:extLst>
                <a:ext uri="{FF2B5EF4-FFF2-40B4-BE49-F238E27FC236}">
                  <a16:creationId xmlns:a16="http://schemas.microsoft.com/office/drawing/2014/main" id="{57286E42-B5E0-430D-AAE8-412C497C875E}"/>
                </a:ext>
              </a:extLst>
            </p:cNvPr>
            <p:cNvCxnSpPr>
              <a:cxnSpLocks/>
              <a:stCxn id="31" idx="0"/>
              <a:endCxn id="33" idx="3"/>
            </p:cNvCxnSpPr>
            <p:nvPr/>
          </p:nvCxnSpPr>
          <p:spPr>
            <a:xfrm rot="16200000" flipV="1">
              <a:off x="-258991" y="1556127"/>
              <a:ext cx="860981" cy="29454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D4A3A7-3ED3-4EC7-B14C-EC3E3D500F35}"/>
                </a:ext>
              </a:extLst>
            </p:cNvPr>
            <p:cNvSpPr txBox="1"/>
            <p:nvPr/>
          </p:nvSpPr>
          <p:spPr>
            <a:xfrm rot="5400000">
              <a:off x="-162463" y="901552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432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Output Would You Get?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Given the code below, what would the output be?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E381D8-926C-471E-A290-87A3E046F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306"/>
          <a:stretch/>
        </p:blipFill>
        <p:spPr>
          <a:xfrm>
            <a:off x="1037083" y="1971833"/>
            <a:ext cx="6671310" cy="39049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17504F-484C-4953-BD15-F11D6F133C94}"/>
              </a:ext>
            </a:extLst>
          </p:cNvPr>
          <p:cNvSpPr txBox="1"/>
          <p:nvPr/>
        </p:nvSpPr>
        <p:spPr>
          <a:xfrm>
            <a:off x="1813831" y="2255737"/>
            <a:ext cx="5514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static void main(String[]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3)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("i: " +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18" name="Rounded Rectangular Callout 40">
            <a:extLst>
              <a:ext uri="{FF2B5EF4-FFF2-40B4-BE49-F238E27FC236}">
                <a16:creationId xmlns:a16="http://schemas.microsoft.com/office/drawing/2014/main" id="{682BAEFE-0593-483C-A86F-298F6E96272F}"/>
              </a:ext>
            </a:extLst>
          </p:cNvPr>
          <p:cNvSpPr/>
          <p:nvPr/>
        </p:nvSpPr>
        <p:spPr>
          <a:xfrm>
            <a:off x="2590800" y="3138023"/>
            <a:ext cx="3886200" cy="600376"/>
          </a:xfrm>
          <a:prstGeom prst="wedgeRoundRectCallout">
            <a:avLst>
              <a:gd name="adj1" fmla="val -23755"/>
              <a:gd name="adj2" fmla="val -1774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97D7CF-7A86-4247-B6F4-EC335FB1D427}"/>
              </a:ext>
            </a:extLst>
          </p:cNvPr>
          <p:cNvGrpSpPr/>
          <p:nvPr/>
        </p:nvGrpSpPr>
        <p:grpSpPr>
          <a:xfrm>
            <a:off x="3269734" y="3396585"/>
            <a:ext cx="3359666" cy="1654800"/>
            <a:chOff x="1167883" y="830375"/>
            <a:chExt cx="3359666" cy="1654800"/>
          </a:xfrm>
        </p:grpSpPr>
        <p:sp>
          <p:nvSpPr>
            <p:cNvPr id="20" name="Rounded Rectangular Callout 72">
              <a:extLst>
                <a:ext uri="{FF2B5EF4-FFF2-40B4-BE49-F238E27FC236}">
                  <a16:creationId xmlns:a16="http://schemas.microsoft.com/office/drawing/2014/main" id="{D188CD30-D40B-47D5-86CA-6B8D553C198D}"/>
                </a:ext>
              </a:extLst>
            </p:cNvPr>
            <p:cNvSpPr/>
            <p:nvPr/>
          </p:nvSpPr>
          <p:spPr>
            <a:xfrm>
              <a:off x="2089150" y="1740674"/>
              <a:ext cx="2438399" cy="744501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This is the two-line block of the </a:t>
              </a:r>
              <a:r>
                <a:rPr lang="en-US" i="1" dirty="0"/>
                <a:t>while</a:t>
              </a:r>
              <a:r>
                <a:rPr lang="en-US" dirty="0"/>
                <a:t> loop</a:t>
              </a:r>
            </a:p>
          </p:txBody>
        </p:sp>
        <p:cxnSp>
          <p:nvCxnSpPr>
            <p:cNvPr id="21" name="Curved Connector 73">
              <a:extLst>
                <a:ext uri="{FF2B5EF4-FFF2-40B4-BE49-F238E27FC236}">
                  <a16:creationId xmlns:a16="http://schemas.microsoft.com/office/drawing/2014/main" id="{3929534C-ACA5-4B66-819A-774C3FE56168}"/>
                </a:ext>
              </a:extLst>
            </p:cNvPr>
            <p:cNvCxnSpPr>
              <a:cxnSpLocks/>
              <a:stCxn id="20" idx="1"/>
              <a:endCxn id="22" idx="3"/>
            </p:cNvCxnSpPr>
            <p:nvPr/>
          </p:nvCxnSpPr>
          <p:spPr>
            <a:xfrm rot="10800000">
              <a:off x="1352550" y="1203755"/>
              <a:ext cx="736601" cy="90917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D58C45-925E-4B26-BD07-A65CAF62C0DD}"/>
                </a:ext>
              </a:extLst>
            </p:cNvPr>
            <p:cNvSpPr txBox="1"/>
            <p:nvPr/>
          </p:nvSpPr>
          <p:spPr>
            <a:xfrm rot="5400000">
              <a:off x="1165859" y="832399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3F3A6CA2-A01F-4818-A791-15F334BF4590}"/>
              </a:ext>
            </a:extLst>
          </p:cNvPr>
          <p:cNvSpPr/>
          <p:nvPr/>
        </p:nvSpPr>
        <p:spPr>
          <a:xfrm>
            <a:off x="4226955" y="2865734"/>
            <a:ext cx="266785" cy="2735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E54E9E-16FC-4C3E-8981-B77A9A407A12}"/>
              </a:ext>
            </a:extLst>
          </p:cNvPr>
          <p:cNvSpPr/>
          <p:nvPr/>
        </p:nvSpPr>
        <p:spPr>
          <a:xfrm>
            <a:off x="2321633" y="3687343"/>
            <a:ext cx="266785" cy="2735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86BB1F-B991-427E-99A0-5470CB6324D8}"/>
              </a:ext>
            </a:extLst>
          </p:cNvPr>
          <p:cNvSpPr/>
          <p:nvPr/>
        </p:nvSpPr>
        <p:spPr>
          <a:xfrm>
            <a:off x="6853037" y="2324100"/>
            <a:ext cx="266785" cy="27356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1CD930-A682-478E-AF2C-2D0E0B2DBDF6}"/>
              </a:ext>
            </a:extLst>
          </p:cNvPr>
          <p:cNvSpPr/>
          <p:nvPr/>
        </p:nvSpPr>
        <p:spPr>
          <a:xfrm>
            <a:off x="2054848" y="3960909"/>
            <a:ext cx="266785" cy="27356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CCF1FFB-EDE7-4E5F-B8B1-12D89E145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526"/>
          <a:stretch/>
        </p:blipFill>
        <p:spPr>
          <a:xfrm>
            <a:off x="8330081" y="2057400"/>
            <a:ext cx="2594425" cy="252701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EBDD551-C3F4-4C4F-B46D-AEEAF361FCF2}"/>
              </a:ext>
            </a:extLst>
          </p:cNvPr>
          <p:cNvSpPr txBox="1"/>
          <p:nvPr/>
        </p:nvSpPr>
        <p:spPr>
          <a:xfrm>
            <a:off x="8813767" y="2303886"/>
            <a:ext cx="12725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 0</a:t>
            </a:r>
          </a:p>
          <a:p>
            <a:r>
              <a:rPr lang="nn-NO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 1</a:t>
            </a:r>
          </a:p>
          <a:p>
            <a:r>
              <a:rPr lang="nn-NO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 2</a:t>
            </a:r>
          </a:p>
          <a:p>
            <a:r>
              <a:rPr lang="nn-NO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 3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62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29" grpId="0" animBg="1"/>
      <p:bldP spid="31" grpId="0" animBg="1"/>
      <p:bldP spid="33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9E12-E396-4701-B181-4DB468DD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Always Format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36D8-F0E0-4889-98D7-E63593DBF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all your code is formatted</a:t>
            </a:r>
          </a:p>
          <a:p>
            <a:r>
              <a:rPr lang="en-US" dirty="0"/>
              <a:t>It makes life much easier for everyone who needs to read it</a:t>
            </a:r>
          </a:p>
          <a:p>
            <a:r>
              <a:rPr lang="en-US" dirty="0"/>
              <a:t>Unformatted code can cause many red herrings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9758-C059-438A-9D34-AC4DA7E7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3E212-4877-41B3-A52A-2D49FF3C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17F27-17EF-43F4-BE3F-A0E47691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3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80BE-3888-4400-B8DC-5FFF4B7C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Should You "Format" Your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26DAD-4BB9-4388-A107-540A6451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pPr lvl="1"/>
            <a:r>
              <a:rPr lang="en-US" dirty="0"/>
              <a:t>Makes it </a:t>
            </a:r>
            <a:r>
              <a:rPr lang="en-US" i="1" dirty="0"/>
              <a:t>much</a:t>
            </a:r>
            <a:r>
              <a:rPr lang="en-US" dirty="0"/>
              <a:t> easier to determine what the code is doing</a:t>
            </a:r>
          </a:p>
          <a:p>
            <a:r>
              <a:rPr lang="en-US" dirty="0"/>
              <a:t>Finding typos</a:t>
            </a:r>
          </a:p>
          <a:p>
            <a:pPr lvl="1"/>
            <a:r>
              <a:rPr lang="en-US" dirty="0"/>
              <a:t>Missing characters like </a:t>
            </a:r>
            <a:r>
              <a:rPr lang="en-US" b="1" i="1" dirty="0"/>
              <a:t>{ </a:t>
            </a:r>
            <a:r>
              <a:rPr lang="en-US" dirty="0"/>
              <a:t>; and </a:t>
            </a:r>
            <a:r>
              <a:rPr lang="en-US" b="1" i="1" dirty="0"/>
              <a:t>(</a:t>
            </a:r>
            <a:r>
              <a:rPr lang="en-US" dirty="0"/>
              <a:t> can cause formatting misalignments</a:t>
            </a:r>
          </a:p>
          <a:p>
            <a:r>
              <a:rPr lang="en-US" dirty="0"/>
              <a:t>Conformity and Consistency</a:t>
            </a:r>
          </a:p>
          <a:p>
            <a:pPr lvl="1"/>
            <a:r>
              <a:rPr lang="en-US" dirty="0"/>
              <a:t>Programming teams should agree on what type of formatting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3A8A2-962C-4E5B-B00F-4CA34545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591D8-F46E-4ACA-84A9-5146DF47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1E6C5-DEFB-4A99-A330-B435E37E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7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37D9-CCAE-43A8-B216-7F89F0F3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IntelliJ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A1C9-0B1A-4A2D-9C73-DB22D831D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seems to default to "compact" formatting</a:t>
            </a:r>
          </a:p>
          <a:p>
            <a:pPr lvl="1"/>
            <a:r>
              <a:rPr lang="en-US" dirty="0"/>
              <a:t>Uses less newline characters</a:t>
            </a:r>
          </a:p>
          <a:p>
            <a:pPr lvl="1"/>
            <a:r>
              <a:rPr lang="en-US" dirty="0"/>
              <a:t>So, less number of lines overall</a:t>
            </a:r>
          </a:p>
          <a:p>
            <a:r>
              <a:rPr lang="en-US" dirty="0"/>
              <a:t>I tend to prefer that</a:t>
            </a:r>
          </a:p>
          <a:p>
            <a:r>
              <a:rPr lang="en-US" dirty="0"/>
              <a:t>And most code I find does it that way</a:t>
            </a:r>
          </a:p>
          <a:p>
            <a:r>
              <a:rPr lang="en-US" dirty="0"/>
              <a:t>To format code in IDEA, choose</a:t>
            </a:r>
            <a:br>
              <a:rPr lang="en-US" dirty="0"/>
            </a:br>
            <a:r>
              <a:rPr lang="en-US" b="1" i="1" dirty="0"/>
              <a:t>Code &gt; Reformat Code</a:t>
            </a:r>
            <a:br>
              <a:rPr lang="en-US" dirty="0"/>
            </a:br>
            <a:r>
              <a:rPr lang="en-US" dirty="0"/>
              <a:t>-or-</a:t>
            </a:r>
            <a:br>
              <a:rPr lang="en-US" dirty="0"/>
            </a:br>
            <a:r>
              <a:rPr lang="en-US" dirty="0"/>
              <a:t>Hit </a:t>
            </a:r>
            <a:r>
              <a:rPr lang="en-US" b="1" i="1" dirty="0" err="1"/>
              <a:t>Ctrl+Alt+L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9FEDB-2EF3-48A5-8C05-CA7035C5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473CC-D53D-47C6-B676-6984D8B1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35DAE-928F-4C6E-944E-0ADC056E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1C5943-C673-4A17-993F-A28890364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811" y="2029513"/>
            <a:ext cx="4404517" cy="429508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BE7C2E6-B79F-447C-AFB5-DF1731C6E96A}"/>
              </a:ext>
            </a:extLst>
          </p:cNvPr>
          <p:cNvSpPr/>
          <p:nvPr/>
        </p:nvSpPr>
        <p:spPr>
          <a:xfrm>
            <a:off x="7293742" y="2029511"/>
            <a:ext cx="786752" cy="3037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9150DA-F906-464E-9FE9-88D299310E5A}"/>
              </a:ext>
            </a:extLst>
          </p:cNvPr>
          <p:cNvSpPr/>
          <p:nvPr/>
        </p:nvSpPr>
        <p:spPr>
          <a:xfrm>
            <a:off x="7509203" y="6018187"/>
            <a:ext cx="1529693" cy="3037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5A8199-58DB-46CA-BA1B-C0E91CA51331}"/>
              </a:ext>
            </a:extLst>
          </p:cNvPr>
          <p:cNvSpPr/>
          <p:nvPr/>
        </p:nvSpPr>
        <p:spPr>
          <a:xfrm>
            <a:off x="10605763" y="6004243"/>
            <a:ext cx="1149281" cy="3037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4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1005-9CFF-4AFE-9460-A8B737E7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Settings:  </a:t>
            </a:r>
            <a:r>
              <a:rPr lang="en-US" i="1" dirty="0"/>
              <a:t>Tabs and Indents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5F8D-020E-4320-B2BA-B2AC0E1E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A6EA-619B-4F6D-BEED-CD56419B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6B98-DAB0-4842-838E-2968F639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DA08-E45D-48A5-993B-C70FE110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122795-632E-4B14-A7BE-44BB53FF0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14"/>
          <a:stretch/>
        </p:blipFill>
        <p:spPr>
          <a:xfrm>
            <a:off x="990600" y="1384005"/>
            <a:ext cx="9525000" cy="475456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C9B0168-8FAD-462D-8BE9-EF40260CEA4A}"/>
              </a:ext>
            </a:extLst>
          </p:cNvPr>
          <p:cNvGrpSpPr/>
          <p:nvPr/>
        </p:nvGrpSpPr>
        <p:grpSpPr>
          <a:xfrm>
            <a:off x="5326700" y="3951785"/>
            <a:ext cx="1587812" cy="286544"/>
            <a:chOff x="5275900" y="2720180"/>
            <a:chExt cx="1587812" cy="286544"/>
          </a:xfrm>
        </p:grpSpPr>
        <p:sp>
          <p:nvSpPr>
            <p:cNvPr id="14" name="Rounded Rectangular Callout 72">
              <a:extLst>
                <a:ext uri="{FF2B5EF4-FFF2-40B4-BE49-F238E27FC236}">
                  <a16:creationId xmlns:a16="http://schemas.microsoft.com/office/drawing/2014/main" id="{CDBBCAF8-7709-48DB-93C6-86765218608D}"/>
                </a:ext>
              </a:extLst>
            </p:cNvPr>
            <p:cNvSpPr/>
            <p:nvPr/>
          </p:nvSpPr>
          <p:spPr>
            <a:xfrm flipV="1">
              <a:off x="5275900" y="2720180"/>
              <a:ext cx="234312" cy="187325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urved Connector 74">
              <a:extLst>
                <a:ext uri="{FF2B5EF4-FFF2-40B4-BE49-F238E27FC236}">
                  <a16:creationId xmlns:a16="http://schemas.microsoft.com/office/drawing/2014/main" id="{86C382FC-37AF-4B86-986D-2160D41E3B2B}"/>
                </a:ext>
              </a:extLst>
            </p:cNvPr>
            <p:cNvCxnSpPr>
              <a:cxnSpLocks/>
              <a:stCxn id="14" idx="3"/>
              <a:endCxn id="34" idx="0"/>
            </p:cNvCxnSpPr>
            <p:nvPr/>
          </p:nvCxnSpPr>
          <p:spPr>
            <a:xfrm>
              <a:off x="5510212" y="2813842"/>
              <a:ext cx="1262539" cy="192882"/>
            </a:xfrm>
            <a:prstGeom prst="curvedConnector4">
              <a:avLst>
                <a:gd name="adj1" fmla="val 46398"/>
                <a:gd name="adj2" fmla="val 218518"/>
              </a:avLst>
            </a:prstGeom>
            <a:noFill/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ular Callout 72">
              <a:extLst>
                <a:ext uri="{FF2B5EF4-FFF2-40B4-BE49-F238E27FC236}">
                  <a16:creationId xmlns:a16="http://schemas.microsoft.com/office/drawing/2014/main" id="{2686B142-0C07-43E3-8216-5831EDC25C62}"/>
                </a:ext>
              </a:extLst>
            </p:cNvPr>
            <p:cNvSpPr/>
            <p:nvPr/>
          </p:nvSpPr>
          <p:spPr>
            <a:xfrm flipV="1">
              <a:off x="6681790" y="2819399"/>
              <a:ext cx="181922" cy="187325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234355A-5CFD-478C-87B6-07D0DC800340}"/>
              </a:ext>
            </a:extLst>
          </p:cNvPr>
          <p:cNvGrpSpPr/>
          <p:nvPr/>
        </p:nvGrpSpPr>
        <p:grpSpPr>
          <a:xfrm>
            <a:off x="1993900" y="2374497"/>
            <a:ext cx="1985526" cy="833533"/>
            <a:chOff x="1441449" y="1366666"/>
            <a:chExt cx="1985526" cy="833533"/>
          </a:xfrm>
        </p:grpSpPr>
        <p:sp>
          <p:nvSpPr>
            <p:cNvPr id="40" name="Rounded Rectangular Callout 72">
              <a:extLst>
                <a:ext uri="{FF2B5EF4-FFF2-40B4-BE49-F238E27FC236}">
                  <a16:creationId xmlns:a16="http://schemas.microsoft.com/office/drawing/2014/main" id="{DB4E180E-4047-46B5-A410-9F4CE3D2747F}"/>
                </a:ext>
              </a:extLst>
            </p:cNvPr>
            <p:cNvSpPr/>
            <p:nvPr/>
          </p:nvSpPr>
          <p:spPr>
            <a:xfrm>
              <a:off x="1441449" y="1366666"/>
              <a:ext cx="1676400" cy="719352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 recommend NOT using tabs</a:t>
              </a:r>
            </a:p>
          </p:txBody>
        </p:sp>
        <p:cxnSp>
          <p:nvCxnSpPr>
            <p:cNvPr id="41" name="Curved Connector 73">
              <a:extLst>
                <a:ext uri="{FF2B5EF4-FFF2-40B4-BE49-F238E27FC236}">
                  <a16:creationId xmlns:a16="http://schemas.microsoft.com/office/drawing/2014/main" id="{FBCD9DD0-8BCE-4E23-9DB1-3E86D7DC906B}"/>
                </a:ext>
              </a:extLst>
            </p:cNvPr>
            <p:cNvCxnSpPr>
              <a:cxnSpLocks/>
              <a:stCxn id="40" idx="2"/>
              <a:endCxn id="42" idx="3"/>
            </p:cNvCxnSpPr>
            <p:nvPr/>
          </p:nvCxnSpPr>
          <p:spPr>
            <a:xfrm rot="16200000" flipH="1">
              <a:off x="2703889" y="1661778"/>
              <a:ext cx="114181" cy="962660"/>
            </a:xfrm>
            <a:prstGeom prst="curvedConnector3">
              <a:avLst>
                <a:gd name="adj1" fmla="val 298436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9A3EB3F-6FA0-4C38-9C2A-BFD6D43D4024}"/>
                </a:ext>
              </a:extLst>
            </p:cNvPr>
            <p:cNvSpPr txBox="1"/>
            <p:nvPr/>
          </p:nvSpPr>
          <p:spPr>
            <a:xfrm rot="5400000">
              <a:off x="3055619" y="1828843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463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1005-9CFF-4AFE-9460-A8B737E7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Settings:  </a:t>
            </a:r>
            <a:r>
              <a:rPr lang="en-US" i="1" dirty="0"/>
              <a:t>Wrapping and Braces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5F8D-020E-4320-B2BA-B2AC0E1E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A6EA-619B-4F6D-BEED-CD56419B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6B98-DAB0-4842-838E-2968F639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DA08-E45D-48A5-993B-C70FE110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732109-B02E-4DD3-8C43-75037891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167"/>
          <a:stretch/>
        </p:blipFill>
        <p:spPr>
          <a:xfrm>
            <a:off x="697472" y="1295400"/>
            <a:ext cx="10884928" cy="484316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C9B0168-8FAD-462D-8BE9-EF40260CEA4A}"/>
              </a:ext>
            </a:extLst>
          </p:cNvPr>
          <p:cNvGrpSpPr/>
          <p:nvPr/>
        </p:nvGrpSpPr>
        <p:grpSpPr>
          <a:xfrm>
            <a:off x="4305300" y="4495800"/>
            <a:ext cx="5600700" cy="1009647"/>
            <a:chOff x="4254500" y="3264195"/>
            <a:chExt cx="5600700" cy="1009647"/>
          </a:xfrm>
        </p:grpSpPr>
        <p:sp>
          <p:nvSpPr>
            <p:cNvPr id="14" name="Rounded Rectangular Callout 72">
              <a:extLst>
                <a:ext uri="{FF2B5EF4-FFF2-40B4-BE49-F238E27FC236}">
                  <a16:creationId xmlns:a16="http://schemas.microsoft.com/office/drawing/2014/main" id="{CDBBCAF8-7709-48DB-93C6-86765218608D}"/>
                </a:ext>
              </a:extLst>
            </p:cNvPr>
            <p:cNvSpPr/>
            <p:nvPr/>
          </p:nvSpPr>
          <p:spPr>
            <a:xfrm flipV="1">
              <a:off x="4254500" y="3264195"/>
              <a:ext cx="3771900" cy="187325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urved Connector 74">
              <a:extLst>
                <a:ext uri="{FF2B5EF4-FFF2-40B4-BE49-F238E27FC236}">
                  <a16:creationId xmlns:a16="http://schemas.microsoft.com/office/drawing/2014/main" id="{86C382FC-37AF-4B86-986D-2160D41E3B2B}"/>
                </a:ext>
              </a:extLst>
            </p:cNvPr>
            <p:cNvCxnSpPr>
              <a:cxnSpLocks/>
              <a:stCxn id="14" idx="3"/>
              <a:endCxn id="34" idx="0"/>
            </p:cNvCxnSpPr>
            <p:nvPr/>
          </p:nvCxnSpPr>
          <p:spPr>
            <a:xfrm>
              <a:off x="8026400" y="3357857"/>
              <a:ext cx="1747364" cy="633409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ular Callout 72">
              <a:extLst>
                <a:ext uri="{FF2B5EF4-FFF2-40B4-BE49-F238E27FC236}">
                  <a16:creationId xmlns:a16="http://schemas.microsoft.com/office/drawing/2014/main" id="{2686B142-0C07-43E3-8216-5831EDC25C62}"/>
                </a:ext>
              </a:extLst>
            </p:cNvPr>
            <p:cNvSpPr/>
            <p:nvPr/>
          </p:nvSpPr>
          <p:spPr>
            <a:xfrm rot="10800000" flipV="1">
              <a:off x="9692328" y="3991266"/>
              <a:ext cx="162872" cy="282576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991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1005-9CFF-4AFE-9460-A8B737E7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Settings:  </a:t>
            </a:r>
            <a:r>
              <a:rPr lang="en-US" i="1" dirty="0"/>
              <a:t>Wrapping and Braces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5F8D-020E-4320-B2BA-B2AC0E1E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A6EA-619B-4F6D-BEED-CD56419B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53437-9F37-44D6-B5E4-1A23EFAD4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08"/>
          <a:stretch/>
        </p:blipFill>
        <p:spPr>
          <a:xfrm>
            <a:off x="685800" y="1265668"/>
            <a:ext cx="10896600" cy="486049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6B98-DAB0-4842-838E-2968F639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DA08-E45D-48A5-993B-C70FE110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C9B0168-8FAD-462D-8BE9-EF40260CEA4A}"/>
              </a:ext>
            </a:extLst>
          </p:cNvPr>
          <p:cNvGrpSpPr/>
          <p:nvPr/>
        </p:nvGrpSpPr>
        <p:grpSpPr>
          <a:xfrm>
            <a:off x="4305300" y="4495800"/>
            <a:ext cx="4664871" cy="1285873"/>
            <a:chOff x="4254500" y="3264195"/>
            <a:chExt cx="4664871" cy="1285873"/>
          </a:xfrm>
        </p:grpSpPr>
        <p:sp>
          <p:nvSpPr>
            <p:cNvPr id="14" name="Rounded Rectangular Callout 72">
              <a:extLst>
                <a:ext uri="{FF2B5EF4-FFF2-40B4-BE49-F238E27FC236}">
                  <a16:creationId xmlns:a16="http://schemas.microsoft.com/office/drawing/2014/main" id="{CDBBCAF8-7709-48DB-93C6-86765218608D}"/>
                </a:ext>
              </a:extLst>
            </p:cNvPr>
            <p:cNvSpPr/>
            <p:nvPr/>
          </p:nvSpPr>
          <p:spPr>
            <a:xfrm flipV="1">
              <a:off x="4254500" y="3264195"/>
              <a:ext cx="3771900" cy="187325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urved Connector 74">
              <a:extLst>
                <a:ext uri="{FF2B5EF4-FFF2-40B4-BE49-F238E27FC236}">
                  <a16:creationId xmlns:a16="http://schemas.microsoft.com/office/drawing/2014/main" id="{86C382FC-37AF-4B86-986D-2160D41E3B2B}"/>
                </a:ext>
              </a:extLst>
            </p:cNvPr>
            <p:cNvCxnSpPr>
              <a:cxnSpLocks/>
              <a:stCxn id="14" idx="3"/>
              <a:endCxn id="34" idx="0"/>
            </p:cNvCxnSpPr>
            <p:nvPr/>
          </p:nvCxnSpPr>
          <p:spPr>
            <a:xfrm>
              <a:off x="8026400" y="3357857"/>
              <a:ext cx="811535" cy="909635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ular Callout 72">
              <a:extLst>
                <a:ext uri="{FF2B5EF4-FFF2-40B4-BE49-F238E27FC236}">
                  <a16:creationId xmlns:a16="http://schemas.microsoft.com/office/drawing/2014/main" id="{2686B142-0C07-43E3-8216-5831EDC25C62}"/>
                </a:ext>
              </a:extLst>
            </p:cNvPr>
            <p:cNvSpPr/>
            <p:nvPr/>
          </p:nvSpPr>
          <p:spPr>
            <a:xfrm rot="10800000" flipV="1">
              <a:off x="8756499" y="4267492"/>
              <a:ext cx="162872" cy="282576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181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1005-9CFF-4AFE-9460-A8B737E7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Settings:  </a:t>
            </a:r>
            <a:r>
              <a:rPr lang="en-US" i="1" dirty="0"/>
              <a:t>Wrapping and Braces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5F8D-020E-4320-B2BA-B2AC0E1E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A6EA-619B-4F6D-BEED-CD56419B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6B98-DAB0-4842-838E-2968F639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DA08-E45D-48A5-993B-C70FE110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7E1E82-F0A9-49F9-98DD-BC28CCF0F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719"/>
          <a:stretch/>
        </p:blipFill>
        <p:spPr>
          <a:xfrm>
            <a:off x="569093" y="381000"/>
            <a:ext cx="11013307" cy="286196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C9B0168-8FAD-462D-8BE9-EF40260CEA4A}"/>
              </a:ext>
            </a:extLst>
          </p:cNvPr>
          <p:cNvGrpSpPr/>
          <p:nvPr/>
        </p:nvGrpSpPr>
        <p:grpSpPr>
          <a:xfrm>
            <a:off x="4270662" y="2744341"/>
            <a:ext cx="5079714" cy="306860"/>
            <a:chOff x="4219862" y="3240378"/>
            <a:chExt cx="5079714" cy="306860"/>
          </a:xfrm>
        </p:grpSpPr>
        <p:sp>
          <p:nvSpPr>
            <p:cNvPr id="14" name="Rounded Rectangular Callout 72">
              <a:extLst>
                <a:ext uri="{FF2B5EF4-FFF2-40B4-BE49-F238E27FC236}">
                  <a16:creationId xmlns:a16="http://schemas.microsoft.com/office/drawing/2014/main" id="{CDBBCAF8-7709-48DB-93C6-86765218608D}"/>
                </a:ext>
              </a:extLst>
            </p:cNvPr>
            <p:cNvSpPr/>
            <p:nvPr/>
          </p:nvSpPr>
          <p:spPr>
            <a:xfrm flipV="1">
              <a:off x="4219862" y="3240378"/>
              <a:ext cx="3117273" cy="247647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urved Connector 74">
              <a:extLst>
                <a:ext uri="{FF2B5EF4-FFF2-40B4-BE49-F238E27FC236}">
                  <a16:creationId xmlns:a16="http://schemas.microsoft.com/office/drawing/2014/main" id="{86C382FC-37AF-4B86-986D-2160D41E3B2B}"/>
                </a:ext>
              </a:extLst>
            </p:cNvPr>
            <p:cNvCxnSpPr>
              <a:cxnSpLocks/>
              <a:stCxn id="14" idx="3"/>
              <a:endCxn id="34" idx="0"/>
            </p:cNvCxnSpPr>
            <p:nvPr/>
          </p:nvCxnSpPr>
          <p:spPr>
            <a:xfrm>
              <a:off x="7337135" y="3364201"/>
              <a:ext cx="1679865" cy="101601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ular Callout 72">
              <a:extLst>
                <a:ext uri="{FF2B5EF4-FFF2-40B4-BE49-F238E27FC236}">
                  <a16:creationId xmlns:a16="http://schemas.microsoft.com/office/drawing/2014/main" id="{2686B142-0C07-43E3-8216-5831EDC25C62}"/>
                </a:ext>
              </a:extLst>
            </p:cNvPr>
            <p:cNvSpPr/>
            <p:nvPr/>
          </p:nvSpPr>
          <p:spPr>
            <a:xfrm rot="5400000" flipV="1">
              <a:off x="9076852" y="3324514"/>
              <a:ext cx="162872" cy="282576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684442C-6A0A-4720-91D2-0E7BB58F7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306"/>
          <a:stretch/>
        </p:blipFill>
        <p:spPr>
          <a:xfrm>
            <a:off x="589186" y="3429000"/>
            <a:ext cx="10993214" cy="29650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EA2732C-32C6-4EAE-B121-B21F858AA838}"/>
              </a:ext>
            </a:extLst>
          </p:cNvPr>
          <p:cNvGrpSpPr/>
          <p:nvPr/>
        </p:nvGrpSpPr>
        <p:grpSpPr>
          <a:xfrm>
            <a:off x="4270662" y="5790882"/>
            <a:ext cx="5159094" cy="534664"/>
            <a:chOff x="4219862" y="3256253"/>
            <a:chExt cx="5159094" cy="534664"/>
          </a:xfrm>
        </p:grpSpPr>
        <p:sp>
          <p:nvSpPr>
            <p:cNvPr id="19" name="Rounded Rectangular Callout 72">
              <a:extLst>
                <a:ext uri="{FF2B5EF4-FFF2-40B4-BE49-F238E27FC236}">
                  <a16:creationId xmlns:a16="http://schemas.microsoft.com/office/drawing/2014/main" id="{2FABEBAC-6C9A-48CC-911C-C3F6F761B32E}"/>
                </a:ext>
              </a:extLst>
            </p:cNvPr>
            <p:cNvSpPr/>
            <p:nvPr/>
          </p:nvSpPr>
          <p:spPr>
            <a:xfrm flipV="1">
              <a:off x="4219862" y="3256253"/>
              <a:ext cx="3117273" cy="247647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74">
              <a:extLst>
                <a:ext uri="{FF2B5EF4-FFF2-40B4-BE49-F238E27FC236}">
                  <a16:creationId xmlns:a16="http://schemas.microsoft.com/office/drawing/2014/main" id="{37D606A6-7DD1-4CF4-BA8C-23B83C1BE227}"/>
                </a:ext>
              </a:extLst>
            </p:cNvPr>
            <p:cNvCxnSpPr>
              <a:cxnSpLocks/>
              <a:stCxn id="19" idx="3"/>
              <a:endCxn id="21" idx="0"/>
            </p:cNvCxnSpPr>
            <p:nvPr/>
          </p:nvCxnSpPr>
          <p:spPr>
            <a:xfrm>
              <a:off x="7337135" y="3380076"/>
              <a:ext cx="1759245" cy="329405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ular Callout 72">
              <a:extLst>
                <a:ext uri="{FF2B5EF4-FFF2-40B4-BE49-F238E27FC236}">
                  <a16:creationId xmlns:a16="http://schemas.microsoft.com/office/drawing/2014/main" id="{80D0C96D-4F0E-43DC-B3BB-D4200324A68C}"/>
                </a:ext>
              </a:extLst>
            </p:cNvPr>
            <p:cNvSpPr/>
            <p:nvPr/>
          </p:nvSpPr>
          <p:spPr>
            <a:xfrm rot="5400000" flipV="1">
              <a:off x="9156232" y="3568193"/>
              <a:ext cx="162872" cy="282576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300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1005-9CFF-4AFE-9460-A8B737E7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Settings:  </a:t>
            </a:r>
            <a:r>
              <a:rPr lang="en-US" i="1" dirty="0"/>
              <a:t>Wrapping and Braces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5F8D-020E-4320-B2BA-B2AC0E1E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A6EA-619B-4F6D-BEED-CD56419B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6B98-DAB0-4842-838E-2968F639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DA08-E45D-48A5-993B-C70FE110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F41BD-7BCA-438D-880C-021C87EDB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306"/>
          <a:stretch/>
        </p:blipFill>
        <p:spPr>
          <a:xfrm>
            <a:off x="589186" y="2209800"/>
            <a:ext cx="10993214" cy="2965039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C9B0168-8FAD-462D-8BE9-EF40260CEA4A}"/>
              </a:ext>
            </a:extLst>
          </p:cNvPr>
          <p:cNvGrpSpPr/>
          <p:nvPr/>
        </p:nvGrpSpPr>
        <p:grpSpPr>
          <a:xfrm>
            <a:off x="4270662" y="4555807"/>
            <a:ext cx="5159094" cy="550539"/>
            <a:chOff x="4219862" y="3240378"/>
            <a:chExt cx="5159094" cy="550539"/>
          </a:xfrm>
        </p:grpSpPr>
        <p:sp>
          <p:nvSpPr>
            <p:cNvPr id="14" name="Rounded Rectangular Callout 72">
              <a:extLst>
                <a:ext uri="{FF2B5EF4-FFF2-40B4-BE49-F238E27FC236}">
                  <a16:creationId xmlns:a16="http://schemas.microsoft.com/office/drawing/2014/main" id="{CDBBCAF8-7709-48DB-93C6-86765218608D}"/>
                </a:ext>
              </a:extLst>
            </p:cNvPr>
            <p:cNvSpPr/>
            <p:nvPr/>
          </p:nvSpPr>
          <p:spPr>
            <a:xfrm flipV="1">
              <a:off x="4219862" y="3240378"/>
              <a:ext cx="3117273" cy="247647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urved Connector 74">
              <a:extLst>
                <a:ext uri="{FF2B5EF4-FFF2-40B4-BE49-F238E27FC236}">
                  <a16:creationId xmlns:a16="http://schemas.microsoft.com/office/drawing/2014/main" id="{86C382FC-37AF-4B86-986D-2160D41E3B2B}"/>
                </a:ext>
              </a:extLst>
            </p:cNvPr>
            <p:cNvCxnSpPr>
              <a:cxnSpLocks/>
              <a:stCxn id="14" idx="3"/>
              <a:endCxn id="34" idx="0"/>
            </p:cNvCxnSpPr>
            <p:nvPr/>
          </p:nvCxnSpPr>
          <p:spPr>
            <a:xfrm>
              <a:off x="7337135" y="3364201"/>
              <a:ext cx="1759245" cy="34528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ular Callout 72">
              <a:extLst>
                <a:ext uri="{FF2B5EF4-FFF2-40B4-BE49-F238E27FC236}">
                  <a16:creationId xmlns:a16="http://schemas.microsoft.com/office/drawing/2014/main" id="{2686B142-0C07-43E3-8216-5831EDC25C62}"/>
                </a:ext>
              </a:extLst>
            </p:cNvPr>
            <p:cNvSpPr/>
            <p:nvPr/>
          </p:nvSpPr>
          <p:spPr>
            <a:xfrm rot="5400000" flipV="1">
              <a:off x="9156232" y="3568193"/>
              <a:ext cx="162872" cy="282576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72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DA92-7080-4028-A6B8-86DDF26B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Importing/Exporting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1A3C7-F248-4FE8-BA27-0AF0FC32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 to ensure everyone on the team uses the same settings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D2E0-0BDD-465A-8D61-BC141D68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A4707-F1F1-44E1-8D3A-6145F5FD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42E30-E960-4148-B985-25564548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515B80-7CC8-4991-B965-3538BB51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97838"/>
            <a:ext cx="5828674" cy="4128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BD58E0-45F4-4D48-8DC1-01A93F19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22" y="1986725"/>
            <a:ext cx="5363301" cy="338498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B365C54-00D6-4001-9E38-531A17336D7E}"/>
              </a:ext>
            </a:extLst>
          </p:cNvPr>
          <p:cNvSpPr/>
          <p:nvPr/>
        </p:nvSpPr>
        <p:spPr>
          <a:xfrm>
            <a:off x="440577" y="2012125"/>
            <a:ext cx="1483301" cy="3641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3319C0-7E3D-42C5-B6E1-1EECBD0C851F}"/>
              </a:ext>
            </a:extLst>
          </p:cNvPr>
          <p:cNvSpPr/>
          <p:nvPr/>
        </p:nvSpPr>
        <p:spPr>
          <a:xfrm>
            <a:off x="6471227" y="2032000"/>
            <a:ext cx="1974273" cy="3310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6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2337</TotalTime>
  <Words>733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Calibri</vt:lpstr>
      <vt:lpstr>Cambria</vt:lpstr>
      <vt:lpstr>Consolas</vt:lpstr>
      <vt:lpstr>Office Theme</vt:lpstr>
      <vt:lpstr>IST 261 (Fall 2019)</vt:lpstr>
      <vt:lpstr>Why Should You "Format" Your Code?</vt:lpstr>
      <vt:lpstr>IntelliJ IDEA</vt:lpstr>
      <vt:lpstr>Example Settings:  Tabs and Indents</vt:lpstr>
      <vt:lpstr>Example Settings:  Wrapping and Braces</vt:lpstr>
      <vt:lpstr>Example Settings:  Wrapping and Braces</vt:lpstr>
      <vt:lpstr>Example Settings:  Wrapping and Braces</vt:lpstr>
      <vt:lpstr>Example Settings:  Wrapping and Braces</vt:lpstr>
      <vt:lpstr>Importing/Exporting Settings</vt:lpstr>
      <vt:lpstr>What Output Would You Get?</vt:lpstr>
      <vt:lpstr>What Output Would You Get?</vt:lpstr>
      <vt:lpstr>What Output Would You Get?</vt:lpstr>
      <vt:lpstr>What Output Would You Get?</vt:lpstr>
      <vt:lpstr>Always Format Your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O'Connell, Philip John</cp:lastModifiedBy>
  <cp:revision>319</cp:revision>
  <dcterms:created xsi:type="dcterms:W3CDTF">2010-01-10T20:29:40Z</dcterms:created>
  <dcterms:modified xsi:type="dcterms:W3CDTF">2019-09-03T03:06:25Z</dcterms:modified>
</cp:coreProperties>
</file>