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0"/>
  </p:notesMasterIdLst>
  <p:sldIdLst>
    <p:sldId id="412" r:id="rId2"/>
    <p:sldId id="423" r:id="rId3"/>
    <p:sldId id="422" r:id="rId4"/>
    <p:sldId id="419" r:id="rId5"/>
    <p:sldId id="425" r:id="rId6"/>
    <p:sldId id="424" r:id="rId7"/>
    <p:sldId id="420" r:id="rId8"/>
    <p:sldId id="42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3035" autoAdjust="0"/>
    <p:restoredTop sz="94660"/>
  </p:normalViewPr>
  <p:slideViewPr>
    <p:cSldViewPr>
      <p:cViewPr varScale="1">
        <p:scale>
          <a:sx n="78" d="100"/>
          <a:sy n="78" d="100"/>
        </p:scale>
        <p:origin x="132" y="88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E92FD-0BF5-486D-8D3C-27987314E728}" type="datetimeFigureOut">
              <a:rPr lang="en-US" smtClean="0"/>
              <a:pPr/>
              <a:t>9/9/2019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34F540-B6D8-4B14-AFD4-B3F2AB50A8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4221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IST 261 (Fall 2019) pxo4</a:t>
            </a:r>
            <a:endParaRPr lang="en-US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Application Development Design Studio I</a:t>
            </a:r>
            <a:endParaRPr lang="en-US" dirty="0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045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IST 261 (Fall 2019) pxo4</a:t>
            </a:r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Application Development Design Studio I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527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IST 261 (Fall 2019) pxo4</a:t>
            </a:r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Application Development Design Studio I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924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73183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838201"/>
            <a:ext cx="10972800" cy="52879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IST 261 (Fall 2019) pxo4</a:t>
            </a:r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Application Development Design Studio I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813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IST 261 (Fall 2019) pxo4</a:t>
            </a:r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Application Development Design Studio I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46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2192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219201"/>
            <a:ext cx="5384800" cy="4906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219201"/>
            <a:ext cx="5384800" cy="4906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IST 261 (Fall 2019) pxo4</a:t>
            </a:r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Application Development Design Studio I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105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IST 261 (Fall 2019) pxo4</a:t>
            </a:r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Application Development Design Studio I</a:t>
            </a:r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423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IST 261 (Fall 2019) pxo4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Application Development Design Studio I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10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IST 261 (Fall 2019) pxo4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Application Development Design Studio I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640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IST 261 (Fall 2019) pxo4</a:t>
            </a:r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Application Development Design Studio I</a:t>
            </a:r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700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IST 261 (Fall 2019) pxo4</a:t>
            </a:r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Application Development Design Studio I</a:t>
            </a:r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339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371601"/>
            <a:ext cx="10972800" cy="4754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553200"/>
            <a:ext cx="345440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50">
                <a:solidFill>
                  <a:schemeClr val="bg1">
                    <a:lumMod val="65000"/>
                  </a:schemeClr>
                </a:solidFill>
                <a:latin typeface="Arial Narrow" pitchFamily="34" charset="0"/>
              </a:defRPr>
            </a:lvl1pPr>
          </a:lstStyle>
          <a:p>
            <a:r>
              <a:rPr lang="en-US"/>
              <a:t>IST 261 (Fall 2019) pxo4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553200"/>
            <a:ext cx="345440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B51D81B5-4602-47AD-A454-3C28FF3DFD4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4400" y="6553201"/>
            <a:ext cx="5283200" cy="279991"/>
          </a:xfrm>
          <a:prstGeom prst="rect">
            <a:avLst/>
          </a:prstGeom>
        </p:spPr>
        <p:txBody>
          <a:bodyPr/>
          <a:lstStyle>
            <a:lvl1pPr algn="ctr">
              <a:defRPr sz="1000">
                <a:solidFill>
                  <a:schemeClr val="bg1">
                    <a:lumMod val="65000"/>
                  </a:schemeClr>
                </a:solidFill>
                <a:latin typeface="Arial Narrow" pitchFamily="34" charset="0"/>
              </a:defRPr>
            </a:lvl1pPr>
          </a:lstStyle>
          <a:p>
            <a:r>
              <a:rPr lang="en-US"/>
              <a:t>Application Development Design Studio 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200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rgbClr val="002060"/>
          </a:solidFill>
          <a:latin typeface="Cambria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bit.ly/2m4igwQ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33BD2-C3D3-42D9-BA55-BD68B50BFD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98563"/>
            <a:ext cx="9144000" cy="554037"/>
          </a:xfrm>
        </p:spPr>
        <p:txBody>
          <a:bodyPr>
            <a:normAutofit fontScale="90000"/>
          </a:bodyPr>
          <a:lstStyle/>
          <a:p>
            <a:pPr algn="r"/>
            <a:r>
              <a:rPr lang="en-US" sz="4000" b="1" dirty="0">
                <a:solidFill>
                  <a:srgbClr val="002060"/>
                </a:solidFill>
                <a:latin typeface="Cambria" pitchFamily="18" charset="0"/>
              </a:rPr>
              <a:t>IST 261 (Fall 2019)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EE1E0A-C522-4DDD-86A0-2BED673B98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800" y="2438401"/>
            <a:ext cx="9601200" cy="762000"/>
          </a:xfrm>
        </p:spPr>
        <p:txBody>
          <a:bodyPr>
            <a:normAutofit/>
          </a:bodyPr>
          <a:lstStyle/>
          <a:p>
            <a:pPr algn="r"/>
            <a:r>
              <a:rPr lang="en-US" sz="4000" b="1" i="1" dirty="0">
                <a:solidFill>
                  <a:srgbClr val="002060"/>
                </a:solidFill>
                <a:latin typeface="Cambria" pitchFamily="18" charset="0"/>
                <a:ea typeface="+mj-ea"/>
                <a:cs typeface="+mj-cs"/>
              </a:rPr>
              <a:t>Application Development Design Studio I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3EC6E66C-68B4-4D39-B3DF-D2FD6947F53E}"/>
              </a:ext>
            </a:extLst>
          </p:cNvPr>
          <p:cNvSpPr txBox="1">
            <a:spLocks/>
          </p:cNvSpPr>
          <p:nvPr/>
        </p:nvSpPr>
        <p:spPr>
          <a:xfrm>
            <a:off x="4876800" y="4239488"/>
            <a:ext cx="5791200" cy="617602"/>
          </a:xfrm>
          <a:prstGeom prst="rect">
            <a:avLst/>
          </a:prstGeom>
          <a:ln w="38100">
            <a:solidFill>
              <a:srgbClr val="0070C0"/>
            </a:solidFill>
          </a:ln>
        </p:spPr>
        <p:txBody>
          <a:bodyPr vert="horz" lIns="91440" tIns="45720" rIns="91440" bIns="45720" rtlCol="0" anchor="ctr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4000" b="1" dirty="0">
                <a:solidFill>
                  <a:srgbClr val="002060"/>
                </a:solidFill>
                <a:latin typeface="Cambria" pitchFamily="18" charset="0"/>
                <a:ea typeface="+mj-ea"/>
                <a:cs typeface="+mj-cs"/>
              </a:rPr>
              <a:t>Java Naming Conventions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7DCDD2D7-C75F-4A4D-990A-0CADBC752244}"/>
              </a:ext>
            </a:extLst>
          </p:cNvPr>
          <p:cNvSpPr txBox="1">
            <a:spLocks/>
          </p:cNvSpPr>
          <p:nvPr/>
        </p:nvSpPr>
        <p:spPr>
          <a:xfrm>
            <a:off x="1524000" y="5197605"/>
            <a:ext cx="9144000" cy="12371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ct val="20000"/>
              </a:spcBef>
            </a:pPr>
            <a:r>
              <a:rPr lang="en-US" sz="3200" dirty="0">
                <a:solidFill>
                  <a:schemeClr val="tx1">
                    <a:tint val="75000"/>
                  </a:schemeClr>
                </a:solidFill>
              </a:rPr>
              <a:t>Phil O'Connell</a:t>
            </a:r>
          </a:p>
          <a:p>
            <a:pPr algn="r">
              <a:spcBef>
                <a:spcPct val="20000"/>
              </a:spcBef>
            </a:pPr>
            <a:r>
              <a:rPr lang="en-US" sz="3200" dirty="0">
                <a:solidFill>
                  <a:schemeClr val="tx1">
                    <a:tint val="75000"/>
                  </a:schemeClr>
                </a:solidFill>
              </a:rPr>
              <a:t>pxo4@psu.edu</a:t>
            </a:r>
          </a:p>
        </p:txBody>
      </p:sp>
      <p:pic>
        <p:nvPicPr>
          <p:cNvPr id="1030" name="Picture 6" descr="http://abington.psu.edu/sites/default/files/styles/header_logo_mobile/public/logos/psu_abo_rgb_2c_3x_2.png?itok=woij2zts">
            <a:extLst>
              <a:ext uri="{FF2B5EF4-FFF2-40B4-BE49-F238E27FC236}">
                <a16:creationId xmlns:a16="http://schemas.microsoft.com/office/drawing/2014/main" id="{2F56A3BE-5A42-4E55-BABF-823E13D39F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7" y="0"/>
            <a:ext cx="5334000" cy="2446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EA2D16-6694-4CAA-8A23-027194A57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IST 261 (Fall 2019) pxo4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4A10D91-88B8-480F-97E1-B497DB21E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Application Development Design Studio I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79D6CFB-468B-4921-AECC-53CCD07E5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29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4A779-5ABD-471F-BCE1-4F0CDEB4E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Conventions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7D43D4-B11D-48E3-BA8C-64069CCCF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languages have naming conventions</a:t>
            </a:r>
          </a:p>
          <a:p>
            <a:r>
              <a:rPr lang="en-US" dirty="0"/>
              <a:t>Coding guidelines that you </a:t>
            </a:r>
            <a:r>
              <a:rPr lang="en-US" b="1" dirty="0"/>
              <a:t>should</a:t>
            </a:r>
            <a:r>
              <a:rPr lang="en-US" dirty="0"/>
              <a:t> follow</a:t>
            </a:r>
          </a:p>
          <a:p>
            <a:r>
              <a:rPr lang="en-US" dirty="0"/>
              <a:t>But if you don't follow them, your code will run anyway</a:t>
            </a:r>
          </a:p>
          <a:p>
            <a:r>
              <a:rPr lang="en-US" dirty="0"/>
              <a:t>As opposed to syntax rules</a:t>
            </a:r>
          </a:p>
          <a:p>
            <a:pPr lvl="1"/>
            <a:r>
              <a:rPr lang="en-US" dirty="0"/>
              <a:t>Which, if not followed, will cause compile errors</a:t>
            </a:r>
          </a:p>
          <a:p>
            <a:r>
              <a:rPr lang="en-US" dirty="0"/>
              <a:t>It's important to realized that Java naming is case-sensitive</a:t>
            </a:r>
          </a:p>
          <a:p>
            <a:pPr lvl="1"/>
            <a:r>
              <a:rPr lang="en-US" dirty="0"/>
              <a:t>Variables </a:t>
            </a:r>
            <a:r>
              <a:rPr lang="en-US" b="1" i="1" dirty="0" err="1"/>
              <a:t>mygrade</a:t>
            </a:r>
            <a:r>
              <a:rPr lang="en-US" dirty="0"/>
              <a:t> and </a:t>
            </a:r>
            <a:r>
              <a:rPr lang="en-US" b="1" i="1" dirty="0" err="1"/>
              <a:t>myGrade</a:t>
            </a:r>
            <a:r>
              <a:rPr lang="en-US" dirty="0"/>
              <a:t> are different!</a:t>
            </a:r>
          </a:p>
          <a:p>
            <a:r>
              <a:rPr lang="en-US" dirty="0"/>
              <a:t>These are some of the more popular Java conventions...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7F804F-E9E2-43C7-B082-2676BF0C9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IST 261 (Fall 2019) pxo4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BDCFCD-85A1-4A99-B21B-2B08E0711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Application Development Design Studio 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238A71-1CEA-4592-9674-74444AF7C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141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26A6C-23E6-4661-AB0B-636D1BE6B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names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0F7009-AB77-4A55-B5F1-A48346FCDD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Class names should be </a:t>
            </a:r>
            <a:r>
              <a:rPr lang="en-US" b="1" i="1" dirty="0" err="1"/>
              <a:t>PascalCased</a:t>
            </a:r>
            <a:r>
              <a:rPr lang="en-US" dirty="0"/>
              <a:t> (aka, </a:t>
            </a:r>
            <a:r>
              <a:rPr lang="en-US" b="1" i="1" dirty="0" err="1"/>
              <a:t>MixedCase</a:t>
            </a:r>
            <a:r>
              <a:rPr lang="en-US" dirty="0"/>
              <a:t>)</a:t>
            </a:r>
          </a:p>
          <a:p>
            <a:r>
              <a:rPr lang="en-US" dirty="0"/>
              <a:t>First character upper-case</a:t>
            </a:r>
          </a:p>
          <a:p>
            <a:r>
              <a:rPr lang="en-US" dirty="0"/>
              <a:t>All "words" in the class name should begin with upper-case</a:t>
            </a:r>
          </a:p>
          <a:p>
            <a:r>
              <a:rPr lang="en-US" dirty="0"/>
              <a:t>No underscores</a:t>
            </a:r>
          </a:p>
          <a:p>
            <a:r>
              <a:rPr lang="en-US" dirty="0"/>
              <a:t>They should be "singular", not "plural"</a:t>
            </a:r>
          </a:p>
          <a:p>
            <a:r>
              <a:rPr lang="en-US" dirty="0"/>
              <a:t>Good:</a:t>
            </a:r>
          </a:p>
          <a:p>
            <a:pPr lvl="1"/>
            <a:r>
              <a:rPr lang="en-US" dirty="0"/>
              <a:t>Person, </a:t>
            </a:r>
            <a:r>
              <a:rPr lang="en-US" dirty="0" err="1"/>
              <a:t>FootballGame</a:t>
            </a:r>
            <a:r>
              <a:rPr lang="en-US" dirty="0"/>
              <a:t>, Invoice, Cart, Order, </a:t>
            </a:r>
            <a:r>
              <a:rPr lang="en-US" dirty="0" err="1"/>
              <a:t>CollegeCourse</a:t>
            </a:r>
            <a:endParaRPr lang="en-US" dirty="0"/>
          </a:p>
          <a:p>
            <a:r>
              <a:rPr lang="en-US" dirty="0"/>
              <a:t>Bad:</a:t>
            </a:r>
          </a:p>
          <a:p>
            <a:pPr lvl="1"/>
            <a:r>
              <a:rPr lang="en-US" dirty="0"/>
              <a:t>person, </a:t>
            </a:r>
            <a:r>
              <a:rPr lang="en-US" dirty="0" err="1"/>
              <a:t>Football_Game</a:t>
            </a:r>
            <a:r>
              <a:rPr lang="en-US" dirty="0"/>
              <a:t>, Invoices, </a:t>
            </a:r>
            <a:r>
              <a:rPr lang="en-US" dirty="0" err="1"/>
              <a:t>collegeCourse</a:t>
            </a:r>
            <a:endParaRPr lang="en-US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C39F06-0A99-4121-B1C9-CFA6BE5A1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IST 261 (Fall 2019) pxo4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AD53AA-24EB-4097-81EF-ACEABC2F0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Application Development Design Studio 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6E3964-AE13-4601-B7FC-8C5082F64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291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D83ED-5E71-4E9A-860B-87BECB5F0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Field &amp; Variable Naming Conventions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E078C-8316-4DF5-9D1F-711B0805CD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b="1" i="1" dirty="0" err="1"/>
              <a:t>camelCasing</a:t>
            </a:r>
            <a:r>
              <a:rPr lang="en-US" dirty="0"/>
              <a:t> when naming fields &amp; variables</a:t>
            </a:r>
            <a:endParaRPr lang="en-US" b="1" i="1" dirty="0"/>
          </a:p>
          <a:p>
            <a:pPr lvl="1"/>
            <a:r>
              <a:rPr lang="en-US" dirty="0"/>
              <a:t>First letter lower-case; each following word capital</a:t>
            </a:r>
          </a:p>
          <a:p>
            <a:pPr lvl="1"/>
            <a:r>
              <a:rPr lang="en-US" dirty="0"/>
              <a:t>No underscores or abbreviations</a:t>
            </a:r>
          </a:p>
          <a:p>
            <a:r>
              <a:rPr lang="en-US" dirty="0"/>
              <a:t>Good Java variable names</a:t>
            </a:r>
          </a:p>
          <a:p>
            <a:pPr lvl="1"/>
            <a:r>
              <a:rPr lang="en-US" dirty="0" err="1"/>
              <a:t>netPrice</a:t>
            </a:r>
            <a:r>
              <a:rPr lang="en-US" dirty="0"/>
              <a:t>, </a:t>
            </a:r>
            <a:r>
              <a:rPr lang="en-US" dirty="0" err="1"/>
              <a:t>mothersMaidenName</a:t>
            </a:r>
            <a:endParaRPr lang="en-US" dirty="0"/>
          </a:p>
          <a:p>
            <a:r>
              <a:rPr lang="en-US" dirty="0"/>
              <a:t>Bad Java variable names</a:t>
            </a:r>
          </a:p>
          <a:p>
            <a:pPr lvl="1"/>
            <a:r>
              <a:rPr lang="en-US" dirty="0" err="1"/>
              <a:t>NetPrice</a:t>
            </a:r>
            <a:r>
              <a:rPr lang="en-US" dirty="0"/>
              <a:t>, </a:t>
            </a:r>
            <a:r>
              <a:rPr lang="en-US" dirty="0" err="1"/>
              <a:t>mothers_maiden_name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18E797-FC52-4105-9F4C-D11F21999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IST 261 (Fall 2019) pxo4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5AE8AC-0BBE-48B3-98D7-E7B9DF991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Application Development Design Studio 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CDDC40-00B9-4CE0-BAF7-DB28C4D5C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702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3CA7C-B3A3-4E64-9168-12EF40B05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CONSTANTS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82FBAF-9660-46FE-B79D-0385C94206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Constants should be all uppercase</a:t>
            </a:r>
          </a:p>
          <a:p>
            <a:r>
              <a:rPr lang="en-US" dirty="0"/>
              <a:t>With underscore (_) between words</a:t>
            </a:r>
          </a:p>
          <a:p>
            <a:r>
              <a:rPr lang="en-US" dirty="0"/>
              <a:t>e.g.,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static final int MAX_CONNECTIONS = 5;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static final String COMPANY = "Acme";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EB4F8E-9BD5-4B36-BB53-89029114C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IST 261 (Fall 2019) pxo4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2DBBE1-2859-4335-AE1D-2AAECBA74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Application Development Design Studio 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568E6A-9F6D-40A5-9095-B3AAA1EA0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048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5BB0C-B3D4-45C7-824B-BBBAC48EC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Names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C81BAB-043A-4697-9131-C734FAB188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Like fields &amp; variables, method names should be </a:t>
            </a:r>
            <a:r>
              <a:rPr lang="en-US" b="1" i="1" dirty="0"/>
              <a:t>camelCase</a:t>
            </a:r>
            <a:endParaRPr lang="en-US" dirty="0"/>
          </a:p>
          <a:p>
            <a:r>
              <a:rPr lang="en-US" dirty="0"/>
              <a:t>They should be either </a:t>
            </a:r>
            <a:r>
              <a:rPr lang="en-US" b="1" i="1" dirty="0"/>
              <a:t>verb</a:t>
            </a:r>
          </a:p>
          <a:p>
            <a:pPr lvl="1"/>
            <a:r>
              <a:rPr lang="en-US" i="1" dirty="0"/>
              <a:t>add</a:t>
            </a:r>
            <a:r>
              <a:rPr lang="en-US" dirty="0"/>
              <a:t>(), </a:t>
            </a:r>
            <a:r>
              <a:rPr lang="en-US" i="1" dirty="0"/>
              <a:t>get</a:t>
            </a:r>
            <a:r>
              <a:rPr lang="en-US" dirty="0"/>
              <a:t>(int), </a:t>
            </a:r>
            <a:r>
              <a:rPr lang="en-US" i="1" dirty="0"/>
              <a:t>initialize</a:t>
            </a:r>
            <a:r>
              <a:rPr lang="en-US" dirty="0"/>
              <a:t>()</a:t>
            </a:r>
          </a:p>
          <a:p>
            <a:r>
              <a:rPr lang="en-US" dirty="0"/>
              <a:t>or </a:t>
            </a:r>
            <a:r>
              <a:rPr lang="en-US" b="1" i="1" dirty="0"/>
              <a:t>verb</a:t>
            </a:r>
            <a:r>
              <a:rPr lang="en-US" dirty="0"/>
              <a:t> and </a:t>
            </a:r>
            <a:r>
              <a:rPr lang="en-US" b="1" i="1" dirty="0"/>
              <a:t>noun</a:t>
            </a:r>
          </a:p>
          <a:p>
            <a:pPr lvl="1"/>
            <a:r>
              <a:rPr lang="en-US" i="1" dirty="0" err="1"/>
              <a:t>removeFirst</a:t>
            </a:r>
            <a:r>
              <a:rPr lang="en-US" dirty="0"/>
              <a:t>(), </a:t>
            </a:r>
            <a:r>
              <a:rPr lang="en-US" i="1" dirty="0" err="1"/>
              <a:t>clearCache</a:t>
            </a:r>
            <a:r>
              <a:rPr lang="en-US" dirty="0"/>
              <a:t>()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3A1A62-BCB7-4866-AB82-293A3EA1C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IST 261 (Fall 2019) pxo4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89571F-BCF6-4831-93FA-3269A4F29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Application Development Design Studio 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FFA449-093E-450D-8BC6-F1C725D0F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477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3A0F0-AABB-4372-AC4C-38996562C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Names Should be Meaningful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029147-6095-48F1-B8A5-BCE21B1EC8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Variable names should not be one letter</a:t>
            </a:r>
          </a:p>
          <a:p>
            <a:pPr lvl="1"/>
            <a:r>
              <a:rPr lang="en-US" dirty="0"/>
              <a:t>Exception:  loop iterators, and possibly temporary variables</a:t>
            </a:r>
          </a:p>
          <a:p>
            <a:r>
              <a:rPr lang="en-US" dirty="0"/>
              <a:t>They should be meaningful</a:t>
            </a:r>
          </a:p>
          <a:p>
            <a:pPr lvl="1"/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invoiceNetPrice</a:t>
            </a:r>
            <a:r>
              <a:rPr lang="en-US" dirty="0"/>
              <a:t> (instead of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price</a:t>
            </a:r>
            <a:r>
              <a:rPr lang="en-US" dirty="0"/>
              <a:t>)</a:t>
            </a:r>
          </a:p>
          <a:p>
            <a:pPr lvl="1"/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winsPerSeason</a:t>
            </a:r>
            <a:r>
              <a:rPr lang="en-US" dirty="0"/>
              <a:t> (instead of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wps</a:t>
            </a:r>
            <a:r>
              <a:rPr lang="en-US" dirty="0"/>
              <a:t>)</a:t>
            </a:r>
          </a:p>
          <a:p>
            <a:pPr lvl="1"/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firstName</a:t>
            </a:r>
            <a:r>
              <a:rPr lang="en-US" dirty="0"/>
              <a:t> (instead of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first</a:t>
            </a:r>
            <a:r>
              <a:rPr lang="en-US" dirty="0"/>
              <a:t>)</a:t>
            </a:r>
          </a:p>
          <a:p>
            <a:pPr lvl="1"/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lastName</a:t>
            </a:r>
            <a:r>
              <a:rPr lang="en-US" dirty="0"/>
              <a:t> (instead of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last</a:t>
            </a:r>
            <a:r>
              <a:rPr lang="en-US" dirty="0"/>
              <a:t>)</a:t>
            </a:r>
          </a:p>
          <a:p>
            <a:pPr lvl="1"/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middleInitial</a:t>
            </a:r>
            <a:r>
              <a:rPr lang="en-US" dirty="0"/>
              <a:t> (instead of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MI</a:t>
            </a:r>
            <a:r>
              <a:rPr lang="en-US" dirty="0"/>
              <a:t>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FDBE2F-E7D6-44DA-8BBC-3F5DF931A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IST 261 (Fall 2019) pxo4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335FA2-C462-40F3-9288-EDEB3449A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Application Development Design Studio 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50B229-9534-4642-96DD-937D4FC7E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186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CFB54-9EE8-41BC-B481-8BFCBAD8F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Acronyms In Variable Names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BE79D-26D4-4FF3-8529-BB4726EB18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Only use well-known acronyms</a:t>
            </a:r>
          </a:p>
          <a:p>
            <a:pPr lvl="1"/>
            <a:r>
              <a:rPr lang="en-US" dirty="0"/>
              <a:t>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GPA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PSU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OK</a:t>
            </a:r>
          </a:p>
          <a:p>
            <a:pPr lvl="1"/>
            <a:r>
              <a:rPr lang="en-US" dirty="0"/>
              <a:t>Don't make up your own</a:t>
            </a:r>
          </a:p>
          <a:p>
            <a:r>
              <a:rPr lang="en-US" dirty="0"/>
              <a:t>If it's a two-letter acronym, keep it upper-case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clientDBMachine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loginID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screenIO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If three-or-more letters, only capitalize first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companyHtmlPage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homePageUrl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More info:</a:t>
            </a:r>
          </a:p>
          <a:p>
            <a:pPr lvl="1"/>
            <a:r>
              <a:rPr lang="en-US" dirty="0">
                <a:hlinkClick r:id="rId2"/>
              </a:rPr>
              <a:t>http://bit.ly/2m4igwQ</a:t>
            </a:r>
            <a:r>
              <a:rPr lang="en-US" dirty="0"/>
              <a:t> (Oracle)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EDDDB8-644A-4A65-95B3-0A7DF4B4D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IST 261 (Fall 2019) pxo4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FB063-2123-4E10-83B4-684BFA2CE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Application Development Design Studio 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A7C0A1-1DB3-4AEC-A804-DC5EE181D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D81B5-4602-47AD-A454-3C28FF3DFD4B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689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2353</TotalTime>
  <Words>484</Words>
  <Application>Microsoft Office PowerPoint</Application>
  <PresentationFormat>Widescreen</PresentationFormat>
  <Paragraphs>88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Arial Narrow</vt:lpstr>
      <vt:lpstr>Calibri</vt:lpstr>
      <vt:lpstr>Cambria</vt:lpstr>
      <vt:lpstr>Consolas</vt:lpstr>
      <vt:lpstr>Courier New</vt:lpstr>
      <vt:lpstr>Office Theme</vt:lpstr>
      <vt:lpstr>IST 261 (Fall 2019)</vt:lpstr>
      <vt:lpstr>Naming Conventions</vt:lpstr>
      <vt:lpstr>Class names</vt:lpstr>
      <vt:lpstr>Field &amp; Variable Naming Conventions</vt:lpstr>
      <vt:lpstr>CONSTANTS</vt:lpstr>
      <vt:lpstr>Method Names</vt:lpstr>
      <vt:lpstr>Names Should be Meaningful</vt:lpstr>
      <vt:lpstr>Acronyms In Variable Names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O'Connell, Philip John</cp:lastModifiedBy>
  <cp:revision>322</cp:revision>
  <dcterms:created xsi:type="dcterms:W3CDTF">2010-01-10T20:29:40Z</dcterms:created>
  <dcterms:modified xsi:type="dcterms:W3CDTF">2019-09-10T03:09:09Z</dcterms:modified>
</cp:coreProperties>
</file>