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412" r:id="rId2"/>
    <p:sldId id="418" r:id="rId3"/>
    <p:sldId id="419" r:id="rId4"/>
    <p:sldId id="420" r:id="rId5"/>
    <p:sldId id="421" r:id="rId6"/>
    <p:sldId id="422" r:id="rId7"/>
    <p:sldId id="423" r:id="rId8"/>
    <p:sldId id="4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35" autoAdjust="0"/>
    <p:restoredTop sz="94660"/>
  </p:normalViewPr>
  <p:slideViewPr>
    <p:cSldViewPr>
      <p:cViewPr varScale="1">
        <p:scale>
          <a:sx n="66" d="100"/>
          <a:sy n="66" d="100"/>
        </p:scale>
        <p:origin x="90" y="10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7848600" y="4239488"/>
            <a:ext cx="28194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Comments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comment is text that gives general or specific information about the program</a:t>
            </a:r>
          </a:p>
          <a:p>
            <a:r>
              <a:rPr lang="en-US" dirty="0"/>
              <a:t>It's used by other programmers who view your code</a:t>
            </a:r>
          </a:p>
          <a:p>
            <a:r>
              <a:rPr lang="en-US" dirty="0"/>
              <a:t>Results in a better understanding of the code</a:t>
            </a:r>
          </a:p>
          <a:p>
            <a:pPr lvl="1"/>
            <a:r>
              <a:rPr lang="en-US" dirty="0"/>
              <a:t>For you when you're writing it</a:t>
            </a:r>
          </a:p>
          <a:p>
            <a:pPr lvl="1"/>
            <a:r>
              <a:rPr lang="en-US" dirty="0"/>
              <a:t>And for others who view it later</a:t>
            </a:r>
          </a:p>
          <a:p>
            <a:pPr lvl="1"/>
            <a:r>
              <a:rPr lang="en-US" dirty="0"/>
              <a:t>For you when you view it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sz="2800" b="1" i="1" dirty="0"/>
              <a:t>//</a:t>
            </a:r>
          </a:p>
          <a:p>
            <a:r>
              <a:rPr lang="en-US" sz="2800" dirty="0"/>
              <a:t>Will comment out</a:t>
            </a:r>
            <a:br>
              <a:rPr lang="en-US" sz="2800" dirty="0"/>
            </a:br>
            <a:r>
              <a:rPr lang="en-US" sz="2800" dirty="0"/>
              <a:t>to the end of the</a:t>
            </a:r>
            <a:br>
              <a:rPr lang="en-US" sz="2800" dirty="0"/>
            </a:br>
            <a:r>
              <a:rPr lang="en-US" sz="2800" dirty="0"/>
              <a:t>line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416175"/>
            <a:ext cx="2514600" cy="242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2636307"/>
            <a:ext cx="2819400" cy="242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4800" y="3711575"/>
            <a:ext cx="3843867" cy="242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4800" y="3911599"/>
            <a:ext cx="3437467" cy="242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524000"/>
            <a:ext cx="518160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nsolas" pitchFamily="49" charset="0"/>
                <a:cs typeface="Consolas" pitchFamily="49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int num;       // Number entered by user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isOdd</a:t>
            </a:r>
            <a:r>
              <a:rPr lang="en-US" dirty="0"/>
              <a:t>; // True if the number is odd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("Enter a number: ");</a:t>
            </a:r>
          </a:p>
          <a:p>
            <a:r>
              <a:rPr lang="en-US" dirty="0"/>
              <a:t>  num = </a:t>
            </a:r>
            <a:r>
              <a:rPr lang="en-US" dirty="0" err="1"/>
              <a:t>InputInteger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// Since modulus returns the remainder,</a:t>
            </a:r>
          </a:p>
          <a:p>
            <a:r>
              <a:rPr lang="en-US" dirty="0"/>
              <a:t>  // a remainder of 1 means it's odd</a:t>
            </a:r>
          </a:p>
          <a:p>
            <a:r>
              <a:rPr lang="en-US" dirty="0"/>
              <a:t>  </a:t>
            </a:r>
            <a:r>
              <a:rPr lang="en-US" dirty="0" err="1"/>
              <a:t>isOdd</a:t>
            </a:r>
            <a:r>
              <a:rPr lang="en-US" dirty="0"/>
              <a:t> = num % 2 == 1;</a:t>
            </a:r>
          </a:p>
          <a:p>
            <a:endParaRPr lang="en-US" dirty="0"/>
          </a:p>
          <a:p>
            <a:r>
              <a:rPr lang="en-US" dirty="0"/>
              <a:t>  if (</a:t>
            </a:r>
            <a:r>
              <a:rPr lang="en-US" dirty="0" err="1"/>
              <a:t>isOdd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(num + "is odd");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(num + "is odd");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391400" y="1629039"/>
            <a:ext cx="2895600" cy="521231"/>
          </a:xfrm>
          <a:prstGeom prst="wedgeRoundRectCallout">
            <a:avLst>
              <a:gd name="adj1" fmla="val -60697"/>
              <a:gd name="adj2" fmla="val 10551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better if they're lined up.</a:t>
            </a:r>
          </a:p>
          <a:p>
            <a:pPr algn="ctr"/>
            <a:r>
              <a:rPr lang="en-US" sz="1400" dirty="0"/>
              <a:t>But IDE reformatting may change it</a:t>
            </a:r>
          </a:p>
        </p:txBody>
      </p:sp>
    </p:spTree>
    <p:extLst>
      <p:ext uri="{BB962C8B-B14F-4D97-AF65-F5344CB8AC3E}">
        <p14:creationId xmlns:p14="http://schemas.microsoft.com/office/powerpoint/2010/main" val="6811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Obvious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sz="2400" dirty="0"/>
              <a:t>In the real world, obvious comments just clutter the code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However, teachers</a:t>
            </a:r>
            <a:br>
              <a:rPr lang="en-US" sz="2400" dirty="0"/>
            </a:br>
            <a:r>
              <a:rPr lang="en-US" sz="2400" dirty="0"/>
              <a:t>may ask you to</a:t>
            </a:r>
            <a:br>
              <a:rPr lang="en-US" sz="2400" dirty="0"/>
            </a:br>
            <a:r>
              <a:rPr lang="en-US" sz="2400" dirty="0"/>
              <a:t>comment such lines</a:t>
            </a:r>
            <a:br>
              <a:rPr lang="en-US" sz="2400" dirty="0"/>
            </a:br>
            <a:r>
              <a:rPr lang="en-US" sz="2400" dirty="0"/>
              <a:t>to help him/her realize</a:t>
            </a:r>
            <a:br>
              <a:rPr lang="en-US" sz="2400" dirty="0"/>
            </a:br>
            <a:r>
              <a:rPr lang="en-US" sz="2400" dirty="0"/>
              <a:t>that you understand</a:t>
            </a:r>
            <a:br>
              <a:rPr lang="en-US" sz="2400" dirty="0"/>
            </a:br>
            <a:r>
              <a:rPr lang="en-US" sz="2400" dirty="0"/>
              <a:t>what the code is doing</a:t>
            </a:r>
            <a:endParaRPr lang="en-US" sz="2800" dirty="0"/>
          </a:p>
          <a:p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7434" y="4572000"/>
            <a:ext cx="2319867" cy="2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1067" y="4783666"/>
            <a:ext cx="3310467" cy="208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524000"/>
            <a:ext cx="5283200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public static void main(String[]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int num;       // Number entered by user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// True if the number is odd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("Enter a number: 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num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InputInteger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// Since modulus returns the remainder,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// a remainder of 1 means it's odd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num % 2 == 1;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{// If the number is odd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// Display that the number is odd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(num + "is odd");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(num + "is odd");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8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sz="2800" b="1" i="1" dirty="0"/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/*</a:t>
            </a:r>
            <a:r>
              <a:rPr lang="en-US" sz="2800" dirty="0"/>
              <a:t> starts it, and it ends with </a:t>
            </a:r>
            <a:r>
              <a:rPr lang="en-US" sz="2800" b="1" i="1" dirty="0">
                <a:solidFill>
                  <a:srgbClr val="00B050"/>
                </a:solidFill>
              </a:rPr>
              <a:t>*/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Typically used</a:t>
            </a:r>
          </a:p>
          <a:p>
            <a:pPr lvl="1"/>
            <a:r>
              <a:rPr lang="en-US" sz="2400" dirty="0"/>
              <a:t>in spots outside the general code</a:t>
            </a:r>
          </a:p>
          <a:p>
            <a:pPr lvl="1"/>
            <a:r>
              <a:rPr lang="en-US" sz="2400" dirty="0"/>
              <a:t>for multi-line 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05669" y="3386880"/>
            <a:ext cx="2617891" cy="1232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835" y="4844142"/>
            <a:ext cx="3200398" cy="242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1834" y="5081209"/>
            <a:ext cx="3522133" cy="2423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3352800"/>
            <a:ext cx="739140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* Determine if a give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* number is odd or if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* it is even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int num;       /* Number entered by user */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/* True of the number is odd */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("Enter a number: ");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num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num % 2;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...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97BD28-D8C2-4B41-841F-7D3FE347CFE4}"/>
              </a:ext>
            </a:extLst>
          </p:cNvPr>
          <p:cNvGrpSpPr/>
          <p:nvPr/>
        </p:nvGrpSpPr>
        <p:grpSpPr>
          <a:xfrm>
            <a:off x="4861468" y="5023632"/>
            <a:ext cx="4248243" cy="1502224"/>
            <a:chOff x="2835817" y="1167090"/>
            <a:chExt cx="4248243" cy="1502224"/>
          </a:xfrm>
        </p:grpSpPr>
        <p:sp>
          <p:nvSpPr>
            <p:cNvPr id="25" name="Rounded Rectangular Callout 72">
              <a:extLst>
                <a:ext uri="{FF2B5EF4-FFF2-40B4-BE49-F238E27FC236}">
                  <a16:creationId xmlns:a16="http://schemas.microsoft.com/office/drawing/2014/main" id="{DBD27945-0BA5-4797-A987-84AA18724CAB}"/>
                </a:ext>
              </a:extLst>
            </p:cNvPr>
            <p:cNvSpPr/>
            <p:nvPr/>
          </p:nvSpPr>
          <p:spPr>
            <a:xfrm>
              <a:off x="4425316" y="1638022"/>
              <a:ext cx="2658744" cy="1031292"/>
            </a:xfrm>
            <a:prstGeom prst="wedgeRoundRectCallout">
              <a:avLst>
                <a:gd name="adj1" fmla="val -40145"/>
                <a:gd name="adj2" fmla="val -1417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 can technically do this, but would be better with single-line //</a:t>
              </a:r>
            </a:p>
          </p:txBody>
        </p:sp>
        <p:cxnSp>
          <p:nvCxnSpPr>
            <p:cNvPr id="26" name="Curved Connector 73">
              <a:extLst>
                <a:ext uri="{FF2B5EF4-FFF2-40B4-BE49-F238E27FC236}">
                  <a16:creationId xmlns:a16="http://schemas.microsoft.com/office/drawing/2014/main" id="{B8B3E22E-E9B6-4AEC-B408-924725C05130}"/>
                </a:ext>
              </a:extLst>
            </p:cNvPr>
            <p:cNvCxnSpPr>
              <a:cxnSpLocks/>
              <a:stCxn id="25" idx="1"/>
              <a:endCxn id="29" idx="3"/>
            </p:cNvCxnSpPr>
            <p:nvPr/>
          </p:nvCxnSpPr>
          <p:spPr>
            <a:xfrm rot="10800000">
              <a:off x="3020484" y="1541826"/>
              <a:ext cx="1404833" cy="611843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74">
              <a:extLst>
                <a:ext uri="{FF2B5EF4-FFF2-40B4-BE49-F238E27FC236}">
                  <a16:creationId xmlns:a16="http://schemas.microsoft.com/office/drawing/2014/main" id="{FC983D53-1378-41D2-B840-E223F8F8CF0E}"/>
                </a:ext>
              </a:extLst>
            </p:cNvPr>
            <p:cNvCxnSpPr>
              <a:cxnSpLocks/>
              <a:stCxn id="25" idx="3"/>
              <a:endCxn id="28" idx="3"/>
            </p:cNvCxnSpPr>
            <p:nvPr/>
          </p:nvCxnSpPr>
          <p:spPr>
            <a:xfrm flipH="1" flipV="1">
              <a:off x="6446096" y="1351756"/>
              <a:ext cx="637964" cy="801912"/>
            </a:xfrm>
            <a:prstGeom prst="curvedConnector3">
              <a:avLst>
                <a:gd name="adj1" fmla="val -35833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440D6A-2EB7-46B5-9970-C3C855EA1C21}"/>
                </a:ext>
              </a:extLst>
            </p:cNvPr>
            <p:cNvSpPr txBox="1"/>
            <p:nvPr/>
          </p:nvSpPr>
          <p:spPr>
            <a:xfrm>
              <a:off x="6072716" y="1167090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2BC64A-8506-4B17-80D3-680477EFCC43}"/>
                </a:ext>
              </a:extLst>
            </p:cNvPr>
            <p:cNvSpPr txBox="1"/>
            <p:nvPr/>
          </p:nvSpPr>
          <p:spPr>
            <a:xfrm rot="5400000">
              <a:off x="2833793" y="1170469"/>
              <a:ext cx="3733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0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sz="2800" dirty="0"/>
              <a:t>Disadvantage:  You can't </a:t>
            </a:r>
            <a:r>
              <a:rPr lang="en-US" sz="2800" b="1" i="1" dirty="0"/>
              <a:t>nest</a:t>
            </a:r>
            <a:r>
              <a:rPr lang="en-US" sz="2800" dirty="0"/>
              <a:t> them</a:t>
            </a:r>
          </a:p>
          <a:p>
            <a:r>
              <a:rPr lang="en-US" sz="2800" dirty="0"/>
              <a:t>The compiler won't know that the first  *</a:t>
            </a:r>
            <a:r>
              <a:rPr lang="en-US" sz="2800" b="1" i="1" dirty="0"/>
              <a:t>/</a:t>
            </a:r>
            <a:r>
              <a:rPr lang="en-US" sz="2800" dirty="0"/>
              <a:t> encountered does not match the first </a:t>
            </a:r>
            <a:r>
              <a:rPr lang="en-US" sz="2800" b="1" i="1" dirty="0"/>
              <a:t>/*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30804" y="3492822"/>
            <a:ext cx="5156198" cy="1009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00" y="3216596"/>
            <a:ext cx="59436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   /* Number entered by user */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/* True of the number is odd */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("Enter a number: ");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num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num % 2;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31069" y="3492822"/>
            <a:ext cx="4749798" cy="482278"/>
          </a:xfrm>
          <a:prstGeom prst="rect">
            <a:avLst/>
          </a:prstGeom>
          <a:solidFill>
            <a:srgbClr val="FF0000">
              <a:alpha val="38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380095" y="2738120"/>
            <a:ext cx="1752600" cy="787400"/>
          </a:xfrm>
          <a:prstGeom prst="wedgeRoundRectCallout">
            <a:avLst>
              <a:gd name="adj1" fmla="val -70182"/>
              <a:gd name="adj2" fmla="val 44772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intended to comment out all this code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380095" y="3958167"/>
            <a:ext cx="1752600" cy="787400"/>
          </a:xfrm>
          <a:prstGeom prst="wedgeRoundRectCallout">
            <a:avLst>
              <a:gd name="adj1" fmla="val -81551"/>
              <a:gd name="adj2" fmla="val -5049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 here is what's really commented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1720850" y="4521200"/>
            <a:ext cx="1492250" cy="725007"/>
          </a:xfrm>
          <a:prstGeom prst="wedgeRoundRectCallout">
            <a:avLst>
              <a:gd name="adj1" fmla="val 43226"/>
              <a:gd name="adj2" fmla="val -7116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 this will give you a syntax error!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B99488-7EFC-402F-B30B-A001B16A434E}"/>
              </a:ext>
            </a:extLst>
          </p:cNvPr>
          <p:cNvSpPr/>
          <p:nvPr/>
        </p:nvSpPr>
        <p:spPr>
          <a:xfrm>
            <a:off x="7439546" y="3651485"/>
            <a:ext cx="398144" cy="411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154A6D-2891-4625-8897-B342AAA40FC5}"/>
              </a:ext>
            </a:extLst>
          </p:cNvPr>
          <p:cNvSpPr/>
          <p:nvPr/>
        </p:nvSpPr>
        <p:spPr>
          <a:xfrm>
            <a:off x="2986406" y="3443293"/>
            <a:ext cx="398144" cy="411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20" grpId="0" animBg="1"/>
      <p:bldP spid="21" grpId="0" animBg="1"/>
      <p:bldP spid="2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and Line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r>
              <a:rPr lang="en-US" sz="2800" dirty="0"/>
              <a:t>However, line-comments within your code can be commented out with block comments</a:t>
            </a:r>
          </a:p>
          <a:p>
            <a:r>
              <a:rPr lang="en-US" sz="2800" dirty="0"/>
              <a:t>This works:</a:t>
            </a:r>
            <a:endParaRPr lang="en-US" sz="28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30804" y="3492822"/>
            <a:ext cx="5156198" cy="1009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00" y="3216596"/>
            <a:ext cx="59436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   // Number entered by user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// True of the number is odd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("Enter a number: ");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num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InputInteger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isOdd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num % 2;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...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706534" y="5080000"/>
            <a:ext cx="4572000" cy="787400"/>
          </a:xfrm>
          <a:prstGeom prst="wedgeRoundRectCallout">
            <a:avLst>
              <a:gd name="adj1" fmla="val -29996"/>
              <a:gd name="adj2" fmla="val -140174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 doesn't get confused because it doesn't trip over non-matching </a:t>
            </a:r>
            <a:r>
              <a:rPr lang="en-US" b="1" i="1" dirty="0"/>
              <a:t>*/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D092E1-0D8B-4C62-A051-319C03B13D6D}"/>
              </a:ext>
            </a:extLst>
          </p:cNvPr>
          <p:cNvSpPr/>
          <p:nvPr/>
        </p:nvSpPr>
        <p:spPr>
          <a:xfrm>
            <a:off x="2967356" y="3433768"/>
            <a:ext cx="398144" cy="411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4C9F3D-8C8E-4CAD-B41D-08DF2F30E3A3}"/>
              </a:ext>
            </a:extLst>
          </p:cNvPr>
          <p:cNvSpPr/>
          <p:nvPr/>
        </p:nvSpPr>
        <p:spPr>
          <a:xfrm>
            <a:off x="3000693" y="4157668"/>
            <a:ext cx="398144" cy="411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875D-DAAB-4246-A2B1-73471B8D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87FD-9282-425F-9D81-6E751D64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.java file must have header comments</a:t>
            </a:r>
          </a:p>
          <a:p>
            <a:r>
              <a:rPr lang="en-US" dirty="0"/>
              <a:t>e.g.,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Name: Jo Student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Email: jxs5123@psu.edu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Course: IST 261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Assignment: IA01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dirty="0"/>
              <a:t>That helps me ensure I'm looking at the correct student's work</a:t>
            </a:r>
          </a:p>
          <a:p>
            <a:r>
              <a:rPr lang="en-US" dirty="0"/>
              <a:t>In the industry, you won't have that</a:t>
            </a:r>
          </a:p>
          <a:p>
            <a:r>
              <a:rPr lang="en-US" dirty="0"/>
              <a:t>But may have comments indicating a project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9BE5-82CF-49FA-AA5D-576A7022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A7E9-8381-403D-87F0-458883AE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F2F0-2101-48DF-A48D-A8D66B56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Words>741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Cambria</vt:lpstr>
      <vt:lpstr>Consolas</vt:lpstr>
      <vt:lpstr>Courier New</vt:lpstr>
      <vt:lpstr>Office Theme</vt:lpstr>
      <vt:lpstr>IST 261 (Fall 2019)</vt:lpstr>
      <vt:lpstr>Comments </vt:lpstr>
      <vt:lpstr>Line Comments</vt:lpstr>
      <vt:lpstr>Obvious Comments</vt:lpstr>
      <vt:lpstr>Block Comments</vt:lpstr>
      <vt:lpstr>Block Comments</vt:lpstr>
      <vt:lpstr>Block and Line Comments</vt:lpstr>
      <vt:lpstr>Assignments in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323</cp:revision>
  <dcterms:created xsi:type="dcterms:W3CDTF">2010-01-10T20:29:40Z</dcterms:created>
  <dcterms:modified xsi:type="dcterms:W3CDTF">2019-08-31T04:18:00Z</dcterms:modified>
</cp:coreProperties>
</file>