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412" r:id="rId2"/>
    <p:sldId id="424" r:id="rId3"/>
    <p:sldId id="426" r:id="rId4"/>
    <p:sldId id="425" r:id="rId5"/>
    <p:sldId id="428" r:id="rId6"/>
    <p:sldId id="436" r:id="rId7"/>
    <p:sldId id="430" r:id="rId8"/>
    <p:sldId id="435" r:id="rId9"/>
    <p:sldId id="431" r:id="rId10"/>
    <p:sldId id="432" r:id="rId11"/>
    <p:sldId id="433" r:id="rId12"/>
    <p:sldId id="434" r:id="rId13"/>
    <p:sldId id="4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085" autoAdjust="0"/>
    <p:restoredTop sz="94660"/>
  </p:normalViewPr>
  <p:slideViewPr>
    <p:cSldViewPr>
      <p:cViewPr>
        <p:scale>
          <a:sx n="200" d="100"/>
          <a:sy n="200" d="100"/>
        </p:scale>
        <p:origin x="-3564" y="-2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index-137868.html" TargetMode="External"/><Relationship Id="rId2" Type="http://schemas.openxmlformats.org/officeDocument/2006/relationships/hyperlink" Target="https://docs.oracle.com/javase/9/javadoc/javadoc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</a:t>
            </a:r>
            <a:r>
              <a:rPr lang="en-US" sz="4000" b="1">
                <a:solidFill>
                  <a:srgbClr val="002060"/>
                </a:solidFill>
                <a:latin typeface="Cambria" pitchFamily="18" charset="0"/>
              </a:rPr>
              <a:t>Fall 2019)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3886200" y="4239488"/>
            <a:ext cx="67818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Writing </a:t>
            </a:r>
            <a:r>
              <a:rPr lang="en-US" sz="40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JavaDoc</a:t>
            </a:r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 Comments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68C5-C4C4-4E89-BDA6-D1C7958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Right-click on the folder &gt; Copy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1954-9B18-43A0-9630-13DA6FA2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4113-5CA0-4D69-A6AD-2707AE0D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03B8-F084-42E1-84B6-F6512D2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2977-E411-4CA2-BF0C-CDE5AF71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D29DB4-4DFD-437C-AFC6-116B2A9F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308"/>
            <a:ext cx="6073388" cy="44310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A829B95-7C9E-4BAD-9C39-20835507601C}"/>
              </a:ext>
            </a:extLst>
          </p:cNvPr>
          <p:cNvGrpSpPr/>
          <p:nvPr/>
        </p:nvGrpSpPr>
        <p:grpSpPr>
          <a:xfrm>
            <a:off x="1295400" y="2209800"/>
            <a:ext cx="1333500" cy="1016395"/>
            <a:chOff x="-1151257" y="989378"/>
            <a:chExt cx="1333500" cy="1016395"/>
          </a:xfrm>
        </p:grpSpPr>
        <p:sp>
          <p:nvSpPr>
            <p:cNvPr id="17" name="Rounded Rectangular Callout 72">
              <a:extLst>
                <a:ext uri="{FF2B5EF4-FFF2-40B4-BE49-F238E27FC236}">
                  <a16:creationId xmlns:a16="http://schemas.microsoft.com/office/drawing/2014/main" id="{88401F83-EF74-4713-AF6E-DB03659213FF}"/>
                </a:ext>
              </a:extLst>
            </p:cNvPr>
            <p:cNvSpPr/>
            <p:nvPr/>
          </p:nvSpPr>
          <p:spPr>
            <a:xfrm>
              <a:off x="-1151257" y="989378"/>
              <a:ext cx="1319527" cy="36933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Right-click</a:t>
              </a:r>
            </a:p>
          </p:txBody>
        </p:sp>
        <p:cxnSp>
          <p:nvCxnSpPr>
            <p:cNvPr id="18" name="Curved Connector 73">
              <a:extLst>
                <a:ext uri="{FF2B5EF4-FFF2-40B4-BE49-F238E27FC236}">
                  <a16:creationId xmlns:a16="http://schemas.microsoft.com/office/drawing/2014/main" id="{E969D4E0-319C-4973-9E97-84494000D2C9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rot="10800000" flipH="1" flipV="1">
              <a:off x="-1151257" y="1174043"/>
              <a:ext cx="960120" cy="647063"/>
            </a:xfrm>
            <a:prstGeom prst="curvedConnector3">
              <a:avLst>
                <a:gd name="adj1" fmla="val -2381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A7C76B-ADDB-470C-9072-595B6BFB8139}"/>
                </a:ext>
              </a:extLst>
            </p:cNvPr>
            <p:cNvSpPr txBox="1"/>
            <p:nvPr/>
          </p:nvSpPr>
          <p:spPr>
            <a:xfrm rot="10800000">
              <a:off x="-191137" y="1636441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CF5535A-20F0-483C-B083-1872696A67EC}"/>
              </a:ext>
            </a:extLst>
          </p:cNvPr>
          <p:cNvSpPr/>
          <p:nvPr/>
        </p:nvSpPr>
        <p:spPr>
          <a:xfrm>
            <a:off x="4419600" y="5116133"/>
            <a:ext cx="2491988" cy="598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51D8-5961-4518-B50C-FEFBFEAF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Tools &gt; Generate </a:t>
            </a:r>
            <a:r>
              <a:rPr lang="en-US" sz="2800" dirty="0" err="1"/>
              <a:t>JavaDoc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EF75-0423-4455-9892-1EE84356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6978-00FD-4AFE-B77D-9E25205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C9C0-5484-4B67-BE74-53F396D4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7FA9-E028-4477-BE9D-F3C30B2E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7272F-7FB2-4667-9B91-7BE034B6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3" y="1372812"/>
            <a:ext cx="4712095" cy="20561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292482-2543-49AB-B0F7-65252536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41" y="231946"/>
            <a:ext cx="6524853" cy="58985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EAD6355-49B0-4296-A6EE-4220FF312F20}"/>
              </a:ext>
            </a:extLst>
          </p:cNvPr>
          <p:cNvGrpSpPr/>
          <p:nvPr/>
        </p:nvGrpSpPr>
        <p:grpSpPr>
          <a:xfrm>
            <a:off x="2507380" y="2514600"/>
            <a:ext cx="5486000" cy="2751136"/>
            <a:chOff x="60723" y="1294178"/>
            <a:chExt cx="5486000" cy="2751136"/>
          </a:xfrm>
        </p:grpSpPr>
        <p:sp>
          <p:nvSpPr>
            <p:cNvPr id="10" name="Rounded Rectangular Callout 72">
              <a:extLst>
                <a:ext uri="{FF2B5EF4-FFF2-40B4-BE49-F238E27FC236}">
                  <a16:creationId xmlns:a16="http://schemas.microsoft.com/office/drawing/2014/main" id="{04C7B04B-D81D-4716-96E4-BE4EBA414BEF}"/>
                </a:ext>
              </a:extLst>
            </p:cNvPr>
            <p:cNvSpPr/>
            <p:nvPr/>
          </p:nvSpPr>
          <p:spPr>
            <a:xfrm>
              <a:off x="60723" y="2673714"/>
              <a:ext cx="2438400" cy="1371600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Paste the full path of the folder that you copied on the previous step</a:t>
              </a:r>
            </a:p>
          </p:txBody>
        </p:sp>
        <p:cxnSp>
          <p:nvCxnSpPr>
            <p:cNvPr id="11" name="Curved Connector 73">
              <a:extLst>
                <a:ext uri="{FF2B5EF4-FFF2-40B4-BE49-F238E27FC236}">
                  <a16:creationId xmlns:a16="http://schemas.microsoft.com/office/drawing/2014/main" id="{38F01875-BA8C-44D2-9908-5A9583B1997A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 flipV="1">
              <a:off x="2499123" y="1478844"/>
              <a:ext cx="2674220" cy="1880670"/>
            </a:xfrm>
            <a:prstGeom prst="curvedConnector3">
              <a:avLst>
                <a:gd name="adj1" fmla="val 79207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946EAD-F7A0-490D-8099-BAE484D772D2}"/>
                </a:ext>
              </a:extLst>
            </p:cNvPr>
            <p:cNvSpPr txBox="1"/>
            <p:nvPr/>
          </p:nvSpPr>
          <p:spPr>
            <a:xfrm rot="10800000">
              <a:off x="5173343" y="1294178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43998E0-115C-4FFE-BB52-EEA80367C5B7}"/>
              </a:ext>
            </a:extLst>
          </p:cNvPr>
          <p:cNvSpPr/>
          <p:nvPr/>
        </p:nvSpPr>
        <p:spPr>
          <a:xfrm>
            <a:off x="5502824" y="2971234"/>
            <a:ext cx="1012276" cy="252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3F48F-7F40-4EFC-8BE2-F5FC33463BBC}"/>
              </a:ext>
            </a:extLst>
          </p:cNvPr>
          <p:cNvSpPr/>
          <p:nvPr/>
        </p:nvSpPr>
        <p:spPr>
          <a:xfrm>
            <a:off x="9875520" y="2962618"/>
            <a:ext cx="312420" cy="1075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C514D-889B-47C2-B567-CC12A7CB8227}"/>
              </a:ext>
            </a:extLst>
          </p:cNvPr>
          <p:cNvSpPr/>
          <p:nvPr/>
        </p:nvSpPr>
        <p:spPr>
          <a:xfrm>
            <a:off x="7380370" y="2950951"/>
            <a:ext cx="312420" cy="89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2BC962-DCE0-4ECF-9AF9-0793EDABA930}"/>
              </a:ext>
            </a:extLst>
          </p:cNvPr>
          <p:cNvSpPr/>
          <p:nvPr/>
        </p:nvSpPr>
        <p:spPr>
          <a:xfrm>
            <a:off x="5495204" y="963489"/>
            <a:ext cx="1515196" cy="252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6E11D7-C6B8-4656-98C5-8F1AA549AC7B}"/>
              </a:ext>
            </a:extLst>
          </p:cNvPr>
          <p:cNvSpPr/>
          <p:nvPr/>
        </p:nvSpPr>
        <p:spPr>
          <a:xfrm>
            <a:off x="9937664" y="5733609"/>
            <a:ext cx="829396" cy="252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3718A2-5E83-4341-B259-19D1AB550FAA}"/>
              </a:ext>
            </a:extLst>
          </p:cNvPr>
          <p:cNvSpPr/>
          <p:nvPr/>
        </p:nvSpPr>
        <p:spPr>
          <a:xfrm>
            <a:off x="5514898" y="5360003"/>
            <a:ext cx="386919" cy="252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A15F-3148-4E96-B090-AFF4F23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</a:t>
            </a:r>
            <a:r>
              <a:rPr lang="en-US" dirty="0" err="1"/>
              <a:t>JavaDoc</a:t>
            </a:r>
            <a:r>
              <a:rPr lang="en-US" dirty="0"/>
              <a:t> Will Open in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929E-4B99-4F96-88A7-46B885DD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24FEA-7F25-4FFC-9B05-C37B5A07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E3C8-F7CB-49E5-9B27-49C12E65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1F78-7608-44C7-8EA5-4848F854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33FBB-784F-4659-A9F4-CC58000C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86626"/>
            <a:ext cx="5311588" cy="532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6DDC487-C439-4233-9E52-21510B46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175975"/>
            <a:ext cx="3048000" cy="51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925-6676-46FD-9736-5090B4E3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BE1D-30EC-42AA-87D1-72FE527D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https://docs.oracle.com/javase/9/javadoc/javadoc.htm</a:t>
            </a:r>
            <a:endParaRPr lang="en-US" dirty="0"/>
          </a:p>
          <a:p>
            <a:r>
              <a:rPr lang="en-US" sz="2000" dirty="0">
                <a:hlinkClick r:id="rId3"/>
              </a:rPr>
              <a:t>http://www.oracle.com/technetwork/java/javase/documentation/index-137868.html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FC5B-BE8C-4A4A-96B2-A817F649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AAF1-277B-40B6-8AC7-459AEFD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C43E-56C9-4FEB-9E16-BFFC79C3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9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BB15-F802-445C-8C6F-27863D54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3078-AE5C-4284-A22C-89FDD702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 special variation of normal comments in your code</a:t>
            </a:r>
          </a:p>
          <a:p>
            <a:r>
              <a:rPr lang="en-US" dirty="0"/>
              <a:t>You can then generate HTML documents from those comments</a:t>
            </a:r>
          </a:p>
          <a:p>
            <a:pPr lvl="1"/>
            <a:r>
              <a:rPr lang="en-US" dirty="0"/>
              <a:t>And if you want, then covert that HTML to PDF, or other formats</a:t>
            </a:r>
          </a:p>
          <a:p>
            <a:r>
              <a:rPr lang="en-US" dirty="0" err="1"/>
              <a:t>JavaDoc</a:t>
            </a:r>
            <a:r>
              <a:rPr lang="en-US" dirty="0"/>
              <a:t> is also used from within most IDEs for popup help</a:t>
            </a:r>
          </a:p>
          <a:p>
            <a:r>
              <a:rPr lang="en-US" dirty="0" err="1"/>
              <a:t>JavaDoc</a:t>
            </a:r>
            <a:r>
              <a:rPr lang="en-US" dirty="0"/>
              <a:t> comments begin with </a:t>
            </a:r>
            <a:r>
              <a:rPr lang="en-US" b="1" dirty="0"/>
              <a:t>/**</a:t>
            </a:r>
            <a:r>
              <a:rPr lang="en-US" dirty="0"/>
              <a:t>  ("slash star star")</a:t>
            </a:r>
          </a:p>
          <a:p>
            <a:r>
              <a:rPr lang="en-US" dirty="0"/>
              <a:t>As opposed to the traditional </a:t>
            </a:r>
            <a:r>
              <a:rPr lang="en-US" b="1" dirty="0"/>
              <a:t>/*</a:t>
            </a:r>
            <a:r>
              <a:rPr lang="en-US" dirty="0"/>
              <a:t>  ("slash star")</a:t>
            </a:r>
          </a:p>
          <a:p>
            <a:r>
              <a:rPr lang="en-US" dirty="0"/>
              <a:t>They end with the </a:t>
            </a:r>
            <a:r>
              <a:rPr lang="en-US" dirty="0" err="1"/>
              <a:t>traditiona</a:t>
            </a:r>
            <a:r>
              <a:rPr lang="en-US" dirty="0"/>
              <a:t> </a:t>
            </a:r>
            <a:r>
              <a:rPr lang="en-US" b="1" dirty="0"/>
              <a:t>*/</a:t>
            </a:r>
            <a:r>
              <a:rPr lang="en-US" dirty="0"/>
              <a:t>  ("star slash")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2AE6-81D6-4BD6-BA9E-90DDC8C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47D8-E759-4CBE-84F1-FF4DAD6A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48AB-85BD-48CD-BCBD-1A0C475A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2E-C51A-49C8-8BE9-5E85B4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73D2-9986-48AD-9AA6-05FAE456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</a:t>
            </a:r>
            <a:r>
              <a:rPr lang="en-US" dirty="0" err="1"/>
              <a:t>JavaDoc</a:t>
            </a:r>
            <a:r>
              <a:rPr lang="en-US" dirty="0"/>
              <a:t> comments, you can include </a:t>
            </a:r>
            <a:r>
              <a:rPr lang="en-US" b="1" i="1" dirty="0"/>
              <a:t>tags</a:t>
            </a:r>
          </a:p>
          <a:p>
            <a:r>
              <a:rPr lang="en-US" dirty="0"/>
              <a:t>There are about 20 available to use</a:t>
            </a:r>
          </a:p>
          <a:p>
            <a:r>
              <a:rPr lang="en-US" dirty="0"/>
              <a:t>But for this course, we'll use these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5571-F013-4D09-9070-18741FFF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5242-1FBD-44A0-A24E-F5865F8C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5097-883A-4317-81BE-D802B37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DDF227-D63A-4396-A63E-B0E29106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77119"/>
              </p:ext>
            </p:extLst>
          </p:nvPr>
        </p:nvGraphicFramePr>
        <p:xfrm>
          <a:off x="1143000" y="2819400"/>
          <a:ext cx="96774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76564686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066734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/>
                        <a:t>@author </a:t>
                      </a:r>
                      <a:r>
                        <a:rPr lang="en-US" sz="2000" dirty="0"/>
                        <a:t>Jo Student (jxs5123@psu.edu)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 of the author (email in </a:t>
                      </a:r>
                      <a:r>
                        <a:rPr lang="en-US" sz="2000" dirty="0" err="1"/>
                        <a:t>parens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/>
                        <a:t>@param </a:t>
                      </a:r>
                      <a:r>
                        <a:rPr lang="en-US" sz="2000" dirty="0" err="1"/>
                        <a:t>studentId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 of a parameter for a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/>
                        <a:t>@return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of the value to be 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632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C8E53C2-9C56-47EE-A4C3-3D82BE1287DC}"/>
              </a:ext>
            </a:extLst>
          </p:cNvPr>
          <p:cNvGrpSpPr/>
          <p:nvPr/>
        </p:nvGrpSpPr>
        <p:grpSpPr>
          <a:xfrm>
            <a:off x="1143000" y="3222851"/>
            <a:ext cx="6045834" cy="2361717"/>
            <a:chOff x="2393949" y="253846"/>
            <a:chExt cx="6045834" cy="2361717"/>
          </a:xfrm>
        </p:grpSpPr>
        <p:sp>
          <p:nvSpPr>
            <p:cNvPr id="10" name="Rounded Rectangular Callout 72">
              <a:extLst>
                <a:ext uri="{FF2B5EF4-FFF2-40B4-BE49-F238E27FC236}">
                  <a16:creationId xmlns:a16="http://schemas.microsoft.com/office/drawing/2014/main" id="{F35C3766-B08B-4808-95A3-3445947BFAA4}"/>
                </a:ext>
              </a:extLst>
            </p:cNvPr>
            <p:cNvSpPr/>
            <p:nvPr/>
          </p:nvSpPr>
          <p:spPr>
            <a:xfrm>
              <a:off x="2393950" y="1583791"/>
              <a:ext cx="6045833" cy="103177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 recent years, </a:t>
              </a:r>
              <a:r>
                <a:rPr lang="en-US" b="1" i="1" dirty="0"/>
                <a:t>@author</a:t>
              </a:r>
              <a:r>
                <a:rPr lang="en-US" dirty="0"/>
                <a:t> has been criticized as not needed, because revision control can tell you who wrote 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However, for this course, we'll use it</a:t>
              </a:r>
            </a:p>
          </p:txBody>
        </p:sp>
        <p:cxnSp>
          <p:nvCxnSpPr>
            <p:cNvPr id="11" name="Curved Connector 73">
              <a:extLst>
                <a:ext uri="{FF2B5EF4-FFF2-40B4-BE49-F238E27FC236}">
                  <a16:creationId xmlns:a16="http://schemas.microsoft.com/office/drawing/2014/main" id="{C3AB52AD-2770-4014-A8E0-B528E70EC1CC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2393950" y="438513"/>
              <a:ext cx="1" cy="1661165"/>
            </a:xfrm>
            <a:prstGeom prst="curvedConnector3">
              <a:avLst>
                <a:gd name="adj1" fmla="val 2286010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DFD43-6181-41E0-9CEB-A20C0FE20EFA}"/>
                </a:ext>
              </a:extLst>
            </p:cNvPr>
            <p:cNvSpPr txBox="1"/>
            <p:nvPr/>
          </p:nvSpPr>
          <p:spPr>
            <a:xfrm rot="10800000">
              <a:off x="2393949" y="253846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47E523-04FC-4564-A319-C9CF2DC464C3}"/>
              </a:ext>
            </a:extLst>
          </p:cNvPr>
          <p:cNvGrpSpPr/>
          <p:nvPr/>
        </p:nvGrpSpPr>
        <p:grpSpPr>
          <a:xfrm>
            <a:off x="5029200" y="1694259"/>
            <a:ext cx="5131434" cy="1974614"/>
            <a:chOff x="1860549" y="1725905"/>
            <a:chExt cx="5131434" cy="1974614"/>
          </a:xfrm>
        </p:grpSpPr>
        <p:sp>
          <p:nvSpPr>
            <p:cNvPr id="20" name="Rounded Rectangular Callout 72">
              <a:extLst>
                <a:ext uri="{FF2B5EF4-FFF2-40B4-BE49-F238E27FC236}">
                  <a16:creationId xmlns:a16="http://schemas.microsoft.com/office/drawing/2014/main" id="{3BCCEFF9-9B82-42D7-9889-D6E95B637786}"/>
                </a:ext>
              </a:extLst>
            </p:cNvPr>
            <p:cNvSpPr/>
            <p:nvPr/>
          </p:nvSpPr>
          <p:spPr>
            <a:xfrm>
              <a:off x="4020183" y="1725905"/>
              <a:ext cx="2971800" cy="62468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 is not traditional.</a:t>
              </a:r>
            </a:p>
            <a:p>
              <a:pPr algn="ctr"/>
              <a:r>
                <a:rPr lang="en-US" dirty="0"/>
                <a:t>But we'll use it here for class</a:t>
              </a:r>
            </a:p>
          </p:txBody>
        </p:sp>
        <p:cxnSp>
          <p:nvCxnSpPr>
            <p:cNvPr id="21" name="Curved Connector 73">
              <a:extLst>
                <a:ext uri="{FF2B5EF4-FFF2-40B4-BE49-F238E27FC236}">
                  <a16:creationId xmlns:a16="http://schemas.microsoft.com/office/drawing/2014/main" id="{285D8B68-E61D-4D89-822C-A01403958E4A}"/>
                </a:ext>
              </a:extLst>
            </p:cNvPr>
            <p:cNvCxnSpPr>
              <a:cxnSpLocks/>
              <a:stCxn id="20" idx="2"/>
              <a:endCxn id="22" idx="3"/>
            </p:cNvCxnSpPr>
            <p:nvPr/>
          </p:nvCxnSpPr>
          <p:spPr>
            <a:xfrm rot="5400000">
              <a:off x="3287373" y="1108429"/>
              <a:ext cx="976552" cy="346086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62EE38-BAB7-4A2D-AE49-275B9A1C7B6A}"/>
                </a:ext>
              </a:extLst>
            </p:cNvPr>
            <p:cNvSpPr txBox="1"/>
            <p:nvPr/>
          </p:nvSpPr>
          <p:spPr>
            <a:xfrm rot="16200000">
              <a:off x="1858525" y="3329163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6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56B-FBA0-4AF7-B81B-2C283E9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JavaDoc</a:t>
            </a:r>
            <a:r>
              <a:rPr lang="en-US" dirty="0"/>
              <a:t> for a </a:t>
            </a:r>
            <a:r>
              <a:rPr lang="en-US" i="1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BA77-718B-450F-8281-472739BF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Stores and manipulates a list of grades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&lt;p&gt;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The class allows decimal grades to be stored in a collection.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&lt;p&gt;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And also provides a way to retrieve &lt;b&gt;all&lt;/b&gt; the grades,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&lt;u&gt;regardless&lt;/u&gt; of the collection type.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@author Phil O'Connell (pxo4@psu.edu)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@author Homer Simpson (hjs1@psu.edu)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GradeBook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4C46-626C-4F06-AE14-EB44393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(Fall 2019) pxo4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4A93-B88A-448A-9395-AAF13CAA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E116-3422-49E8-87A0-6C3EDF6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5587-2F24-49B5-9EA5-E73DBD9C8F85}"/>
              </a:ext>
            </a:extLst>
          </p:cNvPr>
          <p:cNvSpPr/>
          <p:nvPr/>
        </p:nvSpPr>
        <p:spPr>
          <a:xfrm>
            <a:off x="889000" y="1159253"/>
            <a:ext cx="838200" cy="361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3A5BDA-CF89-4CDA-86FE-3AD5DB3ABD14}"/>
              </a:ext>
            </a:extLst>
          </p:cNvPr>
          <p:cNvGrpSpPr/>
          <p:nvPr/>
        </p:nvGrpSpPr>
        <p:grpSpPr>
          <a:xfrm>
            <a:off x="1219200" y="4485860"/>
            <a:ext cx="5539618" cy="1378472"/>
            <a:chOff x="31749" y="1364455"/>
            <a:chExt cx="5539618" cy="1378472"/>
          </a:xfrm>
        </p:grpSpPr>
        <p:sp>
          <p:nvSpPr>
            <p:cNvPr id="10" name="Rounded Rectangular Callout 72">
              <a:extLst>
                <a:ext uri="{FF2B5EF4-FFF2-40B4-BE49-F238E27FC236}">
                  <a16:creationId xmlns:a16="http://schemas.microsoft.com/office/drawing/2014/main" id="{61AD2150-DC74-4358-BAD8-CBDFB51D5D27}"/>
                </a:ext>
              </a:extLst>
            </p:cNvPr>
            <p:cNvSpPr/>
            <p:nvPr/>
          </p:nvSpPr>
          <p:spPr>
            <a:xfrm>
              <a:off x="3259334" y="1558754"/>
              <a:ext cx="2312033" cy="1184173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JavaDoc</a:t>
              </a:r>
              <a:r>
                <a:rPr lang="en-US" dirty="0"/>
                <a:t> comments end the same as traditional comments</a:t>
              </a:r>
            </a:p>
          </p:txBody>
        </p:sp>
        <p:cxnSp>
          <p:nvCxnSpPr>
            <p:cNvPr id="11" name="Curved Connector 73">
              <a:extLst>
                <a:ext uri="{FF2B5EF4-FFF2-40B4-BE49-F238E27FC236}">
                  <a16:creationId xmlns:a16="http://schemas.microsoft.com/office/drawing/2014/main" id="{DB594D3D-F54C-4F64-855F-EDF68F8A9C4D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405130" y="1549121"/>
              <a:ext cx="2854205" cy="601720"/>
            </a:xfrm>
            <a:prstGeom prst="curvedConnector3">
              <a:avLst>
                <a:gd name="adj1" fmla="val 3279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10EFF7-8E41-4BCF-B772-FC57B3DA7633}"/>
                </a:ext>
              </a:extLst>
            </p:cNvPr>
            <p:cNvSpPr txBox="1"/>
            <p:nvPr/>
          </p:nvSpPr>
          <p:spPr>
            <a:xfrm>
              <a:off x="31749" y="136445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29F9D0-B3EA-496C-A5F8-FC9C03030BB5}"/>
              </a:ext>
            </a:extLst>
          </p:cNvPr>
          <p:cNvGrpSpPr/>
          <p:nvPr/>
        </p:nvGrpSpPr>
        <p:grpSpPr>
          <a:xfrm>
            <a:off x="6684326" y="924275"/>
            <a:ext cx="3383957" cy="966260"/>
            <a:chOff x="4686252" y="1036451"/>
            <a:chExt cx="3383957" cy="966260"/>
          </a:xfrm>
        </p:grpSpPr>
        <p:sp>
          <p:nvSpPr>
            <p:cNvPr id="19" name="Rounded Rectangular Callout 72">
              <a:extLst>
                <a:ext uri="{FF2B5EF4-FFF2-40B4-BE49-F238E27FC236}">
                  <a16:creationId xmlns:a16="http://schemas.microsoft.com/office/drawing/2014/main" id="{418470C6-98AA-4906-97B3-8C1901E659F6}"/>
                </a:ext>
              </a:extLst>
            </p:cNvPr>
            <p:cNvSpPr/>
            <p:nvPr/>
          </p:nvSpPr>
          <p:spPr>
            <a:xfrm>
              <a:off x="5203168" y="1036451"/>
              <a:ext cx="2867041" cy="424444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Short one-line description</a:t>
              </a:r>
            </a:p>
          </p:txBody>
        </p:sp>
        <p:cxnSp>
          <p:nvCxnSpPr>
            <p:cNvPr id="20" name="Curved Connector 73">
              <a:extLst>
                <a:ext uri="{FF2B5EF4-FFF2-40B4-BE49-F238E27FC236}">
                  <a16:creationId xmlns:a16="http://schemas.microsoft.com/office/drawing/2014/main" id="{37EDE223-FA09-4294-B361-64E61FB260DE}"/>
                </a:ext>
              </a:extLst>
            </p:cNvPr>
            <p:cNvCxnSpPr>
              <a:cxnSpLocks/>
              <a:stCxn id="19" idx="2"/>
              <a:endCxn id="21" idx="3"/>
            </p:cNvCxnSpPr>
            <p:nvPr/>
          </p:nvCxnSpPr>
          <p:spPr>
            <a:xfrm rot="5400000">
              <a:off x="5669586" y="850942"/>
              <a:ext cx="357150" cy="1577057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778DB2-E9B4-405E-B689-E1A529C1B01A}"/>
                </a:ext>
              </a:extLst>
            </p:cNvPr>
            <p:cNvSpPr txBox="1"/>
            <p:nvPr/>
          </p:nvSpPr>
          <p:spPr>
            <a:xfrm>
              <a:off x="4686252" y="1633379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EB92FCA-50DA-4C8E-968E-78B6F8949BD6}"/>
              </a:ext>
            </a:extLst>
          </p:cNvPr>
          <p:cNvSpPr/>
          <p:nvPr/>
        </p:nvSpPr>
        <p:spPr>
          <a:xfrm>
            <a:off x="1493157" y="2216388"/>
            <a:ext cx="9205686" cy="1301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2BD828-66AE-48EA-8F52-426A4A41A80F}"/>
              </a:ext>
            </a:extLst>
          </p:cNvPr>
          <p:cNvGrpSpPr/>
          <p:nvPr/>
        </p:nvGrpSpPr>
        <p:grpSpPr>
          <a:xfrm>
            <a:off x="6557326" y="1521202"/>
            <a:ext cx="5123696" cy="1170909"/>
            <a:chOff x="2946513" y="1036451"/>
            <a:chExt cx="5123696" cy="884303"/>
          </a:xfrm>
        </p:grpSpPr>
        <p:sp>
          <p:nvSpPr>
            <p:cNvPr id="26" name="Rounded Rectangular Callout 72">
              <a:extLst>
                <a:ext uri="{FF2B5EF4-FFF2-40B4-BE49-F238E27FC236}">
                  <a16:creationId xmlns:a16="http://schemas.microsoft.com/office/drawing/2014/main" id="{F8AA38EC-8166-44FD-9B76-415DB7C4029C}"/>
                </a:ext>
              </a:extLst>
            </p:cNvPr>
            <p:cNvSpPr/>
            <p:nvPr/>
          </p:nvSpPr>
          <p:spPr>
            <a:xfrm>
              <a:off x="5203168" y="1036451"/>
              <a:ext cx="2867041" cy="424444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Long description</a:t>
              </a:r>
            </a:p>
          </p:txBody>
        </p:sp>
        <p:cxnSp>
          <p:nvCxnSpPr>
            <p:cNvPr id="27" name="Curved Connector 73">
              <a:extLst>
                <a:ext uri="{FF2B5EF4-FFF2-40B4-BE49-F238E27FC236}">
                  <a16:creationId xmlns:a16="http://schemas.microsoft.com/office/drawing/2014/main" id="{89467575-FB5C-4BD6-BF3E-BAEB093F4234}"/>
                </a:ext>
              </a:extLst>
            </p:cNvPr>
            <p:cNvCxnSpPr>
              <a:cxnSpLocks/>
              <a:stCxn id="26" idx="1"/>
              <a:endCxn id="28" idx="3"/>
            </p:cNvCxnSpPr>
            <p:nvPr/>
          </p:nvCxnSpPr>
          <p:spPr>
            <a:xfrm rot="10800000" flipV="1">
              <a:off x="3131180" y="1248672"/>
              <a:ext cx="2071989" cy="298701"/>
            </a:xfrm>
            <a:prstGeom prst="curvedConnector2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511A6-8092-493A-81E1-8046C723207E}"/>
                </a:ext>
              </a:extLst>
            </p:cNvPr>
            <p:cNvSpPr txBox="1"/>
            <p:nvPr/>
          </p:nvSpPr>
          <p:spPr>
            <a:xfrm rot="16200000">
              <a:off x="2944489" y="1549398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357CE0-2A5F-40F9-893E-D55A04EDAEC0}"/>
              </a:ext>
            </a:extLst>
          </p:cNvPr>
          <p:cNvGrpSpPr/>
          <p:nvPr/>
        </p:nvGrpSpPr>
        <p:grpSpPr>
          <a:xfrm>
            <a:off x="6145690" y="3791787"/>
            <a:ext cx="4319110" cy="728855"/>
            <a:chOff x="2403635" y="1358618"/>
            <a:chExt cx="4319110" cy="728855"/>
          </a:xfrm>
        </p:grpSpPr>
        <p:sp>
          <p:nvSpPr>
            <p:cNvPr id="35" name="Rounded Rectangular Callout 57">
              <a:extLst>
                <a:ext uri="{FF2B5EF4-FFF2-40B4-BE49-F238E27FC236}">
                  <a16:creationId xmlns:a16="http://schemas.microsoft.com/office/drawing/2014/main" id="{951BDC89-6627-43A6-A507-1EA6D9B0E8B7}"/>
                </a:ext>
              </a:extLst>
            </p:cNvPr>
            <p:cNvSpPr/>
            <p:nvPr/>
          </p:nvSpPr>
          <p:spPr>
            <a:xfrm>
              <a:off x="3710546" y="1368427"/>
              <a:ext cx="3012199" cy="719045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all the authors who contributed to this class</a:t>
              </a:r>
            </a:p>
          </p:txBody>
        </p:sp>
        <p:cxnSp>
          <p:nvCxnSpPr>
            <p:cNvPr id="36" name="Curved Connector 60">
              <a:extLst>
                <a:ext uri="{FF2B5EF4-FFF2-40B4-BE49-F238E27FC236}">
                  <a16:creationId xmlns:a16="http://schemas.microsoft.com/office/drawing/2014/main" id="{870C0625-CDF5-467C-8138-066D89F03611}"/>
                </a:ext>
              </a:extLst>
            </p:cNvPr>
            <p:cNvCxnSpPr>
              <a:cxnSpLocks/>
              <a:stCxn id="35" idx="0"/>
              <a:endCxn id="39" idx="3"/>
            </p:cNvCxnSpPr>
            <p:nvPr/>
          </p:nvCxnSpPr>
          <p:spPr>
            <a:xfrm rot="16200000" flipH="1" flipV="1">
              <a:off x="3957363" y="284000"/>
              <a:ext cx="174857" cy="2343709"/>
            </a:xfrm>
            <a:prstGeom prst="curvedConnector4">
              <a:avLst>
                <a:gd name="adj1" fmla="val -130735"/>
                <a:gd name="adj2" fmla="val 82131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61">
              <a:extLst>
                <a:ext uri="{FF2B5EF4-FFF2-40B4-BE49-F238E27FC236}">
                  <a16:creationId xmlns:a16="http://schemas.microsoft.com/office/drawing/2014/main" id="{0B23C3BE-CD0D-4661-B082-9D43BCAF449D}"/>
                </a:ext>
              </a:extLst>
            </p:cNvPr>
            <p:cNvCxnSpPr>
              <a:cxnSpLocks/>
              <a:stCxn id="35" idx="2"/>
              <a:endCxn id="38" idx="3"/>
            </p:cNvCxnSpPr>
            <p:nvPr/>
          </p:nvCxnSpPr>
          <p:spPr>
            <a:xfrm rot="5400000" flipH="1">
              <a:off x="3900636" y="771462"/>
              <a:ext cx="192390" cy="2439631"/>
            </a:xfrm>
            <a:prstGeom prst="curvedConnector4">
              <a:avLst>
                <a:gd name="adj1" fmla="val -118821"/>
                <a:gd name="adj2" fmla="val 80867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810F9F-42AA-4A79-9821-BBA0D2277395}"/>
                </a:ext>
              </a:extLst>
            </p:cNvPr>
            <p:cNvSpPr txBox="1"/>
            <p:nvPr/>
          </p:nvSpPr>
          <p:spPr>
            <a:xfrm>
              <a:off x="2403635" y="1710416"/>
              <a:ext cx="373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0F5CF2-6361-45CF-AD71-F7571BA9EFB7}"/>
                </a:ext>
              </a:extLst>
            </p:cNvPr>
            <p:cNvSpPr txBox="1"/>
            <p:nvPr/>
          </p:nvSpPr>
          <p:spPr>
            <a:xfrm>
              <a:off x="2499557" y="1358618"/>
              <a:ext cx="373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8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56B-FBA0-4AF7-B81B-2C283E9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JavaDoc</a:t>
            </a:r>
            <a:r>
              <a:rPr lang="en-US" dirty="0"/>
              <a:t> for a </a:t>
            </a:r>
            <a:r>
              <a:rPr lang="en-US" i="1" dirty="0"/>
              <a:t>method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C2EB0-61C8-4E81-9A6B-C326BF7CFECD}"/>
              </a:ext>
            </a:extLst>
          </p:cNvPr>
          <p:cNvSpPr/>
          <p:nvPr/>
        </p:nvSpPr>
        <p:spPr>
          <a:xfrm>
            <a:off x="1809750" y="4629149"/>
            <a:ext cx="908050" cy="32294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BA77-718B-450F-8281-472739BF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parameters, use </a:t>
            </a:r>
            <a:r>
              <a:rPr lang="en-US" b="1" i="1" dirty="0"/>
              <a:t>@param </a:t>
            </a:r>
            <a:r>
              <a:rPr lang="en-US" dirty="0"/>
              <a:t>for all of them</a:t>
            </a:r>
          </a:p>
          <a:p>
            <a:r>
              <a:rPr lang="en-US" sz="3200" dirty="0"/>
              <a:t>If the return type is </a:t>
            </a:r>
            <a:r>
              <a:rPr lang="en-US" sz="3200" b="1" i="1" dirty="0"/>
              <a:t>void</a:t>
            </a:r>
            <a:r>
              <a:rPr lang="en-US" sz="3200" dirty="0"/>
              <a:t>, then don't use </a:t>
            </a:r>
            <a:r>
              <a:rPr lang="en-US" sz="3200" b="1" i="1" dirty="0"/>
              <a:t>@return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Insert a new grade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&lt;p&gt;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Given a new grade for the grade book, add it to the collection.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&lt;p&gt;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We are assuming the grade has already been validated by the caller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grade        the grade to be added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extraCredit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true if this is for extra credit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newGrade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grade, Boolean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extraCredit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4C46-626C-4F06-AE14-EB44393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(Fall 2019) pxo4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4A93-B88A-448A-9395-AAF13CAA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E116-3422-49E8-87A0-6C3EDF6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5587-2F24-49B5-9EA5-E73DBD9C8F85}"/>
              </a:ext>
            </a:extLst>
          </p:cNvPr>
          <p:cNvSpPr/>
          <p:nvPr/>
        </p:nvSpPr>
        <p:spPr>
          <a:xfrm>
            <a:off x="1016521" y="2286000"/>
            <a:ext cx="83820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A827B-9CAE-49FA-88F4-09F19F155BA3}"/>
              </a:ext>
            </a:extLst>
          </p:cNvPr>
          <p:cNvSpPr/>
          <p:nvPr/>
        </p:nvSpPr>
        <p:spPr>
          <a:xfrm>
            <a:off x="2743200" y="4639019"/>
            <a:ext cx="811530" cy="298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2FEED-8F7A-4DB6-974F-3A808B462E20}"/>
              </a:ext>
            </a:extLst>
          </p:cNvPr>
          <p:cNvSpPr/>
          <p:nvPr/>
        </p:nvSpPr>
        <p:spPr>
          <a:xfrm>
            <a:off x="4517390" y="4639798"/>
            <a:ext cx="3026410" cy="29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CD0C35-C572-4811-B517-7338614D5207}"/>
              </a:ext>
            </a:extLst>
          </p:cNvPr>
          <p:cNvGrpSpPr/>
          <p:nvPr/>
        </p:nvGrpSpPr>
        <p:grpSpPr>
          <a:xfrm>
            <a:off x="7255200" y="4558766"/>
            <a:ext cx="3628658" cy="926390"/>
            <a:chOff x="3522669" y="1545999"/>
            <a:chExt cx="3628658" cy="926390"/>
          </a:xfrm>
        </p:grpSpPr>
        <p:sp>
          <p:nvSpPr>
            <p:cNvPr id="17" name="Rounded Rectangular Callout 72">
              <a:extLst>
                <a:ext uri="{FF2B5EF4-FFF2-40B4-BE49-F238E27FC236}">
                  <a16:creationId xmlns:a16="http://schemas.microsoft.com/office/drawing/2014/main" id="{9EB85191-006D-4F0E-A759-A919077B209F}"/>
                </a:ext>
              </a:extLst>
            </p:cNvPr>
            <p:cNvSpPr/>
            <p:nvPr/>
          </p:nvSpPr>
          <p:spPr>
            <a:xfrm>
              <a:off x="5395557" y="1863421"/>
              <a:ext cx="1755770" cy="608968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Description of the parameter</a:t>
              </a:r>
            </a:p>
          </p:txBody>
        </p:sp>
        <p:cxnSp>
          <p:nvCxnSpPr>
            <p:cNvPr id="18" name="Curved Connector 73">
              <a:extLst>
                <a:ext uri="{FF2B5EF4-FFF2-40B4-BE49-F238E27FC236}">
                  <a16:creationId xmlns:a16="http://schemas.microsoft.com/office/drawing/2014/main" id="{08B2C631-8EA0-4B3F-97C9-74D9B7BC56F9}"/>
                </a:ext>
              </a:extLst>
            </p:cNvPr>
            <p:cNvCxnSpPr>
              <a:cxnSpLocks/>
              <a:stCxn id="17" idx="0"/>
              <a:endCxn id="19" idx="3"/>
            </p:cNvCxnSpPr>
            <p:nvPr/>
          </p:nvCxnSpPr>
          <p:spPr>
            <a:xfrm rot="16200000" flipV="1">
              <a:off x="4926409" y="516387"/>
              <a:ext cx="263373" cy="2430695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5897F-95B7-4816-8C63-49A074EA4D18}"/>
                </a:ext>
              </a:extLst>
            </p:cNvPr>
            <p:cNvSpPr txBox="1"/>
            <p:nvPr/>
          </p:nvSpPr>
          <p:spPr>
            <a:xfrm rot="18936094">
              <a:off x="3522669" y="1545999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EE683-D52A-4A85-89B0-30C445BE4941}"/>
              </a:ext>
            </a:extLst>
          </p:cNvPr>
          <p:cNvSpPr/>
          <p:nvPr/>
        </p:nvSpPr>
        <p:spPr>
          <a:xfrm>
            <a:off x="5171440" y="5634541"/>
            <a:ext cx="811530" cy="298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CD2C44-855B-49D0-A995-61FEDD4C1AFB}"/>
              </a:ext>
            </a:extLst>
          </p:cNvPr>
          <p:cNvGrpSpPr/>
          <p:nvPr/>
        </p:nvGrpSpPr>
        <p:grpSpPr>
          <a:xfrm>
            <a:off x="2527055" y="4554709"/>
            <a:ext cx="4394445" cy="1951797"/>
            <a:chOff x="2232415" y="-259522"/>
            <a:chExt cx="4394445" cy="1951797"/>
          </a:xfrm>
        </p:grpSpPr>
        <p:sp>
          <p:nvSpPr>
            <p:cNvPr id="22" name="Rounded Rectangular Callout 72">
              <a:extLst>
                <a:ext uri="{FF2B5EF4-FFF2-40B4-BE49-F238E27FC236}">
                  <a16:creationId xmlns:a16="http://schemas.microsoft.com/office/drawing/2014/main" id="{2AE55713-B6EE-4580-B1BD-B57203C615D3}"/>
                </a:ext>
              </a:extLst>
            </p:cNvPr>
            <p:cNvSpPr/>
            <p:nvPr/>
          </p:nvSpPr>
          <p:spPr>
            <a:xfrm>
              <a:off x="4425316" y="1357969"/>
              <a:ext cx="2201544" cy="33430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 must match</a:t>
              </a:r>
            </a:p>
          </p:txBody>
        </p:sp>
        <p:cxnSp>
          <p:nvCxnSpPr>
            <p:cNvPr id="23" name="Curved Connector 73">
              <a:extLst>
                <a:ext uri="{FF2B5EF4-FFF2-40B4-BE49-F238E27FC236}">
                  <a16:creationId xmlns:a16="http://schemas.microsoft.com/office/drawing/2014/main" id="{4E3DD9B4-34A4-4569-8030-005DE6A9CFE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rot="10800000">
              <a:off x="2417082" y="113858"/>
              <a:ext cx="2008235" cy="1411264"/>
            </a:xfrm>
            <a:prstGeom prst="curvedConnector2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74">
              <a:extLst>
                <a:ext uri="{FF2B5EF4-FFF2-40B4-BE49-F238E27FC236}">
                  <a16:creationId xmlns:a16="http://schemas.microsoft.com/office/drawing/2014/main" id="{A9E5FCE3-A32B-4D8E-86D3-5C00E6635CB6}"/>
                </a:ext>
              </a:extLst>
            </p:cNvPr>
            <p:cNvCxnSpPr>
              <a:cxnSpLocks/>
              <a:stCxn id="22" idx="3"/>
              <a:endCxn id="25" idx="3"/>
            </p:cNvCxnSpPr>
            <p:nvPr/>
          </p:nvCxnSpPr>
          <p:spPr>
            <a:xfrm flipH="1" flipV="1">
              <a:off x="5662930" y="1130734"/>
              <a:ext cx="963930" cy="394388"/>
            </a:xfrm>
            <a:prstGeom prst="curvedConnector3">
              <a:avLst>
                <a:gd name="adj1" fmla="val -23715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9AC6DB-606B-48B5-939F-818DB78DB4FC}"/>
                </a:ext>
              </a:extLst>
            </p:cNvPr>
            <p:cNvSpPr txBox="1"/>
            <p:nvPr/>
          </p:nvSpPr>
          <p:spPr>
            <a:xfrm>
              <a:off x="5289550" y="946068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1523EA-EA6B-4750-8D47-FF370F530B4A}"/>
                </a:ext>
              </a:extLst>
            </p:cNvPr>
            <p:cNvSpPr txBox="1"/>
            <p:nvPr/>
          </p:nvSpPr>
          <p:spPr>
            <a:xfrm rot="5400000">
              <a:off x="2230391" y="-257498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66A711-D751-460E-9483-CD956AD23A0F}"/>
              </a:ext>
            </a:extLst>
          </p:cNvPr>
          <p:cNvGrpSpPr/>
          <p:nvPr/>
        </p:nvGrpSpPr>
        <p:grpSpPr>
          <a:xfrm>
            <a:off x="3988728" y="2177586"/>
            <a:ext cx="4886683" cy="831906"/>
            <a:chOff x="3183526" y="1036451"/>
            <a:chExt cx="4886683" cy="831906"/>
          </a:xfrm>
        </p:grpSpPr>
        <p:sp>
          <p:nvSpPr>
            <p:cNvPr id="46" name="Rounded Rectangular Callout 72">
              <a:extLst>
                <a:ext uri="{FF2B5EF4-FFF2-40B4-BE49-F238E27FC236}">
                  <a16:creationId xmlns:a16="http://schemas.microsoft.com/office/drawing/2014/main" id="{20D183EC-65F8-4325-BC63-A07C3D53485B}"/>
                </a:ext>
              </a:extLst>
            </p:cNvPr>
            <p:cNvSpPr/>
            <p:nvPr/>
          </p:nvSpPr>
          <p:spPr>
            <a:xfrm>
              <a:off x="5203168" y="1036451"/>
              <a:ext cx="2867041" cy="424444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Short one-line description</a:t>
              </a:r>
            </a:p>
          </p:txBody>
        </p:sp>
        <p:cxnSp>
          <p:nvCxnSpPr>
            <p:cNvPr id="47" name="Curved Connector 73">
              <a:extLst>
                <a:ext uri="{FF2B5EF4-FFF2-40B4-BE49-F238E27FC236}">
                  <a16:creationId xmlns:a16="http://schemas.microsoft.com/office/drawing/2014/main" id="{3B225B2F-7BC1-4828-9E26-432B70DCC5F5}"/>
                </a:ext>
              </a:extLst>
            </p:cNvPr>
            <p:cNvCxnSpPr>
              <a:cxnSpLocks/>
              <a:stCxn id="46" idx="1"/>
              <a:endCxn id="48" idx="3"/>
            </p:cNvCxnSpPr>
            <p:nvPr/>
          </p:nvCxnSpPr>
          <p:spPr>
            <a:xfrm rot="10800000" flipV="1">
              <a:off x="3556906" y="1248673"/>
              <a:ext cx="1646262" cy="435018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A1A40C-C344-4B2D-B826-043CD8E8A609}"/>
                </a:ext>
              </a:extLst>
            </p:cNvPr>
            <p:cNvSpPr txBox="1"/>
            <p:nvPr/>
          </p:nvSpPr>
          <p:spPr>
            <a:xfrm>
              <a:off x="3183526" y="149902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7009D1-E709-4123-9F8D-F42DD5FC1E3F}"/>
              </a:ext>
            </a:extLst>
          </p:cNvPr>
          <p:cNvSpPr/>
          <p:nvPr/>
        </p:nvSpPr>
        <p:spPr>
          <a:xfrm>
            <a:off x="1767114" y="3333459"/>
            <a:ext cx="9205686" cy="982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2C800A-1E3C-49E0-B8AE-D49E91C8BBAC}"/>
              </a:ext>
            </a:extLst>
          </p:cNvPr>
          <p:cNvGrpSpPr/>
          <p:nvPr/>
        </p:nvGrpSpPr>
        <p:grpSpPr>
          <a:xfrm>
            <a:off x="5823704" y="2749494"/>
            <a:ext cx="4996696" cy="980217"/>
            <a:chOff x="3073513" y="1036451"/>
            <a:chExt cx="4996696" cy="980217"/>
          </a:xfrm>
        </p:grpSpPr>
        <p:sp>
          <p:nvSpPr>
            <p:cNvPr id="54" name="Rounded Rectangular Callout 72">
              <a:extLst>
                <a:ext uri="{FF2B5EF4-FFF2-40B4-BE49-F238E27FC236}">
                  <a16:creationId xmlns:a16="http://schemas.microsoft.com/office/drawing/2014/main" id="{F61E9420-29F5-482D-9531-0A1939A353CC}"/>
                </a:ext>
              </a:extLst>
            </p:cNvPr>
            <p:cNvSpPr/>
            <p:nvPr/>
          </p:nvSpPr>
          <p:spPr>
            <a:xfrm>
              <a:off x="5203168" y="1036451"/>
              <a:ext cx="2867041" cy="424444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Long description</a:t>
              </a:r>
            </a:p>
          </p:txBody>
        </p:sp>
        <p:cxnSp>
          <p:nvCxnSpPr>
            <p:cNvPr id="55" name="Curved Connector 73">
              <a:extLst>
                <a:ext uri="{FF2B5EF4-FFF2-40B4-BE49-F238E27FC236}">
                  <a16:creationId xmlns:a16="http://schemas.microsoft.com/office/drawing/2014/main" id="{024DDBAF-492E-4C07-BD45-680C70F0C565}"/>
                </a:ext>
              </a:extLst>
            </p:cNvPr>
            <p:cNvCxnSpPr>
              <a:cxnSpLocks/>
              <a:stCxn id="54" idx="1"/>
              <a:endCxn id="56" idx="3"/>
            </p:cNvCxnSpPr>
            <p:nvPr/>
          </p:nvCxnSpPr>
          <p:spPr>
            <a:xfrm rot="10800000" flipV="1">
              <a:off x="3258180" y="1248672"/>
              <a:ext cx="1944989" cy="394615"/>
            </a:xfrm>
            <a:prstGeom prst="curvedConnector2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0B45A-73B0-4A06-A160-E5DF42DF32E3}"/>
                </a:ext>
              </a:extLst>
            </p:cNvPr>
            <p:cNvSpPr txBox="1"/>
            <p:nvPr/>
          </p:nvSpPr>
          <p:spPr>
            <a:xfrm rot="16200000">
              <a:off x="3071489" y="1645312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9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4" grpId="0" animBg="1"/>
      <p:bldP spid="15" grpId="0" animBg="1"/>
      <p:bldP spid="20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56B-FBA0-4AF7-B81B-2C283E9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JavaDoc</a:t>
            </a:r>
            <a:r>
              <a:rPr lang="en-US" dirty="0"/>
              <a:t> for a </a:t>
            </a:r>
            <a:r>
              <a:rPr lang="en-US" i="1" dirty="0"/>
              <a:t>method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C2EB0-61C8-4E81-9A6B-C326BF7CFECD}"/>
              </a:ext>
            </a:extLst>
          </p:cNvPr>
          <p:cNvSpPr/>
          <p:nvPr/>
        </p:nvSpPr>
        <p:spPr>
          <a:xfrm>
            <a:off x="1820545" y="4934857"/>
            <a:ext cx="998855" cy="32294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BA77-718B-450F-8281-472739BF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parameters, use </a:t>
            </a:r>
            <a:r>
              <a:rPr lang="en-US" b="1" i="1" dirty="0"/>
              <a:t>@param </a:t>
            </a:r>
            <a:r>
              <a:rPr lang="en-US" dirty="0"/>
              <a:t>for all of them</a:t>
            </a:r>
          </a:p>
          <a:p>
            <a:r>
              <a:rPr lang="en-US" sz="3200" dirty="0"/>
              <a:t>If there is a value returned, describe it with </a:t>
            </a:r>
            <a:r>
              <a:rPr lang="en-US" sz="3200" b="1" i="1" dirty="0"/>
              <a:t>@return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Insert a new grade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&lt;p&gt;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Given a new grade for the grade book, add it to the collection.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&lt;p&gt;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We are assuming the grade has already been validated by the caller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 grade   the grade to be added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       the equivalent letter grade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convertGradeToLetter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grade)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4C46-626C-4F06-AE14-EB44393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(Fall 2019) pxo4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4A93-B88A-448A-9395-AAF13CAA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E116-3422-49E8-87A0-6C3EDF6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3EB1E-1FA8-40B9-ACC4-8DB17CE015C2}"/>
              </a:ext>
            </a:extLst>
          </p:cNvPr>
          <p:cNvSpPr/>
          <p:nvPr/>
        </p:nvSpPr>
        <p:spPr>
          <a:xfrm>
            <a:off x="3791676" y="4973626"/>
            <a:ext cx="3910874" cy="29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F4F16E-7389-4ACB-B0E8-95E66B9EE4E7}"/>
              </a:ext>
            </a:extLst>
          </p:cNvPr>
          <p:cNvSpPr/>
          <p:nvPr/>
        </p:nvSpPr>
        <p:spPr>
          <a:xfrm>
            <a:off x="2330450" y="5616919"/>
            <a:ext cx="952500" cy="298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9646FC-DA66-4060-8056-581BB42A00D0}"/>
              </a:ext>
            </a:extLst>
          </p:cNvPr>
          <p:cNvGrpSpPr/>
          <p:nvPr/>
        </p:nvGrpSpPr>
        <p:grpSpPr>
          <a:xfrm>
            <a:off x="3454400" y="3013047"/>
            <a:ext cx="5508641" cy="2330712"/>
            <a:chOff x="2649198" y="1871912"/>
            <a:chExt cx="5508641" cy="2330712"/>
          </a:xfrm>
        </p:grpSpPr>
        <p:sp>
          <p:nvSpPr>
            <p:cNvPr id="38" name="Rounded Rectangular Callout 72">
              <a:extLst>
                <a:ext uri="{FF2B5EF4-FFF2-40B4-BE49-F238E27FC236}">
                  <a16:creationId xmlns:a16="http://schemas.microsoft.com/office/drawing/2014/main" id="{F8B25198-CC20-4AFA-A8E9-A660ECE8F22A}"/>
                </a:ext>
              </a:extLst>
            </p:cNvPr>
            <p:cNvSpPr/>
            <p:nvPr/>
          </p:nvSpPr>
          <p:spPr>
            <a:xfrm>
              <a:off x="5290798" y="1871912"/>
              <a:ext cx="2867041" cy="83190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There is no "name" for a return time in </a:t>
              </a:r>
              <a:r>
                <a:rPr lang="en-US" dirty="0" err="1"/>
                <a:t>JavaDoc</a:t>
              </a:r>
              <a:endParaRPr lang="en-US" dirty="0"/>
            </a:p>
          </p:txBody>
        </p:sp>
        <p:cxnSp>
          <p:nvCxnSpPr>
            <p:cNvPr id="39" name="Curved Connector 73">
              <a:extLst>
                <a:ext uri="{FF2B5EF4-FFF2-40B4-BE49-F238E27FC236}">
                  <a16:creationId xmlns:a16="http://schemas.microsoft.com/office/drawing/2014/main" id="{4C9DE5DF-217A-4C0A-BB8F-927870A22AAD}"/>
                </a:ext>
              </a:extLst>
            </p:cNvPr>
            <p:cNvCxnSpPr>
              <a:cxnSpLocks/>
              <a:stCxn id="38" idx="1"/>
              <a:endCxn id="40" idx="3"/>
            </p:cNvCxnSpPr>
            <p:nvPr/>
          </p:nvCxnSpPr>
          <p:spPr>
            <a:xfrm rot="10800000" flipV="1">
              <a:off x="2833864" y="2287864"/>
              <a:ext cx="2456934" cy="154137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421BF2-3D01-4BFD-B371-A2267A525E77}"/>
                </a:ext>
              </a:extLst>
            </p:cNvPr>
            <p:cNvSpPr txBox="1"/>
            <p:nvPr/>
          </p:nvSpPr>
          <p:spPr>
            <a:xfrm rot="16200000">
              <a:off x="2647174" y="3831268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E14BDF-746C-427A-90DE-431A46899C47}"/>
              </a:ext>
            </a:extLst>
          </p:cNvPr>
          <p:cNvSpPr/>
          <p:nvPr/>
        </p:nvSpPr>
        <p:spPr>
          <a:xfrm>
            <a:off x="2895600" y="4970379"/>
            <a:ext cx="723900" cy="2987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  <p:bldP spid="32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DFC5-3816-4711-A097-999D52FE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</a:t>
            </a:r>
            <a:r>
              <a:rPr lang="en-US" dirty="0" err="1"/>
              <a:t>JavaDoc</a:t>
            </a:r>
            <a:r>
              <a:rPr lang="en-US" dirty="0"/>
              <a:t> in the IDEA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899D-30DE-48AF-B95C-06EC6FC7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Put your cursor anywhere on a class or method</a:t>
            </a:r>
          </a:p>
          <a:p>
            <a:r>
              <a:rPr lang="en-US" sz="2800" dirty="0"/>
              <a:t>Hit Ctrl-Q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F86-E213-434A-A19A-73C7EE69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039A-F9B8-4E83-928A-182CC4CA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DFD6-34EE-491A-82D5-E8008612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874A9-290C-4CB2-A95B-5D422FF6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46"/>
          <a:stretch/>
        </p:blipFill>
        <p:spPr>
          <a:xfrm>
            <a:off x="1069682" y="1833676"/>
            <a:ext cx="7440063" cy="4567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BEE05-C546-4ED2-A0E1-B2B86140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981376"/>
            <a:ext cx="2876951" cy="14194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7D0C87-A7CD-4855-BAE4-FE0E05E9D327}"/>
              </a:ext>
            </a:extLst>
          </p:cNvPr>
          <p:cNvCxnSpPr>
            <a:cxnSpLocks/>
          </p:cNvCxnSpPr>
          <p:nvPr/>
        </p:nvCxnSpPr>
        <p:spPr>
          <a:xfrm flipV="1">
            <a:off x="3110059" y="5080000"/>
            <a:ext cx="0" cy="102076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8245-5CBB-463A-A1AB-201BAD26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HTML from </a:t>
            </a:r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8B86-09D1-4D26-81AB-9505100B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IDEs let you generate the HTML from </a:t>
            </a:r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D62E-8257-4BDE-AC58-4130301F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FE4E-8E93-4BA5-813D-06630D12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A452-DB46-49A8-BB80-ABB65F92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1B03-8FD8-4FA4-B775-6544373F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Right-click on the project &gt; New &gt;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505B-B118-4AD9-8AD6-73A1DC11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3212-B162-4AF2-8E6E-EE2832E0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7145-A70D-49FE-81BE-5F6C37A0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053A-85E3-4223-A038-0C82E95B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04E8D-EBEC-4CF3-ABD8-01356392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371600"/>
            <a:ext cx="7292340" cy="27780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D0AEE5-57CF-4B4C-8EAF-2E6AD50E763E}"/>
              </a:ext>
            </a:extLst>
          </p:cNvPr>
          <p:cNvSpPr/>
          <p:nvPr/>
        </p:nvSpPr>
        <p:spPr>
          <a:xfrm>
            <a:off x="2324100" y="2868930"/>
            <a:ext cx="838200" cy="361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8D216-C580-4D48-8689-8E7FB7868F2A}"/>
              </a:ext>
            </a:extLst>
          </p:cNvPr>
          <p:cNvSpPr/>
          <p:nvPr/>
        </p:nvSpPr>
        <p:spPr>
          <a:xfrm>
            <a:off x="6309360" y="3717238"/>
            <a:ext cx="1828800" cy="364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80201-9B0F-4D1F-82E5-25E3EE2D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5099"/>
            <a:ext cx="5436953" cy="18211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F4C20EA-642D-4FD3-82E6-C90D04293D2D}"/>
              </a:ext>
            </a:extLst>
          </p:cNvPr>
          <p:cNvSpPr/>
          <p:nvPr/>
        </p:nvSpPr>
        <p:spPr>
          <a:xfrm>
            <a:off x="6739890" y="5147697"/>
            <a:ext cx="1066800" cy="248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1664D7-4B8E-4464-ABEF-DF635CBCFE89}"/>
              </a:ext>
            </a:extLst>
          </p:cNvPr>
          <p:cNvSpPr/>
          <p:nvPr/>
        </p:nvSpPr>
        <p:spPr>
          <a:xfrm>
            <a:off x="7639050" y="5587593"/>
            <a:ext cx="1244600" cy="388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E5CEA8-81A5-49D4-8FA2-F023530D4CC4}"/>
              </a:ext>
            </a:extLst>
          </p:cNvPr>
          <p:cNvGrpSpPr/>
          <p:nvPr/>
        </p:nvGrpSpPr>
        <p:grpSpPr>
          <a:xfrm>
            <a:off x="419100" y="2101322"/>
            <a:ext cx="1333500" cy="1016395"/>
            <a:chOff x="-1151257" y="989378"/>
            <a:chExt cx="1333500" cy="1016395"/>
          </a:xfrm>
        </p:grpSpPr>
        <p:sp>
          <p:nvSpPr>
            <p:cNvPr id="15" name="Rounded Rectangular Callout 72">
              <a:extLst>
                <a:ext uri="{FF2B5EF4-FFF2-40B4-BE49-F238E27FC236}">
                  <a16:creationId xmlns:a16="http://schemas.microsoft.com/office/drawing/2014/main" id="{D077EF62-42B0-4385-941C-64C51B45FFD8}"/>
                </a:ext>
              </a:extLst>
            </p:cNvPr>
            <p:cNvSpPr/>
            <p:nvPr/>
          </p:nvSpPr>
          <p:spPr>
            <a:xfrm>
              <a:off x="-1151257" y="989378"/>
              <a:ext cx="1319527" cy="36933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Right-click</a:t>
              </a:r>
            </a:p>
          </p:txBody>
        </p:sp>
        <p:cxnSp>
          <p:nvCxnSpPr>
            <p:cNvPr id="16" name="Curved Connector 73">
              <a:extLst>
                <a:ext uri="{FF2B5EF4-FFF2-40B4-BE49-F238E27FC236}">
                  <a16:creationId xmlns:a16="http://schemas.microsoft.com/office/drawing/2014/main" id="{20072A8B-46A2-4C17-A254-64783C5B1B4A}"/>
                </a:ext>
              </a:extLst>
            </p:cNvPr>
            <p:cNvCxnSpPr>
              <a:cxnSpLocks/>
              <a:stCxn id="15" idx="1"/>
              <a:endCxn id="17" idx="3"/>
            </p:cNvCxnSpPr>
            <p:nvPr/>
          </p:nvCxnSpPr>
          <p:spPr>
            <a:xfrm rot="10800000" flipH="1" flipV="1">
              <a:off x="-1151257" y="1174043"/>
              <a:ext cx="960120" cy="647063"/>
            </a:xfrm>
            <a:prstGeom prst="curvedConnector3">
              <a:avLst>
                <a:gd name="adj1" fmla="val -2381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F6BC16-8B4C-4222-A322-10C62AB200E8}"/>
                </a:ext>
              </a:extLst>
            </p:cNvPr>
            <p:cNvSpPr txBox="1"/>
            <p:nvPr/>
          </p:nvSpPr>
          <p:spPr>
            <a:xfrm rot="10800000">
              <a:off x="-191137" y="1636441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2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862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Cambria</vt:lpstr>
      <vt:lpstr>Courier New</vt:lpstr>
      <vt:lpstr>Office Theme</vt:lpstr>
      <vt:lpstr>IST 261 (Fall 2019)</vt:lpstr>
      <vt:lpstr>What is JavaDoc</vt:lpstr>
      <vt:lpstr>Tags</vt:lpstr>
      <vt:lpstr>Example of JavaDoc for a class</vt:lpstr>
      <vt:lpstr>Example of JavaDoc for a method</vt:lpstr>
      <vt:lpstr>Example of JavaDoc for a method</vt:lpstr>
      <vt:lpstr>Seeing JavaDoc in the IDEA Editor</vt:lpstr>
      <vt:lpstr>Generating HTML from JavaDoc</vt:lpstr>
      <vt:lpstr>Right-click on the project &gt; New &gt; Directory</vt:lpstr>
      <vt:lpstr>Right-click on the folder &gt; Copy Path</vt:lpstr>
      <vt:lpstr>Tools &gt; Generate JavaDoc</vt:lpstr>
      <vt:lpstr>Your JavaDoc Will Open in Your Browser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354</cp:revision>
  <dcterms:created xsi:type="dcterms:W3CDTF">2010-01-10T20:29:40Z</dcterms:created>
  <dcterms:modified xsi:type="dcterms:W3CDTF">2019-09-12T04:50:31Z</dcterms:modified>
</cp:coreProperties>
</file>