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412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8" r:id="rId11"/>
    <p:sldId id="427" r:id="rId12"/>
    <p:sldId id="429" r:id="rId13"/>
    <p:sldId id="430" r:id="rId14"/>
    <p:sldId id="431" r:id="rId15"/>
    <p:sldId id="432" r:id="rId16"/>
    <p:sldId id="4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7" autoAdjust="0"/>
    <p:restoredTop sz="94660"/>
  </p:normalViewPr>
  <p:slideViewPr>
    <p:cSldViewPr>
      <p:cViewPr varScale="1">
        <p:scale>
          <a:sx n="78" d="100"/>
          <a:sy n="78" d="100"/>
        </p:scale>
        <p:origin x="102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1"/>
            <a:ext cx="10972800" cy="5440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(Fall 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6324600" y="4239488"/>
            <a:ext cx="43434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Try-Catch Blocks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4316-120D-473A-8E4A-EFEF876A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 of non-throwable Code in a try/catch block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2496F2-0E5F-451A-B45D-BF9E06235E49}"/>
              </a:ext>
            </a:extLst>
          </p:cNvPr>
          <p:cNvSpPr/>
          <p:nvPr/>
        </p:nvSpPr>
        <p:spPr>
          <a:xfrm>
            <a:off x="4495800" y="3554413"/>
            <a:ext cx="3605070" cy="1055687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7335-E4A6-4351-A9D4-4BB069F3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code in the try block that will throw an</a:t>
            </a:r>
            <a:br>
              <a:rPr lang="en-US" dirty="0"/>
            </a:br>
            <a:r>
              <a:rPr lang="en-US" dirty="0"/>
              <a:t>exception is </a:t>
            </a:r>
            <a:r>
              <a:rPr lang="en-US" b="1" i="1" dirty="0" err="1"/>
              <a:t>Integer.parseInt</a:t>
            </a:r>
            <a:endParaRPr lang="en-US" dirty="0"/>
          </a:p>
          <a:p>
            <a:pPr marL="800100" lvl="2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3300" lvl="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userIntAnswer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Input must be positive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userIntAnswer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0) {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CBD7-703E-4D41-9279-D1D7152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 261 (Fall 2019) pxo4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A7EB-6106-4DFE-8502-38016AE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A7FD-342F-4974-B249-A8AC03C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29FC50-AFDA-4091-8DA4-7941408DE8DB}"/>
              </a:ext>
            </a:extLst>
          </p:cNvPr>
          <p:cNvGrpSpPr/>
          <p:nvPr/>
        </p:nvGrpSpPr>
        <p:grpSpPr>
          <a:xfrm>
            <a:off x="989967" y="2819400"/>
            <a:ext cx="3854766" cy="2031668"/>
            <a:chOff x="4184016" y="1699094"/>
            <a:chExt cx="3854766" cy="2031668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CEC31949-A64E-42CD-A65F-8B5356F36B60}"/>
                </a:ext>
              </a:extLst>
            </p:cNvPr>
            <p:cNvSpPr/>
            <p:nvPr/>
          </p:nvSpPr>
          <p:spPr>
            <a:xfrm>
              <a:off x="4184016" y="2106527"/>
              <a:ext cx="2502533" cy="1624235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the user types in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/>
                <a:t>then Java will continue along the </a:t>
              </a:r>
              <a:r>
                <a:rPr lang="en-US" b="1" i="1" dirty="0"/>
                <a:t>try</a:t>
              </a:r>
              <a:r>
                <a:rPr lang="en-US" dirty="0"/>
                <a:t> block</a:t>
              </a:r>
              <a:endParaRPr lang="en-US" b="1" i="1" dirty="0"/>
            </a:p>
          </p:txBody>
        </p:sp>
        <p:cxnSp>
          <p:nvCxnSpPr>
            <p:cNvPr id="15" name="Curved Connector 73">
              <a:extLst>
                <a:ext uri="{FF2B5EF4-FFF2-40B4-BE49-F238E27FC236}">
                  <a16:creationId xmlns:a16="http://schemas.microsoft.com/office/drawing/2014/main" id="{6E733C3E-8144-4E82-A179-EE0105FEA0F2}"/>
                </a:ext>
              </a:extLst>
            </p:cNvPr>
            <p:cNvCxnSpPr>
              <a:cxnSpLocks/>
              <a:stCxn id="14" idx="3"/>
              <a:endCxn id="18" idx="3"/>
            </p:cNvCxnSpPr>
            <p:nvPr/>
          </p:nvCxnSpPr>
          <p:spPr>
            <a:xfrm flipV="1">
              <a:off x="6686549" y="2585868"/>
              <a:ext cx="978853" cy="3327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74">
              <a:extLst>
                <a:ext uri="{FF2B5EF4-FFF2-40B4-BE49-F238E27FC236}">
                  <a16:creationId xmlns:a16="http://schemas.microsoft.com/office/drawing/2014/main" id="{BFB46CFB-55BB-48F5-AC9E-4D892A642FEF}"/>
                </a:ext>
              </a:extLst>
            </p:cNvPr>
            <p:cNvCxnSpPr>
              <a:cxnSpLocks/>
              <a:stCxn id="14" idx="3"/>
              <a:endCxn id="17" idx="3"/>
            </p:cNvCxnSpPr>
            <p:nvPr/>
          </p:nvCxnSpPr>
          <p:spPr>
            <a:xfrm flipV="1">
              <a:off x="6686549" y="1883760"/>
              <a:ext cx="978853" cy="10348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A2AFF6-95CA-4F11-9BF8-D79CEAB8E9D8}"/>
                </a:ext>
              </a:extLst>
            </p:cNvPr>
            <p:cNvSpPr txBox="1"/>
            <p:nvPr/>
          </p:nvSpPr>
          <p:spPr>
            <a:xfrm rot="10800000">
              <a:off x="7665402" y="1699094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EAFA8C-8037-4E99-8E4F-862989819CE7}"/>
                </a:ext>
              </a:extLst>
            </p:cNvPr>
            <p:cNvSpPr txBox="1"/>
            <p:nvPr/>
          </p:nvSpPr>
          <p:spPr>
            <a:xfrm rot="10800000">
              <a:off x="7665402" y="2401202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0" name="Multiply 12">
            <a:extLst>
              <a:ext uri="{FF2B5EF4-FFF2-40B4-BE49-F238E27FC236}">
                <a16:creationId xmlns:a16="http://schemas.microsoft.com/office/drawing/2014/main" id="{B3B8817A-03AF-419F-AB8C-F652E2CD6A04}"/>
              </a:ext>
            </a:extLst>
          </p:cNvPr>
          <p:cNvSpPr/>
          <p:nvPr/>
        </p:nvSpPr>
        <p:spPr>
          <a:xfrm>
            <a:off x="2422939" y="4550815"/>
            <a:ext cx="8041861" cy="1316585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4316-120D-473A-8E4A-EFEF876A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 of non-throwable Code in a try/catch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7335-E4A6-4351-A9D4-4BB069F3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code in the try block that will throw an</a:t>
            </a:r>
            <a:br>
              <a:rPr lang="en-US" dirty="0"/>
            </a:br>
            <a:r>
              <a:rPr lang="en-US" dirty="0"/>
              <a:t>exception is </a:t>
            </a:r>
            <a:r>
              <a:rPr lang="en-US" b="1" i="1" dirty="0" err="1"/>
              <a:t>Integer.parseInt</a:t>
            </a:r>
            <a:endParaRPr lang="en-US" dirty="0"/>
          </a:p>
          <a:p>
            <a:pPr marL="800100" lvl="2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3300" lvl="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userIntAnswer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Input must be positive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userIntAnswer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0) {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543300" lvl="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CBD7-703E-4D41-9279-D1D7152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 261 (Fall 2019) pxo4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A7EB-6106-4DFE-8502-38016AE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A7FD-342F-4974-B249-A8AC03C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29FC50-AFDA-4091-8DA4-7941408DE8DB}"/>
              </a:ext>
            </a:extLst>
          </p:cNvPr>
          <p:cNvGrpSpPr/>
          <p:nvPr/>
        </p:nvGrpSpPr>
        <p:grpSpPr>
          <a:xfrm>
            <a:off x="989967" y="2819400"/>
            <a:ext cx="3854766" cy="2528302"/>
            <a:chOff x="4184016" y="1699094"/>
            <a:chExt cx="3854766" cy="2528302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CEC31949-A64E-42CD-A65F-8B5356F36B60}"/>
                </a:ext>
              </a:extLst>
            </p:cNvPr>
            <p:cNvSpPr/>
            <p:nvPr/>
          </p:nvSpPr>
          <p:spPr>
            <a:xfrm>
              <a:off x="4184016" y="2106527"/>
              <a:ext cx="2502533" cy="1624235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the user types in</a:t>
              </a:r>
              <a:br>
                <a:rPr lang="en-US" dirty="0"/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asdf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/>
                <a:t>then Java will leave the </a:t>
              </a:r>
              <a:r>
                <a:rPr lang="en-US" b="1" i="1" dirty="0"/>
                <a:t>try</a:t>
              </a:r>
              <a:r>
                <a:rPr lang="en-US" dirty="0"/>
                <a:t> block, and go to the </a:t>
              </a:r>
              <a:r>
                <a:rPr lang="en-US" b="1" i="1" dirty="0"/>
                <a:t>catch</a:t>
              </a:r>
            </a:p>
          </p:txBody>
        </p:sp>
        <p:cxnSp>
          <p:nvCxnSpPr>
            <p:cNvPr id="15" name="Curved Connector 73">
              <a:extLst>
                <a:ext uri="{FF2B5EF4-FFF2-40B4-BE49-F238E27FC236}">
                  <a16:creationId xmlns:a16="http://schemas.microsoft.com/office/drawing/2014/main" id="{6E733C3E-8144-4E82-A179-EE0105FEA0F2}"/>
                </a:ext>
              </a:extLst>
            </p:cNvPr>
            <p:cNvCxnSpPr>
              <a:cxnSpLocks/>
              <a:stCxn id="14" idx="3"/>
              <a:endCxn id="18" idx="3"/>
            </p:cNvCxnSpPr>
            <p:nvPr/>
          </p:nvCxnSpPr>
          <p:spPr>
            <a:xfrm>
              <a:off x="6686549" y="2918645"/>
              <a:ext cx="792163" cy="11240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74">
              <a:extLst>
                <a:ext uri="{FF2B5EF4-FFF2-40B4-BE49-F238E27FC236}">
                  <a16:creationId xmlns:a16="http://schemas.microsoft.com/office/drawing/2014/main" id="{BFB46CFB-55BB-48F5-AC9E-4D892A642FEF}"/>
                </a:ext>
              </a:extLst>
            </p:cNvPr>
            <p:cNvCxnSpPr>
              <a:cxnSpLocks/>
              <a:stCxn id="14" idx="3"/>
              <a:endCxn id="17" idx="3"/>
            </p:cNvCxnSpPr>
            <p:nvPr/>
          </p:nvCxnSpPr>
          <p:spPr>
            <a:xfrm flipV="1">
              <a:off x="6686549" y="1883760"/>
              <a:ext cx="978853" cy="10348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A2AFF6-95CA-4F11-9BF8-D79CEAB8E9D8}"/>
                </a:ext>
              </a:extLst>
            </p:cNvPr>
            <p:cNvSpPr txBox="1"/>
            <p:nvPr/>
          </p:nvSpPr>
          <p:spPr>
            <a:xfrm rot="10800000">
              <a:off x="7665402" y="1699094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EAFA8C-8037-4E99-8E4F-862989819CE7}"/>
                </a:ext>
              </a:extLst>
            </p:cNvPr>
            <p:cNvSpPr txBox="1"/>
            <p:nvPr/>
          </p:nvSpPr>
          <p:spPr>
            <a:xfrm rot="10800000">
              <a:off x="7478712" y="3858064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5" name="Multiply 12">
            <a:extLst>
              <a:ext uri="{FF2B5EF4-FFF2-40B4-BE49-F238E27FC236}">
                <a16:creationId xmlns:a16="http://schemas.microsoft.com/office/drawing/2014/main" id="{BBBE5808-B872-442D-8FEE-ACF62B10B818}"/>
              </a:ext>
            </a:extLst>
          </p:cNvPr>
          <p:cNvSpPr/>
          <p:nvPr/>
        </p:nvSpPr>
        <p:spPr>
          <a:xfrm>
            <a:off x="2422939" y="3331615"/>
            <a:ext cx="8041861" cy="1316585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8A6B-F3C0-47BD-B546-2DA925E9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 "In the Act"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4F71-020C-402C-AF9C-52F07125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uncaught exception is thrown, the program will end</a:t>
            </a:r>
          </a:p>
          <a:p>
            <a:r>
              <a:rPr lang="en-US" dirty="0"/>
              <a:t>Typically, you'll get a message on the console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you want to debug that point when it's thrown?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A6CE-70D7-488E-9895-76B2BA3D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E734-DC51-4E5A-913B-E5565C5D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F02B-2500-450C-984C-BF9A409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ADB36-F370-49C3-9AB8-A8AD15EA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2290603"/>
            <a:ext cx="9774014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6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AADB-3EF6-47CC-B9E1-69A2D903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 </a:t>
            </a:r>
            <a:r>
              <a:rPr lang="en-US" i="1" dirty="0"/>
              <a:t>View Breakpoints (Ctrl-Shift-B)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9E4D-5DDF-4F5D-A645-A447D974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13F6-E420-4C77-A368-12D4C2E0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6867-6FF2-492D-9D97-ADF608F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871F-5422-40B3-8FA8-304D809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D9312-D1C1-40F1-90F6-902866488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0" b="71111"/>
          <a:stretch/>
        </p:blipFill>
        <p:spPr>
          <a:xfrm>
            <a:off x="2514601" y="714023"/>
            <a:ext cx="7469883" cy="3500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2F899-7BA1-40B8-A62C-C7ECBFFBF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0" t="88218"/>
          <a:stretch/>
        </p:blipFill>
        <p:spPr>
          <a:xfrm>
            <a:off x="2514600" y="4799211"/>
            <a:ext cx="7469883" cy="1427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1F9CB-9C79-4123-81A7-F6363808063B}"/>
              </a:ext>
            </a:extLst>
          </p:cNvPr>
          <p:cNvSpPr txBox="1"/>
          <p:nvPr/>
        </p:nvSpPr>
        <p:spPr>
          <a:xfrm>
            <a:off x="4503467" y="3856983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F011F0-BE54-4340-8C1F-335196EAA75F}"/>
              </a:ext>
            </a:extLst>
          </p:cNvPr>
          <p:cNvSpPr/>
          <p:nvPr/>
        </p:nvSpPr>
        <p:spPr>
          <a:xfrm>
            <a:off x="4495801" y="5331204"/>
            <a:ext cx="2171700" cy="645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E1D400-09AB-4287-BD29-03986AD2F89E}"/>
              </a:ext>
            </a:extLst>
          </p:cNvPr>
          <p:cNvSpPr/>
          <p:nvPr/>
        </p:nvSpPr>
        <p:spPr>
          <a:xfrm>
            <a:off x="4229416" y="629313"/>
            <a:ext cx="1013114" cy="4846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EAAA-5C3B-4741-BF59-4D62CD36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 </a:t>
            </a:r>
            <a:r>
              <a:rPr lang="en-US" i="1" dirty="0"/>
              <a:t>View Breakpoints (Ctrl-Shift-F8)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F856-6EB7-46BD-9818-D502851B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EE26-FD1D-4157-A42F-31D94875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3362-EFEB-43A6-84BB-99013447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996C-B895-42F4-8E11-04B6B1F6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5A62D-61F5-444F-8E88-705A9397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23191"/>
            <a:ext cx="6525536" cy="524900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BC5F43-751A-4775-B472-16BA73E3C263}"/>
              </a:ext>
            </a:extLst>
          </p:cNvPr>
          <p:cNvGrpSpPr/>
          <p:nvPr/>
        </p:nvGrpSpPr>
        <p:grpSpPr>
          <a:xfrm>
            <a:off x="609601" y="762000"/>
            <a:ext cx="4855209" cy="1228559"/>
            <a:chOff x="3689350" y="459995"/>
            <a:chExt cx="4855209" cy="1228559"/>
          </a:xfrm>
        </p:grpSpPr>
        <p:sp>
          <p:nvSpPr>
            <p:cNvPr id="10" name="Rounded Rectangular Callout 72">
              <a:extLst>
                <a:ext uri="{FF2B5EF4-FFF2-40B4-BE49-F238E27FC236}">
                  <a16:creationId xmlns:a16="http://schemas.microsoft.com/office/drawing/2014/main" id="{098BE8D5-06F0-45D2-AEE7-DBFFF750F5C0}"/>
                </a:ext>
              </a:extLst>
            </p:cNvPr>
            <p:cNvSpPr/>
            <p:nvPr/>
          </p:nvSpPr>
          <p:spPr>
            <a:xfrm>
              <a:off x="3689350" y="459995"/>
              <a:ext cx="3276600" cy="106647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Choose</a:t>
              </a:r>
              <a:br>
                <a:rPr lang="en-US" sz="3200" dirty="0"/>
              </a:br>
              <a:r>
                <a:rPr lang="en-US" sz="3200" dirty="0"/>
                <a:t>"Any exception"</a:t>
              </a:r>
            </a:p>
          </p:txBody>
        </p:sp>
        <p:cxnSp>
          <p:nvCxnSpPr>
            <p:cNvPr id="11" name="Curved Connector 73">
              <a:extLst>
                <a:ext uri="{FF2B5EF4-FFF2-40B4-BE49-F238E27FC236}">
                  <a16:creationId xmlns:a16="http://schemas.microsoft.com/office/drawing/2014/main" id="{0AFADEA1-3F8D-419C-AAF6-A5E808CD5BD5}"/>
                </a:ext>
              </a:extLst>
            </p:cNvPr>
            <p:cNvCxnSpPr>
              <a:cxnSpLocks/>
              <a:stCxn id="10" idx="3"/>
              <a:endCxn id="12" idx="3"/>
            </p:cNvCxnSpPr>
            <p:nvPr/>
          </p:nvCxnSpPr>
          <p:spPr>
            <a:xfrm>
              <a:off x="6965950" y="993234"/>
              <a:ext cx="1205229" cy="51065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71416B-7438-4AEF-98B3-57711C141094}"/>
                </a:ext>
              </a:extLst>
            </p:cNvPr>
            <p:cNvSpPr txBox="1"/>
            <p:nvPr/>
          </p:nvSpPr>
          <p:spPr>
            <a:xfrm rot="10800000">
              <a:off x="8171179" y="1319222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C799DD-888E-4322-BB05-C84799692C5F}"/>
              </a:ext>
            </a:extLst>
          </p:cNvPr>
          <p:cNvGrpSpPr/>
          <p:nvPr/>
        </p:nvGrpSpPr>
        <p:grpSpPr>
          <a:xfrm>
            <a:off x="609600" y="2598420"/>
            <a:ext cx="9067800" cy="1113193"/>
            <a:chOff x="3689349" y="413279"/>
            <a:chExt cx="9067800" cy="1113193"/>
          </a:xfrm>
        </p:grpSpPr>
        <p:sp>
          <p:nvSpPr>
            <p:cNvPr id="20" name="Rounded Rectangular Callout 72">
              <a:extLst>
                <a:ext uri="{FF2B5EF4-FFF2-40B4-BE49-F238E27FC236}">
                  <a16:creationId xmlns:a16="http://schemas.microsoft.com/office/drawing/2014/main" id="{3F0604F3-9F44-477F-83DC-4407D22D57D1}"/>
                </a:ext>
              </a:extLst>
            </p:cNvPr>
            <p:cNvSpPr/>
            <p:nvPr/>
          </p:nvSpPr>
          <p:spPr>
            <a:xfrm>
              <a:off x="3689349" y="459995"/>
              <a:ext cx="3477535" cy="106647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Check</a:t>
              </a:r>
              <a:br>
                <a:rPr lang="en-US" sz="3200" dirty="0"/>
              </a:br>
              <a:r>
                <a:rPr lang="en-US" sz="3200" dirty="0"/>
                <a:t>"Catch class filters"</a:t>
              </a:r>
            </a:p>
          </p:txBody>
        </p:sp>
        <p:cxnSp>
          <p:nvCxnSpPr>
            <p:cNvPr id="21" name="Curved Connector 73">
              <a:extLst>
                <a:ext uri="{FF2B5EF4-FFF2-40B4-BE49-F238E27FC236}">
                  <a16:creationId xmlns:a16="http://schemas.microsoft.com/office/drawing/2014/main" id="{6241C0FC-B7A9-47EF-86DA-A377B0D55908}"/>
                </a:ext>
              </a:extLst>
            </p:cNvPr>
            <p:cNvCxnSpPr>
              <a:cxnSpLocks/>
              <a:stCxn id="20" idx="3"/>
              <a:endCxn id="22" idx="3"/>
            </p:cNvCxnSpPr>
            <p:nvPr/>
          </p:nvCxnSpPr>
          <p:spPr>
            <a:xfrm flipV="1">
              <a:off x="7166884" y="413279"/>
              <a:ext cx="5405599" cy="579955"/>
            </a:xfrm>
            <a:prstGeom prst="curvedConnector4">
              <a:avLst>
                <a:gd name="adj1" fmla="val 35243"/>
                <a:gd name="adj2" fmla="val 139068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3835B7-7FD8-4493-B12C-D3ED577749C1}"/>
                </a:ext>
              </a:extLst>
            </p:cNvPr>
            <p:cNvSpPr txBox="1"/>
            <p:nvPr/>
          </p:nvSpPr>
          <p:spPr>
            <a:xfrm rot="16200000">
              <a:off x="12385793" y="415303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24" name="Check">
            <a:extLst>
              <a:ext uri="{FF2B5EF4-FFF2-40B4-BE49-F238E27FC236}">
                <a16:creationId xmlns:a16="http://schemas.microsoft.com/office/drawing/2014/main" id="{38F9F7D6-67D2-49A2-9E43-9061AC66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335" y="2633663"/>
            <a:ext cx="95264" cy="9526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607E634-9982-4B8B-8164-365D892DD179}"/>
              </a:ext>
            </a:extLst>
          </p:cNvPr>
          <p:cNvGrpSpPr/>
          <p:nvPr/>
        </p:nvGrpSpPr>
        <p:grpSpPr>
          <a:xfrm>
            <a:off x="9558335" y="2777054"/>
            <a:ext cx="1354932" cy="209579"/>
            <a:chOff x="9558335" y="2777054"/>
            <a:chExt cx="1354932" cy="2095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8B7A736-D0EA-4942-81E0-7978B8972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4897" y="2777054"/>
              <a:ext cx="1038370" cy="20957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6725DB9-9798-483E-A241-4C2FDE42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488"/>
            <a:stretch/>
          </p:blipFill>
          <p:spPr>
            <a:xfrm>
              <a:off x="9558335" y="2777054"/>
              <a:ext cx="804865" cy="209579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00C158C-2D1F-4CAE-8D77-B8A7512E9E60}"/>
              </a:ext>
            </a:extLst>
          </p:cNvPr>
          <p:cNvSpPr/>
          <p:nvPr/>
        </p:nvSpPr>
        <p:spPr>
          <a:xfrm>
            <a:off x="9472570" y="2556947"/>
            <a:ext cx="266785" cy="2486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2CA044-B47F-41C8-8E6E-5C5B11DF0666}"/>
              </a:ext>
            </a:extLst>
          </p:cNvPr>
          <p:cNvSpPr/>
          <p:nvPr/>
        </p:nvSpPr>
        <p:spPr>
          <a:xfrm>
            <a:off x="10646482" y="2764049"/>
            <a:ext cx="266785" cy="2486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1D5A-0F79-4CF5-A249-083227B8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831C-D879-4B08-909A-28FC04C8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want to break on exceptions in </a:t>
            </a:r>
            <a:r>
              <a:rPr lang="en-US" b="1" i="1" dirty="0"/>
              <a:t>Main</a:t>
            </a:r>
          </a:p>
          <a:p>
            <a:r>
              <a:rPr lang="en-US" dirty="0"/>
              <a:t>If you have other classes, you can add them too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92E6-56E0-4A84-B47E-973FA0B1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9F7F-2AD9-4313-8CEB-3A75E25B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D49B-8E31-4449-B1E5-FCBDF585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9316E-2352-49BB-9518-DB75FCA9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53" y="2209800"/>
            <a:ext cx="4136572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D1624-0E28-46DA-A523-B9B449002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" t="24191" r="59563" b="67809"/>
          <a:stretch/>
        </p:blipFill>
        <p:spPr>
          <a:xfrm>
            <a:off x="1487071" y="3160623"/>
            <a:ext cx="1529974" cy="3048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EB77D-1BB4-4063-BB3E-4384CBAC22B6}"/>
              </a:ext>
            </a:extLst>
          </p:cNvPr>
          <p:cNvSpPr/>
          <p:nvPr/>
        </p:nvSpPr>
        <p:spPr>
          <a:xfrm>
            <a:off x="3049171" y="3229428"/>
            <a:ext cx="266785" cy="2486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8AFB79-E719-42EA-ADC8-26D5E8B2F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18" y="2419481"/>
            <a:ext cx="3981878" cy="3581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201397-3617-4A15-BD78-1A02BA2BFB33}"/>
              </a:ext>
            </a:extLst>
          </p:cNvPr>
          <p:cNvSpPr/>
          <p:nvPr/>
        </p:nvSpPr>
        <p:spPr>
          <a:xfrm>
            <a:off x="7331277" y="5357542"/>
            <a:ext cx="1674522" cy="437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CDD510-B8FB-49DA-B999-B67F855A7602}"/>
              </a:ext>
            </a:extLst>
          </p:cNvPr>
          <p:cNvSpPr/>
          <p:nvPr/>
        </p:nvSpPr>
        <p:spPr>
          <a:xfrm>
            <a:off x="7238278" y="4538693"/>
            <a:ext cx="1143722" cy="437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D34B98-9736-49A2-872A-CB0C1EF5A67F}"/>
              </a:ext>
            </a:extLst>
          </p:cNvPr>
          <p:cNvSpPr/>
          <p:nvPr/>
        </p:nvSpPr>
        <p:spPr>
          <a:xfrm>
            <a:off x="3084800" y="5546606"/>
            <a:ext cx="1143722" cy="3615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D39F-CBBD-4EC1-91AE-15015EB3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By Class AND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D7A5-D0D7-4F4A-A9CE-86B8B459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actual type of exception, you can filter by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54C1-93DF-46A7-878B-4F47730F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9512-6586-47C7-BD95-3B7DD396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98C-38B5-410F-AB74-DA8DA868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13B34-8FF1-498B-94E0-68D6FC06C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69" b="74722"/>
          <a:stretch/>
        </p:blipFill>
        <p:spPr>
          <a:xfrm>
            <a:off x="541251" y="1252123"/>
            <a:ext cx="5867399" cy="329572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8A8B96C-92A5-4B88-BDD3-42E963FFCC00}"/>
              </a:ext>
            </a:extLst>
          </p:cNvPr>
          <p:cNvSpPr/>
          <p:nvPr/>
        </p:nvSpPr>
        <p:spPr>
          <a:xfrm>
            <a:off x="940661" y="2264021"/>
            <a:ext cx="390600" cy="364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D5C0D8-9365-4472-85D8-0D6E03DC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50" y="2704339"/>
            <a:ext cx="3767811" cy="1641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41-817F-4DA2-9499-3C45A3864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59" y="1256887"/>
            <a:ext cx="4194392" cy="28949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04419E-FB03-4F85-BE27-36FAD77A2992}"/>
              </a:ext>
            </a:extLst>
          </p:cNvPr>
          <p:cNvSpPr/>
          <p:nvPr/>
        </p:nvSpPr>
        <p:spPr>
          <a:xfrm>
            <a:off x="5237373" y="2323338"/>
            <a:ext cx="935055" cy="381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3ED2A9-1FC2-4549-BC24-CED0C7F80155}"/>
              </a:ext>
            </a:extLst>
          </p:cNvPr>
          <p:cNvSpPr/>
          <p:nvPr/>
        </p:nvSpPr>
        <p:spPr>
          <a:xfrm>
            <a:off x="7081771" y="3694997"/>
            <a:ext cx="1114430" cy="364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1CB70B-0106-4729-9415-4C38BA3848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710"/>
          <a:stretch/>
        </p:blipFill>
        <p:spPr>
          <a:xfrm>
            <a:off x="4572000" y="4187923"/>
            <a:ext cx="6897063" cy="21673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903B59-504B-48D8-ABF5-2E15F23097E8}"/>
              </a:ext>
            </a:extLst>
          </p:cNvPr>
          <p:cNvSpPr/>
          <p:nvPr/>
        </p:nvSpPr>
        <p:spPr>
          <a:xfrm>
            <a:off x="4952999" y="5144508"/>
            <a:ext cx="2267393" cy="265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200BD2-BDFC-4710-B9B5-F817167C8257}"/>
              </a:ext>
            </a:extLst>
          </p:cNvPr>
          <p:cNvGrpSpPr/>
          <p:nvPr/>
        </p:nvGrpSpPr>
        <p:grpSpPr>
          <a:xfrm>
            <a:off x="9660485" y="2467494"/>
            <a:ext cx="1428443" cy="3843337"/>
            <a:chOff x="4227894" y="2467077"/>
            <a:chExt cx="1428443" cy="3843337"/>
          </a:xfrm>
        </p:grpSpPr>
        <p:sp>
          <p:nvSpPr>
            <p:cNvPr id="17" name="Rounded Rectangular Callout 72">
              <a:extLst>
                <a:ext uri="{FF2B5EF4-FFF2-40B4-BE49-F238E27FC236}">
                  <a16:creationId xmlns:a16="http://schemas.microsoft.com/office/drawing/2014/main" id="{09F242A3-9C38-445D-A92E-A40C606ED033}"/>
                </a:ext>
              </a:extLst>
            </p:cNvPr>
            <p:cNvSpPr/>
            <p:nvPr/>
          </p:nvSpPr>
          <p:spPr>
            <a:xfrm>
              <a:off x="4227894" y="2467077"/>
              <a:ext cx="1428443" cy="1409561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Remember your class filtering</a:t>
              </a:r>
            </a:p>
          </p:txBody>
        </p:sp>
        <p:cxnSp>
          <p:nvCxnSpPr>
            <p:cNvPr id="18" name="Curved Connector 73">
              <a:extLst>
                <a:ext uri="{FF2B5EF4-FFF2-40B4-BE49-F238E27FC236}">
                  <a16:creationId xmlns:a16="http://schemas.microsoft.com/office/drawing/2014/main" id="{2262242B-442F-4B80-9DFF-A57967CE57C6}"/>
                </a:ext>
              </a:extLst>
            </p:cNvPr>
            <p:cNvCxnSpPr>
              <a:cxnSpLocks/>
              <a:stCxn id="17" idx="2"/>
              <a:endCxn id="19" idx="3"/>
            </p:cNvCxnSpPr>
            <p:nvPr/>
          </p:nvCxnSpPr>
          <p:spPr>
            <a:xfrm rot="5400000">
              <a:off x="3715833" y="4899465"/>
              <a:ext cx="2249110" cy="203457"/>
            </a:xfrm>
            <a:prstGeom prst="curvedConnector4">
              <a:avLst>
                <a:gd name="adj1" fmla="val 45895"/>
                <a:gd name="adj2" fmla="val 212358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8F804A-3ADC-4942-8DC7-7414753E9661}"/>
                </a:ext>
              </a:extLst>
            </p:cNvPr>
            <p:cNvSpPr txBox="1"/>
            <p:nvPr/>
          </p:nvSpPr>
          <p:spPr>
            <a:xfrm rot="10800000">
              <a:off x="4738659" y="5941082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7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Runtime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grade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Double.parseDouble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800" dirty="0"/>
              <a:t>If the user typed in "</a:t>
            </a:r>
            <a:r>
              <a:rPr lang="en-US" sz="2800" dirty="0" err="1"/>
              <a:t>asdf</a:t>
            </a:r>
            <a:r>
              <a:rPr lang="en-US" sz="2800" dirty="0"/>
              <a:t>", this line will have an error at runtime, because it's not a number</a:t>
            </a:r>
            <a:br>
              <a:rPr lang="en-US" sz="2800" dirty="0"/>
            </a:b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Penn State Abington, Phil O'Connell (pxo4)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Try-Catch Blocks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48100"/>
            <a:ext cx="822096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886200" y="3200400"/>
            <a:ext cx="6086356" cy="1744980"/>
            <a:chOff x="2733039" y="2974595"/>
            <a:chExt cx="6086356" cy="1744980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6164855" y="2974595"/>
              <a:ext cx="2020382" cy="55360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Cannot be parsed into a </a:t>
              </a:r>
              <a:r>
                <a:rPr lang="en-US" i="1" dirty="0"/>
                <a:t>double</a:t>
              </a:r>
              <a:endParaRPr lang="en-US" dirty="0"/>
            </a:p>
          </p:txBody>
        </p:sp>
        <p:cxnSp>
          <p:nvCxnSpPr>
            <p:cNvPr id="10" name="Curved Connector 9"/>
            <p:cNvCxnSpPr>
              <a:stCxn id="9" idx="1"/>
              <a:endCxn id="13" idx="3"/>
            </p:cNvCxnSpPr>
            <p:nvPr/>
          </p:nvCxnSpPr>
          <p:spPr>
            <a:xfrm rot="10800000" flipV="1">
              <a:off x="3106419" y="3251399"/>
              <a:ext cx="3058436" cy="974662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3"/>
              <a:endCxn id="12" idx="3"/>
            </p:cNvCxnSpPr>
            <p:nvPr/>
          </p:nvCxnSpPr>
          <p:spPr>
            <a:xfrm>
              <a:off x="8185237" y="3251399"/>
              <a:ext cx="449492" cy="1094796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8448039" y="4348219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3039" y="404139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800726" y="4552950"/>
            <a:ext cx="1971675" cy="2069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7863888" y="5324214"/>
            <a:ext cx="1678208" cy="553607"/>
          </a:xfrm>
          <a:prstGeom prst="wedgeRoundRectCallout">
            <a:avLst>
              <a:gd name="adj1" fmla="val -70029"/>
              <a:gd name="adj2" fmla="val -14290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 are </a:t>
            </a:r>
            <a:r>
              <a:rPr lang="en-US" b="1" i="1" dirty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Handle Errors?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i="1" dirty="0"/>
              <a:t>try-catch blocks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i="1" dirty="0"/>
              <a:t>try</a:t>
            </a:r>
            <a:r>
              <a:rPr lang="en-US" dirty="0"/>
              <a:t> some code, and if there is an error, you </a:t>
            </a:r>
            <a:r>
              <a:rPr lang="en-US" b="1" i="1" dirty="0"/>
              <a:t>catch</a:t>
            </a:r>
            <a:r>
              <a:rPr lang="en-US" dirty="0"/>
              <a:t> the exception to handle the problem</a:t>
            </a:r>
          </a:p>
          <a:p>
            <a:pPr marL="400050" lvl="1" indent="0">
              <a:buNone/>
            </a:pPr>
            <a:endParaRPr lang="en-US" sz="24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some code that may throw an exception;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name) {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take action on the 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Penn State Abington, Phil O'Connell (pxo4)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Try-Catch Blocks</a:t>
            </a:r>
          </a:p>
        </p:txBody>
      </p:sp>
    </p:spTree>
    <p:extLst>
      <p:ext uri="{BB962C8B-B14F-4D97-AF65-F5344CB8AC3E}">
        <p14:creationId xmlns:p14="http://schemas.microsoft.com/office/powerpoint/2010/main" val="19162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699" y="3827235"/>
            <a:ext cx="3390902" cy="38100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34151" y="4272264"/>
            <a:ext cx="20574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9850" y="2969985"/>
            <a:ext cx="676277" cy="38100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52802" y="2969985"/>
            <a:ext cx="238124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1763" y="3827235"/>
            <a:ext cx="238124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76524" y="4724400"/>
            <a:ext cx="238124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96039" y="3827235"/>
            <a:ext cx="238124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try/catch to handle invalid input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 </a:t>
            </a:r>
            <a:r>
              <a:rPr lang="en-US" sz="1200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double grade = 0;</a:t>
            </a:r>
          </a:p>
          <a:p>
            <a:pPr marL="400050" lvl="1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keyboard.readLine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grade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Double.parseDouble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catch (Exception e) {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Penn State Abington, Phil O'Connell (pxo4)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Try-Catch Blocks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983998" y="4896032"/>
            <a:ext cx="2612456" cy="867357"/>
          </a:xfrm>
          <a:prstGeom prst="wedgeRoundRectCallout">
            <a:avLst>
              <a:gd name="adj1" fmla="val 27309"/>
              <a:gd name="adj2" fmla="val 4207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e</a:t>
            </a:r>
            <a:r>
              <a:rPr lang="en-US" dirty="0"/>
              <a:t> or </a:t>
            </a:r>
            <a:r>
              <a:rPr lang="en-US" sz="2400" b="1" i="1" dirty="0"/>
              <a:t>ex</a:t>
            </a:r>
            <a:r>
              <a:rPr lang="en-US" dirty="0"/>
              <a:t> are typically the names everyone uses to refer to the exception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400800" y="1583456"/>
            <a:ext cx="3307894" cy="2961994"/>
            <a:chOff x="2141215" y="746503"/>
            <a:chExt cx="3307894" cy="2961994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141215" y="746503"/>
              <a:ext cx="3307894" cy="597051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/>
                <a:t>getMessage</a:t>
              </a:r>
              <a:r>
                <a:rPr lang="en-US" b="1" i="1" dirty="0"/>
                <a:t>()</a:t>
              </a:r>
              <a:r>
                <a:rPr lang="en-US" dirty="0"/>
                <a:t> returns the error message of the exception</a:t>
              </a:r>
            </a:p>
          </p:txBody>
        </p:sp>
        <p:cxnSp>
          <p:nvCxnSpPr>
            <p:cNvPr id="38" name="Curved Connector 37"/>
            <p:cNvCxnSpPr>
              <a:stCxn id="37" idx="3"/>
              <a:endCxn id="41" idx="0"/>
            </p:cNvCxnSpPr>
            <p:nvPr/>
          </p:nvCxnSpPr>
          <p:spPr>
            <a:xfrm flipH="1">
              <a:off x="2702721" y="1045029"/>
              <a:ext cx="2746388" cy="2384445"/>
            </a:xfrm>
            <a:prstGeom prst="curvedConnector3">
              <a:avLst>
                <a:gd name="adj1" fmla="val -8324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3600000">
              <a:off x="2356106" y="3337141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4596454" y="4212288"/>
            <a:ext cx="240711" cy="512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263079" y="3764613"/>
            <a:ext cx="240711" cy="512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10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i="1" dirty="0"/>
              <a:t>Exception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previous slide, we "caught" an object of type </a:t>
            </a:r>
            <a:r>
              <a:rPr lang="en-US" b="1" i="1" dirty="0"/>
              <a:t>Exception</a:t>
            </a:r>
            <a:endParaRPr lang="en-US" dirty="0"/>
          </a:p>
          <a:p>
            <a:r>
              <a:rPr lang="en-US" dirty="0"/>
              <a:t>That means "any exception"</a:t>
            </a:r>
          </a:p>
          <a:p>
            <a:r>
              <a:rPr lang="en-US" dirty="0"/>
              <a:t>It's called the "general exception"</a:t>
            </a:r>
          </a:p>
          <a:p>
            <a:r>
              <a:rPr lang="en-US" dirty="0"/>
              <a:t>But, there are different classes of exceptions.  e.g.:</a:t>
            </a:r>
          </a:p>
          <a:p>
            <a:pPr lvl="1"/>
            <a:r>
              <a:rPr lang="en-US" dirty="0" err="1"/>
              <a:t>java.lang.NullPointerException</a:t>
            </a:r>
            <a:endParaRPr lang="en-US" dirty="0"/>
          </a:p>
          <a:p>
            <a:pPr lvl="1"/>
            <a:r>
              <a:rPr lang="en-US" dirty="0" err="1"/>
              <a:t>java.lang.NumberFormatException</a:t>
            </a:r>
            <a:endParaRPr lang="en-US" dirty="0"/>
          </a:p>
          <a:p>
            <a:r>
              <a:rPr lang="en-US" dirty="0"/>
              <a:t>We won't cover too much of that aspect</a:t>
            </a:r>
          </a:p>
          <a:p>
            <a:r>
              <a:rPr lang="en-US" dirty="0"/>
              <a:t>We will deal mostly with the general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Penn State Abington, Phil O'Connell (pxo4)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Try-Catch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finally</a:t>
            </a:r>
            <a:r>
              <a:rPr lang="en-US" dirty="0"/>
              <a:t> is an </a:t>
            </a:r>
            <a:r>
              <a:rPr lang="en-US" i="1" dirty="0"/>
              <a:t>optional</a:t>
            </a:r>
            <a:r>
              <a:rPr lang="en-US" dirty="0"/>
              <a:t> part of a try-catch block</a:t>
            </a:r>
          </a:p>
          <a:p>
            <a:r>
              <a:rPr lang="en-US" dirty="0"/>
              <a:t>The </a:t>
            </a:r>
            <a:r>
              <a:rPr lang="en-US" i="1" dirty="0"/>
              <a:t>finally</a:t>
            </a:r>
            <a:r>
              <a:rPr lang="en-US" b="1" dirty="0"/>
              <a:t> </a:t>
            </a:r>
            <a:r>
              <a:rPr lang="en-US" dirty="0"/>
              <a:t>block will </a:t>
            </a:r>
            <a:r>
              <a:rPr lang="en-US" b="1" i="1" dirty="0"/>
              <a:t>ALWAYS</a:t>
            </a:r>
            <a:r>
              <a:rPr lang="en-US" dirty="0"/>
              <a:t> run</a:t>
            </a:r>
          </a:p>
          <a:p>
            <a:pPr lvl="1"/>
            <a:r>
              <a:rPr lang="en-US" dirty="0"/>
              <a:t>Except in extreme situations</a:t>
            </a:r>
          </a:p>
          <a:p>
            <a:pPr lvl="1"/>
            <a:r>
              <a:rPr lang="en-US" dirty="0"/>
              <a:t>e.g., the JVM is killed</a:t>
            </a:r>
          </a:p>
          <a:p>
            <a:r>
              <a:rPr lang="en-US" dirty="0"/>
              <a:t>Useful for cleanup</a:t>
            </a:r>
          </a:p>
          <a:p>
            <a:pPr lvl="1"/>
            <a:r>
              <a:rPr lang="en-US" dirty="0"/>
              <a:t>e.g., release the lock on a file you're reading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Penn State Abington, Phil O'Connell (pxo4)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Try-Catch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Using </a:t>
            </a:r>
            <a:r>
              <a:rPr lang="en-US" i="1" dirty="0"/>
              <a:t>Finally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352800"/>
            <a:ext cx="6610352" cy="1981201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a </a:t>
            </a:r>
            <a:r>
              <a:rPr lang="en-US" b="1" i="1" dirty="0"/>
              <a:t>try-catch-finally</a:t>
            </a:r>
            <a:r>
              <a:rPr lang="en-US" dirty="0"/>
              <a:t> block is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some code in here;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take action on the error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finally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this will execute even if there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was no 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Penn State Abington, Phil O'Connell (pxo4)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Try-Catch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 </a:t>
            </a:r>
            <a:r>
              <a:rPr lang="en-US" i="1" dirty="0"/>
              <a:t>try/catch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IDE won't compile without it</a:t>
            </a:r>
          </a:p>
          <a:p>
            <a:pPr lvl="1"/>
            <a:r>
              <a:rPr lang="en-US" dirty="0"/>
              <a:t>Some methods in Java require you to try/catch</a:t>
            </a:r>
          </a:p>
          <a:p>
            <a:r>
              <a:rPr lang="en-US" dirty="0"/>
              <a:t>When you know how to deal with the problem</a:t>
            </a:r>
          </a:p>
          <a:p>
            <a:pPr lvl="1"/>
            <a:r>
              <a:rPr lang="en-US" dirty="0"/>
              <a:t>Otherwise let the exception "bubble up"</a:t>
            </a:r>
          </a:p>
          <a:p>
            <a:pPr lvl="1"/>
            <a:r>
              <a:rPr lang="en-US" dirty="0"/>
              <a:t>Let the whoever called your code deal with it</a:t>
            </a:r>
          </a:p>
          <a:p>
            <a:r>
              <a:rPr lang="en-US" dirty="0"/>
              <a:t>Put as little as possible in the </a:t>
            </a:r>
            <a:r>
              <a:rPr lang="en-US" b="1" i="1" dirty="0"/>
              <a:t>try</a:t>
            </a:r>
            <a:r>
              <a:rPr lang="en-US" dirty="0"/>
              <a:t> block</a:t>
            </a:r>
          </a:p>
          <a:p>
            <a:pPr lvl="1"/>
            <a:r>
              <a:rPr lang="en-US" b="1" i="1" dirty="0"/>
              <a:t>try</a:t>
            </a:r>
            <a:r>
              <a:rPr lang="en-US" dirty="0"/>
              <a:t> blocks require a little bit more overhead</a:t>
            </a:r>
            <a:endParaRPr lang="en-US" b="1" i="1" dirty="0"/>
          </a:p>
          <a:p>
            <a:pPr lvl="1"/>
            <a:r>
              <a:rPr lang="en-US" dirty="0"/>
              <a:t>Don't put in code that won't give an exception</a:t>
            </a:r>
          </a:p>
          <a:p>
            <a:pPr lvl="2"/>
            <a:r>
              <a:rPr lang="en-US" dirty="0"/>
              <a:t>Unless you have a very good reason</a:t>
            </a:r>
          </a:p>
          <a:p>
            <a:pPr lvl="2"/>
            <a:r>
              <a:rPr lang="en-US" dirty="0"/>
              <a:t>Example of a reason is on the next slide...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Penn State Abington, Phil O'Connell (pxo4)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Try-Catch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4316-120D-473A-8E4A-EFEF876A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 of non-throwable Code in a try/catch block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71C2DE-2518-4D17-A32C-275E13E588CE}"/>
              </a:ext>
            </a:extLst>
          </p:cNvPr>
          <p:cNvSpPr/>
          <p:nvPr/>
        </p:nvSpPr>
        <p:spPr>
          <a:xfrm>
            <a:off x="1652730" y="3378200"/>
            <a:ext cx="3605070" cy="1002269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7335-E4A6-4351-A9D4-4BB069F3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code in the try block that will throw an</a:t>
            </a:r>
            <a:br>
              <a:rPr lang="en-US" dirty="0"/>
            </a:br>
            <a:r>
              <a:rPr lang="en-US" dirty="0"/>
              <a:t>exception is </a:t>
            </a:r>
            <a:r>
              <a:rPr lang="en-US" b="1" i="1" dirty="0" err="1"/>
              <a:t>Integer.parseInt</a:t>
            </a:r>
            <a:endParaRPr lang="en-US" dirty="0"/>
          </a:p>
          <a:p>
            <a:pPr marL="800100" lvl="2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userIntAnswer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// Input must be positive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userIntAnswer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0) {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CBD7-703E-4D41-9279-D1D7152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 261 (Fall 2019) pxo4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A7EB-6106-4DFE-8502-38016AE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A7FD-342F-4974-B249-A8AC03C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C5673F-F123-4112-9DEC-B9308E856652}"/>
              </a:ext>
            </a:extLst>
          </p:cNvPr>
          <p:cNvGrpSpPr/>
          <p:nvPr/>
        </p:nvGrpSpPr>
        <p:grpSpPr>
          <a:xfrm>
            <a:off x="4773427" y="3694668"/>
            <a:ext cx="5531326" cy="1674867"/>
            <a:chOff x="642367" y="2986263"/>
            <a:chExt cx="4263838" cy="1674867"/>
          </a:xfrm>
        </p:grpSpPr>
        <p:sp>
          <p:nvSpPr>
            <p:cNvPr id="8" name="Rounded Rectangular Callout 72">
              <a:extLst>
                <a:ext uri="{FF2B5EF4-FFF2-40B4-BE49-F238E27FC236}">
                  <a16:creationId xmlns:a16="http://schemas.microsoft.com/office/drawing/2014/main" id="{DA53EF06-1942-420D-B778-4C6CBB1CC6A3}"/>
                </a:ext>
              </a:extLst>
            </p:cNvPr>
            <p:cNvSpPr/>
            <p:nvPr/>
          </p:nvSpPr>
          <p:spPr>
            <a:xfrm>
              <a:off x="2213172" y="3019757"/>
              <a:ext cx="2693033" cy="1641373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will only reach this block of code if the user input can be parsed into an integer.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So, this is a good place to check for it being negative.</a:t>
              </a:r>
            </a:p>
          </p:txBody>
        </p:sp>
        <p:cxnSp>
          <p:nvCxnSpPr>
            <p:cNvPr id="9" name="Curved Connector 73">
              <a:extLst>
                <a:ext uri="{FF2B5EF4-FFF2-40B4-BE49-F238E27FC236}">
                  <a16:creationId xmlns:a16="http://schemas.microsoft.com/office/drawing/2014/main" id="{9BE57587-080B-4876-B88D-9315C722231D}"/>
                </a:ext>
              </a:extLst>
            </p:cNvPr>
            <p:cNvCxnSpPr>
              <a:cxnSpLocks/>
              <a:stCxn id="8" idx="1"/>
              <a:endCxn id="10" idx="3"/>
            </p:cNvCxnSpPr>
            <p:nvPr/>
          </p:nvCxnSpPr>
          <p:spPr>
            <a:xfrm rot="10800000">
              <a:off x="1015748" y="3170930"/>
              <a:ext cx="1197425" cy="669515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68391B-5237-4809-9DA6-6DF4566D7C67}"/>
                </a:ext>
              </a:extLst>
            </p:cNvPr>
            <p:cNvSpPr txBox="1"/>
            <p:nvPr/>
          </p:nvSpPr>
          <p:spPr>
            <a:xfrm>
              <a:off x="642367" y="2986263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8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2529</TotalTime>
  <Words>788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Cambria</vt:lpstr>
      <vt:lpstr>Consolas</vt:lpstr>
      <vt:lpstr>Courier New</vt:lpstr>
      <vt:lpstr>Office Theme</vt:lpstr>
      <vt:lpstr>IST 261 (Fall 2019)</vt:lpstr>
      <vt:lpstr>Runtime Error</vt:lpstr>
      <vt:lpstr>How Do We Handle Errors?</vt:lpstr>
      <vt:lpstr>Example</vt:lpstr>
      <vt:lpstr>The Exception Class</vt:lpstr>
      <vt:lpstr>Finally</vt:lpstr>
      <vt:lpstr>Syntax Using Finally</vt:lpstr>
      <vt:lpstr>When to Use try/catch?</vt:lpstr>
      <vt:lpstr>Example of non-throwable Code in a try/catch block</vt:lpstr>
      <vt:lpstr>Example of non-throwable Code in a try/catch block</vt:lpstr>
      <vt:lpstr>Example of non-throwable Code in a try/catch block</vt:lpstr>
      <vt:lpstr>Catching Exceptions "In the Act"</vt:lpstr>
      <vt:lpstr>IDEA:  View Breakpoints (Ctrl-Shift-B)</vt:lpstr>
      <vt:lpstr>IDEA:  View Breakpoints (Ctrl-Shift-F8)</vt:lpstr>
      <vt:lpstr>Filter By Class</vt:lpstr>
      <vt:lpstr>Filter By Class AND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355</cp:revision>
  <dcterms:created xsi:type="dcterms:W3CDTF">2010-01-10T20:29:40Z</dcterms:created>
  <dcterms:modified xsi:type="dcterms:W3CDTF">2019-09-17T02:06:59Z</dcterms:modified>
</cp:coreProperties>
</file>