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sldIdLst>
    <p:sldId id="412" r:id="rId2"/>
    <p:sldId id="422" r:id="rId3"/>
    <p:sldId id="423" r:id="rId4"/>
    <p:sldId id="416" r:id="rId5"/>
    <p:sldId id="420" r:id="rId6"/>
    <p:sldId id="421" r:id="rId7"/>
    <p:sldId id="424" r:id="rId8"/>
    <p:sldId id="426" r:id="rId9"/>
    <p:sldId id="427" r:id="rId10"/>
    <p:sldId id="429" r:id="rId11"/>
    <p:sldId id="428" r:id="rId12"/>
    <p:sldId id="430" r:id="rId13"/>
    <p:sldId id="432" r:id="rId14"/>
    <p:sldId id="431" r:id="rId15"/>
    <p:sldId id="433" r:id="rId16"/>
    <p:sldId id="434" r:id="rId17"/>
    <p:sldId id="435" r:id="rId18"/>
    <p:sldId id="43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48" autoAdjust="0"/>
    <p:restoredTop sz="94660"/>
  </p:normalViewPr>
  <p:slideViewPr>
    <p:cSldViewPr>
      <p:cViewPr>
        <p:scale>
          <a:sx n="75" d="100"/>
          <a:sy n="75" d="100"/>
        </p:scale>
        <p:origin x="720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E92FD-0BF5-486D-8D3C-27987314E728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4F540-B6D8-4B14-AFD4-B3F2AB50A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2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4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2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1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19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2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1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4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0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345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53200"/>
            <a:ext cx="345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4400" y="6553201"/>
            <a:ext cx="5283200" cy="279991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/>
              <a:t>Application Development Design Studio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0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2060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3BD2-C3D3-42D9-BA55-BD68B50BF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8563"/>
            <a:ext cx="9144000" cy="554037"/>
          </a:xfrm>
        </p:spPr>
        <p:txBody>
          <a:bodyPr/>
          <a:lstStyle/>
          <a:p>
            <a:pPr algn="r"/>
            <a:r>
              <a:rPr lang="en-US" sz="4000" b="1" dirty="0">
                <a:solidFill>
                  <a:srgbClr val="002060"/>
                </a:solidFill>
                <a:latin typeface="Cambria" pitchFamily="18" charset="0"/>
              </a:rPr>
              <a:t>IST </a:t>
            </a:r>
            <a:r>
              <a:rPr lang="en-US" sz="4000" b="1">
                <a:solidFill>
                  <a:srgbClr val="002060"/>
                </a:solidFill>
                <a:latin typeface="Cambria" pitchFamily="18" charset="0"/>
              </a:rPr>
              <a:t>261 (Fall </a:t>
            </a:r>
            <a:r>
              <a:rPr lang="en-US" sz="4000" b="1" dirty="0">
                <a:solidFill>
                  <a:srgbClr val="002060"/>
                </a:solidFill>
                <a:latin typeface="Cambria" pitchFamily="18" charset="0"/>
              </a:rPr>
              <a:t>2019)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E1E0A-C522-4DDD-86A0-2BED673B9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00" y="2438400"/>
            <a:ext cx="9677400" cy="1237129"/>
          </a:xfrm>
        </p:spPr>
        <p:txBody>
          <a:bodyPr/>
          <a:lstStyle/>
          <a:p>
            <a:pPr algn="r"/>
            <a:r>
              <a:rPr lang="en-US" sz="4000" b="1" i="1" dirty="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rPr>
              <a:t>Application Development Design Studio I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EC6E66C-68B4-4D39-B3DF-D2FD6947F53E}"/>
              </a:ext>
            </a:extLst>
          </p:cNvPr>
          <p:cNvSpPr txBox="1">
            <a:spLocks/>
          </p:cNvSpPr>
          <p:nvPr/>
        </p:nvSpPr>
        <p:spPr>
          <a:xfrm>
            <a:off x="7086600" y="4239488"/>
            <a:ext cx="3581400" cy="617602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rPr>
              <a:t>JUnit – Part 1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DCDD2D7-C75F-4A4D-990A-0CADBC752244}"/>
              </a:ext>
            </a:extLst>
          </p:cNvPr>
          <p:cNvSpPr txBox="1">
            <a:spLocks/>
          </p:cNvSpPr>
          <p:nvPr/>
        </p:nvSpPr>
        <p:spPr>
          <a:xfrm>
            <a:off x="1524000" y="5197605"/>
            <a:ext cx="9144000" cy="1237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Phil O'Connell</a:t>
            </a:r>
          </a:p>
          <a:p>
            <a:pPr algn="r">
              <a:spcBef>
                <a:spcPct val="20000"/>
              </a:spcBef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pxo4@psu.edu</a:t>
            </a:r>
          </a:p>
        </p:txBody>
      </p:sp>
      <p:pic>
        <p:nvPicPr>
          <p:cNvPr id="1030" name="Picture 6" descr="http://abington.psu.edu/sites/default/files/styles/header_logo_mobile/public/logos/psu_abo_rgb_2c_3x_2.png?itok=woij2zts">
            <a:extLst>
              <a:ext uri="{FF2B5EF4-FFF2-40B4-BE49-F238E27FC236}">
                <a16:creationId xmlns:a16="http://schemas.microsoft.com/office/drawing/2014/main" id="{2F56A3BE-5A42-4E55-BABF-823E13D39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" y="0"/>
            <a:ext cx="5334000" cy="244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29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5707-9056-4261-AD71-097CB36B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31836"/>
          </a:xfrm>
        </p:spPr>
        <p:txBody>
          <a:bodyPr/>
          <a:lstStyle/>
          <a:p>
            <a:pPr algn="ctr"/>
            <a:r>
              <a:rPr lang="en-US" dirty="0"/>
              <a:t>Rename the Test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19B73-3864-4457-B4E0-64C1ACE51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57323"/>
            <a:ext cx="10972800" cy="5268842"/>
          </a:xfrm>
        </p:spPr>
        <p:txBody>
          <a:bodyPr/>
          <a:lstStyle/>
          <a:p>
            <a:r>
              <a:rPr lang="en-US" dirty="0"/>
              <a:t>We'll use a naming convention for the tests</a:t>
            </a:r>
          </a:p>
          <a:p>
            <a:r>
              <a:rPr lang="en-US" dirty="0" err="1"/>
              <a:t>method__scenario__expectation</a:t>
            </a:r>
            <a:endParaRPr lang="en-US" dirty="0"/>
          </a:p>
          <a:p>
            <a:pPr lvl="1"/>
            <a:r>
              <a:rPr lang="en-US" b="1" i="1" dirty="0">
                <a:highlight>
                  <a:srgbClr val="FFFF00"/>
                </a:highlight>
              </a:rPr>
              <a:t>Two</a:t>
            </a:r>
            <a:r>
              <a:rPr lang="en-US" b="1" i="1" dirty="0"/>
              <a:t> </a:t>
            </a:r>
            <a:r>
              <a:rPr lang="en-US" b="1" i="1" dirty="0">
                <a:highlight>
                  <a:srgbClr val="FFFF00"/>
                </a:highlight>
              </a:rPr>
              <a:t>underscores</a:t>
            </a:r>
            <a:r>
              <a:rPr lang="en-US" dirty="0"/>
              <a:t> between the scenario and expectation</a:t>
            </a:r>
          </a:p>
          <a:p>
            <a:pPr lvl="1"/>
            <a:r>
              <a:rPr lang="en-US" dirty="0"/>
              <a:t>One underscore between words in the scenario and expectation</a:t>
            </a:r>
          </a:p>
          <a:p>
            <a:r>
              <a:rPr lang="en-US" dirty="0"/>
              <a:t>If testing the value "Y" against </a:t>
            </a:r>
            <a:r>
              <a:rPr lang="en-US" dirty="0" err="1"/>
              <a:t>isValidYorN</a:t>
            </a:r>
            <a:r>
              <a:rPr lang="en-US" dirty="0"/>
              <a:t>, we expect it's valid</a:t>
            </a:r>
          </a:p>
          <a:p>
            <a:r>
              <a:rPr lang="en-US" dirty="0"/>
              <a:t>So we call that test method:</a:t>
            </a:r>
            <a:br>
              <a:rPr lang="en-US" dirty="0"/>
            </a:br>
            <a:r>
              <a:rPr lang="en-US" dirty="0" err="1"/>
              <a:t>isValidYorN</a:t>
            </a:r>
            <a:r>
              <a:rPr lang="en-US" dirty="0"/>
              <a:t>__Pass_Y__</a:t>
            </a:r>
            <a:r>
              <a:rPr lang="en-US" dirty="0" err="1"/>
              <a:t>Returns_True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719B5-8CC3-464E-BFE8-EB29F2F2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AD70C-06FD-48A2-9F09-41F9DEEB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F7E90-FF76-48A9-BC50-D221295C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651F25-3184-471A-AE96-3CA8D4554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972119"/>
            <a:ext cx="9448800" cy="1028559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84DDABDD-7208-4068-961C-A136006D062B}"/>
              </a:ext>
            </a:extLst>
          </p:cNvPr>
          <p:cNvSpPr/>
          <p:nvPr/>
        </p:nvSpPr>
        <p:spPr>
          <a:xfrm rot="16200000">
            <a:off x="2936842" y="4606960"/>
            <a:ext cx="105638" cy="1881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3610904-0384-42A6-92EC-0BBAD39B2FBE}"/>
              </a:ext>
            </a:extLst>
          </p:cNvPr>
          <p:cNvSpPr/>
          <p:nvPr/>
        </p:nvSpPr>
        <p:spPr>
          <a:xfrm rot="16200000">
            <a:off x="3132106" y="4606960"/>
            <a:ext cx="105638" cy="1881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0E123E-034B-4B0D-A0D0-57F52133946C}"/>
              </a:ext>
            </a:extLst>
          </p:cNvPr>
          <p:cNvGrpSpPr/>
          <p:nvPr/>
        </p:nvGrpSpPr>
        <p:grpSpPr>
          <a:xfrm>
            <a:off x="4421976" y="4648201"/>
            <a:ext cx="383383" cy="105638"/>
            <a:chOff x="4376736" y="4637083"/>
            <a:chExt cx="383383" cy="105638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C33E72BC-CC45-48D3-8E2B-AD4F3F3D7122}"/>
                </a:ext>
              </a:extLst>
            </p:cNvPr>
            <p:cNvSpPr/>
            <p:nvPr/>
          </p:nvSpPr>
          <p:spPr>
            <a:xfrm rot="16200000">
              <a:off x="4417977" y="4595842"/>
              <a:ext cx="105638" cy="18811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6929824E-6B14-40A5-89E2-18A651F69D76}"/>
                </a:ext>
              </a:extLst>
            </p:cNvPr>
            <p:cNvSpPr/>
            <p:nvPr/>
          </p:nvSpPr>
          <p:spPr>
            <a:xfrm rot="16200000">
              <a:off x="4613241" y="4595842"/>
              <a:ext cx="105638" cy="18811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690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EFEA-C1AD-4C07-BEAF-D0200F3C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 an Assertion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9751-3849-4EE6-B6AA-CAA42D55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Assertions</a:t>
            </a:r>
            <a:r>
              <a:rPr lang="en-US" dirty="0"/>
              <a:t> are the checks that decide if a test passes or fails</a:t>
            </a:r>
            <a:endParaRPr lang="en-US" b="1" i="1" dirty="0"/>
          </a:p>
          <a:p>
            <a:r>
              <a:rPr lang="en-US" dirty="0"/>
              <a:t>There are many kinds</a:t>
            </a:r>
          </a:p>
          <a:p>
            <a:r>
              <a:rPr lang="en-US" dirty="0"/>
              <a:t>For today, we'll just look at these two:</a:t>
            </a:r>
          </a:p>
          <a:p>
            <a:pPr lvl="1"/>
            <a:r>
              <a:rPr lang="en-US" dirty="0" err="1"/>
              <a:t>assertTrue</a:t>
            </a:r>
            <a:endParaRPr lang="en-US" dirty="0"/>
          </a:p>
          <a:p>
            <a:pPr lvl="1"/>
            <a:r>
              <a:rPr lang="en-US" dirty="0" err="1"/>
              <a:t>assertFalse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D976-1256-4C22-88E3-4BA8553A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FB51-76DE-495D-A956-3E6B691C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50C5-2EB7-4374-AB4D-3E08E885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7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EFEA-C1AD-4C07-BEAF-D0200F3C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AssertTrue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9751-3849-4EE6-B6AA-CAA42D55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assertTrue</a:t>
            </a:r>
            <a:r>
              <a:rPr lang="en-US" dirty="0"/>
              <a:t> accepts a Boolean value</a:t>
            </a:r>
          </a:p>
          <a:p>
            <a:r>
              <a:rPr lang="en-US" dirty="0"/>
              <a:t>If that Boolean is true, then it will pass the test</a:t>
            </a:r>
          </a:p>
          <a:p>
            <a:r>
              <a:rPr lang="en-US" dirty="0"/>
              <a:t>If false, then it will fail the test</a:t>
            </a:r>
          </a:p>
          <a:p>
            <a:r>
              <a:rPr lang="en-US" dirty="0"/>
              <a:t>We name this test method</a:t>
            </a:r>
            <a:br>
              <a:rPr lang="en-US" dirty="0"/>
            </a:br>
            <a:r>
              <a:rPr lang="en-US" b="1" i="1" dirty="0" err="1"/>
              <a:t>isValidYorN</a:t>
            </a:r>
            <a:r>
              <a:rPr lang="en-US" b="1" i="1" dirty="0"/>
              <a:t>__Pass_Y__</a:t>
            </a:r>
            <a:r>
              <a:rPr lang="en-US" b="1" i="1" dirty="0" err="1"/>
              <a:t>Returns_True</a:t>
            </a:r>
            <a:endParaRPr lang="en-US" b="1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D976-1256-4C22-88E3-4BA8553A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FB51-76DE-495D-A956-3E6B691C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50C5-2EB7-4374-AB4D-3E08E885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0B310B-2318-4169-A65A-3810DF140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97" y="4385054"/>
            <a:ext cx="9943803" cy="18289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577B990-B973-46B4-B738-7B6608699E22}"/>
              </a:ext>
            </a:extLst>
          </p:cNvPr>
          <p:cNvSpPr/>
          <p:nvPr/>
        </p:nvSpPr>
        <p:spPr>
          <a:xfrm>
            <a:off x="1231900" y="5295899"/>
            <a:ext cx="2070100" cy="425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A2DC02-4E0D-46C2-96B7-228E6A4B603B}"/>
              </a:ext>
            </a:extLst>
          </p:cNvPr>
          <p:cNvSpPr/>
          <p:nvPr/>
        </p:nvSpPr>
        <p:spPr>
          <a:xfrm>
            <a:off x="3440111" y="5295898"/>
            <a:ext cx="5005390" cy="425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A68573-F44B-4B42-95B1-084E4AF233C5}"/>
              </a:ext>
            </a:extLst>
          </p:cNvPr>
          <p:cNvGrpSpPr/>
          <p:nvPr/>
        </p:nvGrpSpPr>
        <p:grpSpPr>
          <a:xfrm>
            <a:off x="6379531" y="2623457"/>
            <a:ext cx="4738411" cy="3173923"/>
            <a:chOff x="4516873" y="997528"/>
            <a:chExt cx="4738411" cy="3173923"/>
          </a:xfrm>
        </p:grpSpPr>
        <p:sp>
          <p:nvSpPr>
            <p:cNvPr id="10" name="Rounded Rectangular Callout 72">
              <a:extLst>
                <a:ext uri="{FF2B5EF4-FFF2-40B4-BE49-F238E27FC236}">
                  <a16:creationId xmlns:a16="http://schemas.microsoft.com/office/drawing/2014/main" id="{FCB60FF9-0C9F-441A-9971-DC3CE57ABB91}"/>
                </a:ext>
              </a:extLst>
            </p:cNvPr>
            <p:cNvSpPr/>
            <p:nvPr/>
          </p:nvSpPr>
          <p:spPr>
            <a:xfrm>
              <a:off x="5521484" y="997528"/>
              <a:ext cx="3733800" cy="1405846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If we pass "Y" to </a:t>
              </a:r>
              <a:r>
                <a:rPr lang="en-US" sz="2800" i="1" dirty="0" err="1"/>
                <a:t>isValidYorN</a:t>
              </a:r>
              <a:r>
                <a:rPr lang="en-US" sz="2800" dirty="0"/>
                <a:t> we expect it should return </a:t>
              </a:r>
              <a:r>
                <a:rPr lang="en-US" sz="2800" b="1" i="1" dirty="0"/>
                <a:t>true</a:t>
              </a:r>
              <a:endParaRPr lang="en-US" sz="2800" dirty="0"/>
            </a:p>
          </p:txBody>
        </p:sp>
        <p:cxnSp>
          <p:nvCxnSpPr>
            <p:cNvPr id="11" name="Curved Connector 73">
              <a:extLst>
                <a:ext uri="{FF2B5EF4-FFF2-40B4-BE49-F238E27FC236}">
                  <a16:creationId xmlns:a16="http://schemas.microsoft.com/office/drawing/2014/main" id="{3EAAB816-2785-4437-947B-79D257DAE8C5}"/>
                </a:ext>
              </a:extLst>
            </p:cNvPr>
            <p:cNvCxnSpPr>
              <a:cxnSpLocks/>
              <a:stCxn id="10" idx="3"/>
              <a:endCxn id="12" idx="3"/>
            </p:cNvCxnSpPr>
            <p:nvPr/>
          </p:nvCxnSpPr>
          <p:spPr>
            <a:xfrm flipH="1">
              <a:off x="4701539" y="1700451"/>
              <a:ext cx="4553745" cy="2471000"/>
            </a:xfrm>
            <a:prstGeom prst="curvedConnector4">
              <a:avLst>
                <a:gd name="adj1" fmla="val -5020"/>
                <a:gd name="adj2" fmla="val 109169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7425AC-4810-483C-876E-7A1CC03C3E3B}"/>
                </a:ext>
              </a:extLst>
            </p:cNvPr>
            <p:cNvSpPr txBox="1"/>
            <p:nvPr/>
          </p:nvSpPr>
          <p:spPr>
            <a:xfrm rot="5400000">
              <a:off x="4514849" y="3800095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969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EFEA-C1AD-4C07-BEAF-D0200F3C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AssertTrue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9751-3849-4EE6-B6AA-CAA42D55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a similar test for "N"</a:t>
            </a:r>
          </a:p>
          <a:p>
            <a:r>
              <a:rPr lang="en-US" dirty="0"/>
              <a:t>We name this test method</a:t>
            </a:r>
            <a:br>
              <a:rPr lang="en-US" dirty="0"/>
            </a:br>
            <a:r>
              <a:rPr lang="en-US" b="1" i="1" dirty="0" err="1"/>
              <a:t>isValidYorN</a:t>
            </a:r>
            <a:r>
              <a:rPr lang="en-US" b="1" i="1" dirty="0"/>
              <a:t>__Pass_N__</a:t>
            </a:r>
            <a:r>
              <a:rPr lang="en-US" b="1" i="1" dirty="0" err="1"/>
              <a:t>Returns_True</a:t>
            </a:r>
            <a:endParaRPr lang="en-US" b="1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D976-1256-4C22-88E3-4BA8553A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FB51-76DE-495D-A956-3E6B691C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50C5-2EB7-4374-AB4D-3E08E885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730D6A-C71C-4E77-AD46-21B22165E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17" y="4389498"/>
            <a:ext cx="10152184" cy="18100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577B990-B973-46B4-B738-7B6608699E22}"/>
              </a:ext>
            </a:extLst>
          </p:cNvPr>
          <p:cNvSpPr/>
          <p:nvPr/>
        </p:nvSpPr>
        <p:spPr>
          <a:xfrm>
            <a:off x="1181100" y="5295899"/>
            <a:ext cx="2120900" cy="425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A2DC02-4E0D-46C2-96B7-228E6A4B603B}"/>
              </a:ext>
            </a:extLst>
          </p:cNvPr>
          <p:cNvSpPr/>
          <p:nvPr/>
        </p:nvSpPr>
        <p:spPr>
          <a:xfrm>
            <a:off x="3440111" y="5295898"/>
            <a:ext cx="5005390" cy="425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A68573-F44B-4B42-95B1-084E4AF233C5}"/>
              </a:ext>
            </a:extLst>
          </p:cNvPr>
          <p:cNvGrpSpPr/>
          <p:nvPr/>
        </p:nvGrpSpPr>
        <p:grpSpPr>
          <a:xfrm>
            <a:off x="6379531" y="2841171"/>
            <a:ext cx="4723897" cy="2956209"/>
            <a:chOff x="4516873" y="1215242"/>
            <a:chExt cx="4723897" cy="2956209"/>
          </a:xfrm>
        </p:grpSpPr>
        <p:sp>
          <p:nvSpPr>
            <p:cNvPr id="10" name="Rounded Rectangular Callout 72">
              <a:extLst>
                <a:ext uri="{FF2B5EF4-FFF2-40B4-BE49-F238E27FC236}">
                  <a16:creationId xmlns:a16="http://schemas.microsoft.com/office/drawing/2014/main" id="{FCB60FF9-0C9F-441A-9971-DC3CE57ABB91}"/>
                </a:ext>
              </a:extLst>
            </p:cNvPr>
            <p:cNvSpPr/>
            <p:nvPr/>
          </p:nvSpPr>
          <p:spPr>
            <a:xfrm>
              <a:off x="5506970" y="1215242"/>
              <a:ext cx="3733800" cy="1405846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If we pass "N" to </a:t>
              </a:r>
              <a:r>
                <a:rPr lang="en-US" sz="2800" i="1" dirty="0" err="1"/>
                <a:t>isValidYorN</a:t>
              </a:r>
              <a:r>
                <a:rPr lang="en-US" sz="2800" dirty="0"/>
                <a:t> we expect it should return </a:t>
              </a:r>
              <a:r>
                <a:rPr lang="en-US" sz="2800" b="1" i="1" dirty="0"/>
                <a:t>true</a:t>
              </a:r>
              <a:endParaRPr lang="en-US" sz="2800" dirty="0"/>
            </a:p>
          </p:txBody>
        </p:sp>
        <p:cxnSp>
          <p:nvCxnSpPr>
            <p:cNvPr id="11" name="Curved Connector 73">
              <a:extLst>
                <a:ext uri="{FF2B5EF4-FFF2-40B4-BE49-F238E27FC236}">
                  <a16:creationId xmlns:a16="http://schemas.microsoft.com/office/drawing/2014/main" id="{3EAAB816-2785-4437-947B-79D257DAE8C5}"/>
                </a:ext>
              </a:extLst>
            </p:cNvPr>
            <p:cNvCxnSpPr>
              <a:cxnSpLocks/>
              <a:stCxn id="10" idx="3"/>
              <a:endCxn id="12" idx="3"/>
            </p:cNvCxnSpPr>
            <p:nvPr/>
          </p:nvCxnSpPr>
          <p:spPr>
            <a:xfrm flipH="1">
              <a:off x="4701539" y="1918165"/>
              <a:ext cx="4539231" cy="2253286"/>
            </a:xfrm>
            <a:prstGeom prst="curvedConnector4">
              <a:avLst>
                <a:gd name="adj1" fmla="val -5036"/>
                <a:gd name="adj2" fmla="val 110055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7425AC-4810-483C-876E-7A1CC03C3E3B}"/>
                </a:ext>
              </a:extLst>
            </p:cNvPr>
            <p:cNvSpPr txBox="1"/>
            <p:nvPr/>
          </p:nvSpPr>
          <p:spPr>
            <a:xfrm rot="5400000">
              <a:off x="4514849" y="3800095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71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EFEA-C1AD-4C07-BEAF-D0200F3C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AssertFalse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9751-3849-4EE6-B6AA-CAA42D55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assertFalse</a:t>
            </a:r>
            <a:r>
              <a:rPr lang="en-US" dirty="0"/>
              <a:t> accepts a Boolean value</a:t>
            </a:r>
          </a:p>
          <a:p>
            <a:r>
              <a:rPr lang="en-US" dirty="0"/>
              <a:t>If that Boolean is </a:t>
            </a:r>
            <a:r>
              <a:rPr lang="en-US" u="sng" dirty="0"/>
              <a:t>false</a:t>
            </a:r>
            <a:r>
              <a:rPr lang="en-US" dirty="0"/>
              <a:t>, then it will pass the test</a:t>
            </a:r>
          </a:p>
          <a:p>
            <a:r>
              <a:rPr lang="en-US" dirty="0"/>
              <a:t>If </a:t>
            </a:r>
            <a:r>
              <a:rPr lang="en-US" u="sng" dirty="0"/>
              <a:t>true</a:t>
            </a:r>
            <a:r>
              <a:rPr lang="en-US" dirty="0"/>
              <a:t>, then it will fail the test</a:t>
            </a:r>
          </a:p>
          <a:p>
            <a:r>
              <a:rPr lang="en-US" dirty="0"/>
              <a:t>We name this test method</a:t>
            </a:r>
            <a:br>
              <a:rPr lang="en-US" dirty="0"/>
            </a:br>
            <a:r>
              <a:rPr lang="en-US" b="1" i="1" dirty="0" err="1"/>
              <a:t>isValidYorN</a:t>
            </a:r>
            <a:r>
              <a:rPr lang="en-US" b="1" i="1" dirty="0"/>
              <a:t>__Pass_x__</a:t>
            </a:r>
            <a:r>
              <a:rPr lang="en-US" b="1" i="1" dirty="0" err="1"/>
              <a:t>Returns_False</a:t>
            </a:r>
            <a:endParaRPr lang="en-US" b="1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D976-1256-4C22-88E3-4BA8553A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FB51-76DE-495D-A956-3E6B691C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50C5-2EB7-4374-AB4D-3E08E885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963690C-1B33-496E-BFEA-99420DB98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4300617"/>
            <a:ext cx="10599057" cy="200869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577B990-B973-46B4-B738-7B6608699E22}"/>
              </a:ext>
            </a:extLst>
          </p:cNvPr>
          <p:cNvSpPr/>
          <p:nvPr/>
        </p:nvSpPr>
        <p:spPr>
          <a:xfrm>
            <a:off x="1231900" y="5295899"/>
            <a:ext cx="2438400" cy="425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A2DC02-4E0D-46C2-96B7-228E6A4B603B}"/>
              </a:ext>
            </a:extLst>
          </p:cNvPr>
          <p:cNvSpPr/>
          <p:nvPr/>
        </p:nvSpPr>
        <p:spPr>
          <a:xfrm>
            <a:off x="3833810" y="5295898"/>
            <a:ext cx="5324704" cy="425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A68573-F44B-4B42-95B1-084E4AF233C5}"/>
              </a:ext>
            </a:extLst>
          </p:cNvPr>
          <p:cNvGrpSpPr/>
          <p:nvPr/>
        </p:nvGrpSpPr>
        <p:grpSpPr>
          <a:xfrm>
            <a:off x="6379531" y="2579914"/>
            <a:ext cx="4767440" cy="3217466"/>
            <a:chOff x="4516873" y="953985"/>
            <a:chExt cx="4767440" cy="3217466"/>
          </a:xfrm>
        </p:grpSpPr>
        <p:sp>
          <p:nvSpPr>
            <p:cNvPr id="10" name="Rounded Rectangular Callout 72">
              <a:extLst>
                <a:ext uri="{FF2B5EF4-FFF2-40B4-BE49-F238E27FC236}">
                  <a16:creationId xmlns:a16="http://schemas.microsoft.com/office/drawing/2014/main" id="{FCB60FF9-0C9F-441A-9971-DC3CE57ABB91}"/>
                </a:ext>
              </a:extLst>
            </p:cNvPr>
            <p:cNvSpPr/>
            <p:nvPr/>
          </p:nvSpPr>
          <p:spPr>
            <a:xfrm>
              <a:off x="5550513" y="953985"/>
              <a:ext cx="3733800" cy="1405846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If we pass "x" to </a:t>
              </a:r>
              <a:r>
                <a:rPr lang="en-US" sz="2800" i="1" dirty="0" err="1"/>
                <a:t>isValidYorN</a:t>
              </a:r>
              <a:r>
                <a:rPr lang="en-US" sz="2800" dirty="0"/>
                <a:t> we expect it should return </a:t>
              </a:r>
              <a:r>
                <a:rPr lang="en-US" sz="2800" b="1" i="1" dirty="0"/>
                <a:t>false</a:t>
              </a:r>
              <a:endParaRPr lang="en-US" sz="2800" dirty="0"/>
            </a:p>
          </p:txBody>
        </p:sp>
        <p:cxnSp>
          <p:nvCxnSpPr>
            <p:cNvPr id="11" name="Curved Connector 73">
              <a:extLst>
                <a:ext uri="{FF2B5EF4-FFF2-40B4-BE49-F238E27FC236}">
                  <a16:creationId xmlns:a16="http://schemas.microsoft.com/office/drawing/2014/main" id="{3EAAB816-2785-4437-947B-79D257DAE8C5}"/>
                </a:ext>
              </a:extLst>
            </p:cNvPr>
            <p:cNvCxnSpPr>
              <a:cxnSpLocks/>
              <a:stCxn id="10" idx="3"/>
              <a:endCxn id="12" idx="3"/>
            </p:cNvCxnSpPr>
            <p:nvPr/>
          </p:nvCxnSpPr>
          <p:spPr>
            <a:xfrm flipH="1">
              <a:off x="4701539" y="1656908"/>
              <a:ext cx="4582774" cy="2514543"/>
            </a:xfrm>
            <a:prstGeom prst="curvedConnector4">
              <a:avLst>
                <a:gd name="adj1" fmla="val -4988"/>
                <a:gd name="adj2" fmla="val 109011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7425AC-4810-483C-876E-7A1CC03C3E3B}"/>
                </a:ext>
              </a:extLst>
            </p:cNvPr>
            <p:cNvSpPr txBox="1"/>
            <p:nvPr/>
          </p:nvSpPr>
          <p:spPr>
            <a:xfrm rot="5400000">
              <a:off x="4514849" y="3800095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203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3EA63-B01F-40D2-818C-277EE69C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 the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94189-9450-4C53-9DD3-67B82684F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different ways</a:t>
            </a:r>
          </a:p>
          <a:p>
            <a:r>
              <a:rPr lang="en-US" dirty="0"/>
              <a:t>Run them individually by choosing the run button on the left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35C59-4826-4AEC-B643-1AC03A27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187FF-4E3F-4C75-AF92-E2FDE093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1B9DE-3AA3-4DDF-AADB-F55D5D0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527B4F-C844-4CA6-A1EA-6A6FEE3EE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84" y="2889459"/>
            <a:ext cx="8320315" cy="319286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DBC954B-4976-473C-99D2-0FE6D2BA7BEE}"/>
              </a:ext>
            </a:extLst>
          </p:cNvPr>
          <p:cNvSpPr/>
          <p:nvPr/>
        </p:nvSpPr>
        <p:spPr>
          <a:xfrm>
            <a:off x="1313544" y="3137895"/>
            <a:ext cx="472625" cy="4846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D6CA1E-3C24-49C6-AAF5-02079BB6353D}"/>
              </a:ext>
            </a:extLst>
          </p:cNvPr>
          <p:cNvSpPr/>
          <p:nvPr/>
        </p:nvSpPr>
        <p:spPr>
          <a:xfrm>
            <a:off x="1313544" y="4869044"/>
            <a:ext cx="472625" cy="4846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D6C94C-1C24-4960-A7F0-E667F8423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657" y="3465736"/>
            <a:ext cx="4313078" cy="9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6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4269-B6D2-4FD7-8057-24D0AA2B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See the 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BDD64-4F09-4C9A-B33A-DF7826E34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bottom of the screen, you'll see the "Test Runner" pane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461B-CE52-4CFD-881A-ED52F209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968C2-A3C8-4254-B2C2-487BC5BA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380B9-1A28-4616-A304-F00F28BF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ECD7DC-8A3F-4E18-83DD-339ABC17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71899"/>
            <a:ext cx="11467095" cy="165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69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E708-A168-4BDD-9082-6EE7D7C2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31835"/>
          </a:xfrm>
        </p:spPr>
        <p:txBody>
          <a:bodyPr/>
          <a:lstStyle/>
          <a:p>
            <a:pPr algn="ctr"/>
            <a:r>
              <a:rPr lang="en-US" dirty="0"/>
              <a:t>Run All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3CF0E-769D-4EBC-89AA-C6A71B678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the </a:t>
            </a:r>
            <a:r>
              <a:rPr lang="en-US" b="1" i="1" dirty="0"/>
              <a:t>Tests</a:t>
            </a:r>
            <a:r>
              <a:rPr lang="en-US" dirty="0"/>
              <a:t> folder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Hit </a:t>
            </a:r>
            <a:r>
              <a:rPr lang="en-US" b="1" i="1" dirty="0"/>
              <a:t>Ctrl-Shift-F10</a:t>
            </a:r>
            <a:r>
              <a:rPr lang="en-US" dirty="0"/>
              <a:t> or use menu</a:t>
            </a:r>
          </a:p>
          <a:p>
            <a:r>
              <a:rPr lang="en-US" dirty="0"/>
              <a:t>You can even highlight the project</a:t>
            </a:r>
            <a:br>
              <a:rPr lang="en-US" dirty="0"/>
            </a:br>
            <a:r>
              <a:rPr lang="en-US" dirty="0"/>
              <a:t>and do the same thing to run all</a:t>
            </a:r>
            <a:br>
              <a:rPr lang="en-US" dirty="0"/>
            </a:br>
            <a:r>
              <a:rPr lang="en-US" dirty="0"/>
              <a:t>tests in </a:t>
            </a:r>
            <a:r>
              <a:rPr lang="en-US"/>
              <a:t>the project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D6BD-FC12-455D-9F2D-83121AD4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6B133-E7F8-45F5-9CBA-99AAE8B2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09EDA-4E2E-4105-A0CD-5C52CA1A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B24FC-01B0-486A-8623-C6D66E0F1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79428"/>
            <a:ext cx="4437546" cy="1460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C9A103-A9BD-48AA-A58B-5F1AEAAC6B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14"/>
          <a:stretch/>
        </p:blipFill>
        <p:spPr>
          <a:xfrm>
            <a:off x="6714509" y="1676400"/>
            <a:ext cx="4410691" cy="454260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140EC0A-0FEA-448E-ACB9-038608A05C9F}"/>
              </a:ext>
            </a:extLst>
          </p:cNvPr>
          <p:cNvSpPr/>
          <p:nvPr/>
        </p:nvSpPr>
        <p:spPr>
          <a:xfrm>
            <a:off x="7197399" y="1828967"/>
            <a:ext cx="691971" cy="3009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A1D210-1881-4744-84B6-C9B7B7B1E21D}"/>
              </a:ext>
            </a:extLst>
          </p:cNvPr>
          <p:cNvSpPr/>
          <p:nvPr/>
        </p:nvSpPr>
        <p:spPr>
          <a:xfrm>
            <a:off x="7908063" y="5503491"/>
            <a:ext cx="1464537" cy="3009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8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2EE9-5A65-4C8C-8A46-FA617FF2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Failed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52BA-4592-4FC5-A3E3-81FE9DC15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to demonstrate a failure, I'll edit the test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on the .java link to take you to the source code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B5541-03FA-4F7A-BB80-8559C345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3742B-40AC-4500-9F5B-D5F5D597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D6D73-5404-45DE-B59D-3222BC63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ACB92F-A942-4B56-BEF7-41A64DA6F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981200"/>
            <a:ext cx="8327571" cy="148826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A37C460-BB03-462E-A6D2-78FC670402B9}"/>
              </a:ext>
            </a:extLst>
          </p:cNvPr>
          <p:cNvSpPr/>
          <p:nvPr/>
        </p:nvSpPr>
        <p:spPr>
          <a:xfrm>
            <a:off x="6626641" y="2686465"/>
            <a:ext cx="761168" cy="4005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463EB8-FF88-46EE-B3CF-1A4927E2D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41" y="4408124"/>
            <a:ext cx="10869593" cy="132864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C3E4479-BC7E-4A3A-A8FC-E5B441F30CFD}"/>
              </a:ext>
            </a:extLst>
          </p:cNvPr>
          <p:cNvSpPr/>
          <p:nvPr/>
        </p:nvSpPr>
        <p:spPr>
          <a:xfrm>
            <a:off x="9677400" y="5135980"/>
            <a:ext cx="2202540" cy="4005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1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53AB-DCA3-48E2-8E24-38A71493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E3DB5-5BCC-42BE-AE91-73BBA4ABF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Unit Testing</a:t>
            </a:r>
            <a:r>
              <a:rPr lang="en-US" dirty="0"/>
              <a:t> is testing small portions (units) of your program</a:t>
            </a:r>
          </a:p>
          <a:p>
            <a:r>
              <a:rPr lang="en-US" dirty="0"/>
              <a:t>As opposed to running the full program, and testing overall</a:t>
            </a:r>
          </a:p>
          <a:p>
            <a:r>
              <a:rPr lang="en-US" dirty="0"/>
              <a:t>Programmers will unit test before the QA department tests it</a:t>
            </a:r>
          </a:p>
          <a:p>
            <a:r>
              <a:rPr lang="en-US" dirty="0"/>
              <a:t>They may also create</a:t>
            </a:r>
            <a:r>
              <a:rPr lang="en-US" b="1" i="1" dirty="0"/>
              <a:t> automated unit tests</a:t>
            </a:r>
          </a:p>
          <a:p>
            <a:pPr lvl="1"/>
            <a:r>
              <a:rPr lang="en-US" dirty="0"/>
              <a:t>Typically for new projects or import changes made to existing code</a:t>
            </a:r>
          </a:p>
          <a:p>
            <a:r>
              <a:rPr lang="en-US" dirty="0"/>
              <a:t>Nightly build scripts will also run the unit tests</a:t>
            </a:r>
          </a:p>
          <a:p>
            <a:r>
              <a:rPr lang="en-US" dirty="0"/>
              <a:t>Any accidentally broken code will be caught before release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3A19C-A9BB-4991-8B68-0C7F9BFA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D504B-3A86-4254-B08B-ECA4773B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8A276-7C42-4022-A35C-93FA8F20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2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F072-23FA-48C9-BB64-A7573345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Unit Testing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7B5AD-07B2-4935-9769-CEF88ED61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frameworks that provide unit testing</a:t>
            </a:r>
          </a:p>
          <a:p>
            <a:r>
              <a:rPr lang="en-US" dirty="0"/>
              <a:t>TestNG (Java)</a:t>
            </a:r>
          </a:p>
          <a:p>
            <a:r>
              <a:rPr lang="en-US" dirty="0" err="1"/>
              <a:t>xUnit</a:t>
            </a:r>
            <a:r>
              <a:rPr lang="en-US" dirty="0"/>
              <a:t> variations</a:t>
            </a:r>
          </a:p>
          <a:p>
            <a:pPr lvl="1"/>
            <a:r>
              <a:rPr lang="en-US" b="1" i="1" dirty="0"/>
              <a:t>JUnit (Java)</a:t>
            </a:r>
            <a:r>
              <a:rPr lang="en-US" dirty="0"/>
              <a:t>, </a:t>
            </a:r>
            <a:r>
              <a:rPr lang="en-US" dirty="0" err="1"/>
              <a:t>NUnit</a:t>
            </a:r>
            <a:r>
              <a:rPr lang="en-US" dirty="0"/>
              <a:t> (C#), </a:t>
            </a:r>
            <a:r>
              <a:rPr lang="en-US" dirty="0" err="1"/>
              <a:t>RUnit</a:t>
            </a:r>
            <a:r>
              <a:rPr lang="en-US" dirty="0"/>
              <a:t> (R)</a:t>
            </a:r>
          </a:p>
          <a:p>
            <a:r>
              <a:rPr lang="en-US" dirty="0"/>
              <a:t>Some frameworks are used to test web UI</a:t>
            </a:r>
          </a:p>
          <a:p>
            <a:pPr lvl="1"/>
            <a:r>
              <a:rPr lang="en-US" dirty="0"/>
              <a:t>Selenium (used by </a:t>
            </a:r>
            <a:r>
              <a:rPr lang="en-US" dirty="0" err="1"/>
              <a:t>Katalon</a:t>
            </a:r>
            <a:r>
              <a:rPr lang="en-US" dirty="0"/>
              <a:t>, Protractor)</a:t>
            </a:r>
          </a:p>
          <a:p>
            <a:r>
              <a:rPr lang="en-US" dirty="0"/>
              <a:t>Some frameworks are used to test desktop UI</a:t>
            </a:r>
          </a:p>
          <a:p>
            <a:pPr lvl="1"/>
            <a:r>
              <a:rPr lang="en-US" dirty="0"/>
              <a:t>Microsoft Test Manager (MTM)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40D26-3122-4EBA-ADB6-65F893FA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F1FD2-320B-433B-A843-4057CDD9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A9A89-46AE-4AAE-BB7F-F0254C9D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E4A443-5773-4899-85E4-2AF7A1171977}"/>
              </a:ext>
            </a:extLst>
          </p:cNvPr>
          <p:cNvGrpSpPr/>
          <p:nvPr/>
        </p:nvGrpSpPr>
        <p:grpSpPr>
          <a:xfrm>
            <a:off x="1727200" y="2553122"/>
            <a:ext cx="3353435" cy="927500"/>
            <a:chOff x="285750" y="2098717"/>
            <a:chExt cx="3353435" cy="927500"/>
          </a:xfrm>
        </p:grpSpPr>
        <p:sp>
          <p:nvSpPr>
            <p:cNvPr id="8" name="Rounded Rectangular Callout 72">
              <a:extLst>
                <a:ext uri="{FF2B5EF4-FFF2-40B4-BE49-F238E27FC236}">
                  <a16:creationId xmlns:a16="http://schemas.microsoft.com/office/drawing/2014/main" id="{6EE87F5F-3599-4BEE-8038-A3D062353487}"/>
                </a:ext>
              </a:extLst>
            </p:cNvPr>
            <p:cNvSpPr/>
            <p:nvPr/>
          </p:nvSpPr>
          <p:spPr>
            <a:xfrm>
              <a:off x="2597150" y="2098717"/>
              <a:ext cx="1042035" cy="608968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 will use this</a:t>
              </a:r>
            </a:p>
          </p:txBody>
        </p:sp>
        <p:cxnSp>
          <p:nvCxnSpPr>
            <p:cNvPr id="9" name="Curved Connector 73">
              <a:extLst>
                <a:ext uri="{FF2B5EF4-FFF2-40B4-BE49-F238E27FC236}">
                  <a16:creationId xmlns:a16="http://schemas.microsoft.com/office/drawing/2014/main" id="{FB7E31EF-FA9E-4EFC-980F-5018161DFD86}"/>
                </a:ext>
              </a:extLst>
            </p:cNvPr>
            <p:cNvCxnSpPr>
              <a:stCxn id="8" idx="1"/>
              <a:endCxn id="10" idx="1"/>
            </p:cNvCxnSpPr>
            <p:nvPr/>
          </p:nvCxnSpPr>
          <p:spPr>
            <a:xfrm rot="10800000" flipV="1">
              <a:off x="629004" y="2403201"/>
              <a:ext cx="1968147" cy="336658"/>
            </a:xfrm>
            <a:prstGeom prst="curvedConnector3">
              <a:avLst>
                <a:gd name="adj1" fmla="val 18059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8BD930-5F12-481C-BC2A-29E45C2878D6}"/>
                </a:ext>
              </a:extLst>
            </p:cNvPr>
            <p:cNvSpPr txBox="1"/>
            <p:nvPr/>
          </p:nvSpPr>
          <p:spPr>
            <a:xfrm rot="8819709">
              <a:off x="285750" y="2656885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240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232F-BB1B-46AF-AA7A-72978E68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</a:t>
            </a:r>
            <a:r>
              <a:rPr lang="en-US" i="1" dirty="0"/>
              <a:t>Tests</a:t>
            </a:r>
            <a:r>
              <a:rPr lang="en-US" dirty="0"/>
              <a:t>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5F5C8-33CB-4E5E-89B0-734A8C7DB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 place to put our test classes</a:t>
            </a:r>
          </a:p>
          <a:p>
            <a:r>
              <a:rPr lang="en-US" dirty="0"/>
              <a:t>Right-click on</a:t>
            </a:r>
            <a:br>
              <a:rPr lang="en-US" dirty="0"/>
            </a:br>
            <a:r>
              <a:rPr lang="en-US" dirty="0"/>
              <a:t>the project</a:t>
            </a:r>
          </a:p>
          <a:p>
            <a:r>
              <a:rPr lang="en-US" dirty="0"/>
              <a:t>New </a:t>
            </a:r>
            <a:r>
              <a:rPr lang="en-US" dirty="0">
                <a:sym typeface="Wingdings" panose="05000000000000000000" pitchFamily="2" charset="2"/>
              </a:rPr>
              <a:t> Directory</a:t>
            </a:r>
          </a:p>
          <a:p>
            <a:r>
              <a:rPr lang="en-US" b="1" i="1" dirty="0">
                <a:sym typeface="Wingdings" panose="05000000000000000000" pitchFamily="2" charset="2"/>
              </a:rPr>
              <a:t>Tests</a:t>
            </a:r>
          </a:p>
          <a:p>
            <a:r>
              <a:rPr lang="en-US" dirty="0">
                <a:sym typeface="Wingdings" panose="05000000000000000000" pitchFamily="2" charset="2"/>
              </a:rPr>
              <a:t>Hit </a:t>
            </a:r>
            <a:r>
              <a:rPr lang="en-US" b="1" i="1" dirty="0">
                <a:sym typeface="Wingdings" panose="05000000000000000000" pitchFamily="2" charset="2"/>
              </a:rPr>
              <a:t>OK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E03F4-EE85-421A-A984-2B291017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B4DDD-34BE-4673-AACC-2CAF9E88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C78AF-4ABE-4F11-88FD-874F347B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F7F1C-4637-4EAD-901F-B362952E0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00" y="1943069"/>
            <a:ext cx="6582853" cy="2184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92B252-4279-4C44-8FEF-E56186B24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69" y="3761219"/>
            <a:ext cx="3454314" cy="206072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F74A62C-9A40-468B-8C45-9CC64D8B4B77}"/>
              </a:ext>
            </a:extLst>
          </p:cNvPr>
          <p:cNvSpPr/>
          <p:nvPr/>
        </p:nvSpPr>
        <p:spPr>
          <a:xfrm>
            <a:off x="5323927" y="2888350"/>
            <a:ext cx="837285" cy="3641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377626-6C55-40B6-9427-8BCB5C3CEB24}"/>
              </a:ext>
            </a:extLst>
          </p:cNvPr>
          <p:cNvSpPr/>
          <p:nvPr/>
        </p:nvSpPr>
        <p:spPr>
          <a:xfrm>
            <a:off x="9622806" y="3754689"/>
            <a:ext cx="1225872" cy="3641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95BCAA-8840-49E4-B5B4-F5F75068E896}"/>
              </a:ext>
            </a:extLst>
          </p:cNvPr>
          <p:cNvSpPr/>
          <p:nvPr/>
        </p:nvSpPr>
        <p:spPr>
          <a:xfrm>
            <a:off x="6477000" y="4720382"/>
            <a:ext cx="1225872" cy="3641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59FC48-3638-4C22-9D20-5E57FC80F96C}"/>
              </a:ext>
            </a:extLst>
          </p:cNvPr>
          <p:cNvSpPr/>
          <p:nvPr/>
        </p:nvSpPr>
        <p:spPr>
          <a:xfrm>
            <a:off x="6379155" y="5237718"/>
            <a:ext cx="1114429" cy="4405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4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431B-6039-425F-B199-82CA8312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Tell IDEA That </a:t>
            </a:r>
            <a:r>
              <a:rPr lang="en-US" i="1" dirty="0"/>
              <a:t>Tests</a:t>
            </a:r>
            <a:r>
              <a:rPr lang="en-US" dirty="0"/>
              <a:t> Will Hold Test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8DD57-D7CF-4C7D-99B1-892D729A8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once on the</a:t>
            </a:r>
            <a:br>
              <a:rPr lang="en-US" dirty="0"/>
            </a:br>
            <a:r>
              <a:rPr lang="en-US" dirty="0"/>
              <a:t>project to highlight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Hit </a:t>
            </a:r>
            <a:r>
              <a:rPr lang="en-US" b="1" i="1" dirty="0"/>
              <a:t>F4</a:t>
            </a:r>
            <a:r>
              <a:rPr lang="en-US" dirty="0"/>
              <a:t> to open Module</a:t>
            </a:r>
            <a:br>
              <a:rPr lang="en-US" dirty="0"/>
            </a:br>
            <a:r>
              <a:rPr lang="en-US" dirty="0"/>
              <a:t>settings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D3800-9EA5-4525-B85B-2A4FD9FB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5045B-EB3A-479B-8434-FDDD8913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5425B-A50B-4387-8425-1C5413A0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31EE6A-1472-4B34-B1EA-A217C6833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06" y="2590800"/>
            <a:ext cx="3032829" cy="203845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C0C16B-463B-4306-BFC1-394C88C87198}"/>
              </a:ext>
            </a:extLst>
          </p:cNvPr>
          <p:cNvGrpSpPr/>
          <p:nvPr/>
        </p:nvGrpSpPr>
        <p:grpSpPr>
          <a:xfrm>
            <a:off x="5456974" y="1371600"/>
            <a:ext cx="6087326" cy="4343401"/>
            <a:chOff x="3809999" y="1066801"/>
            <a:chExt cx="6087326" cy="43434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0D08ABF-B8C3-40B6-8FA7-C33333E5BF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8352"/>
            <a:stretch/>
          </p:blipFill>
          <p:spPr>
            <a:xfrm>
              <a:off x="3810000" y="1066801"/>
              <a:ext cx="6087325" cy="3048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F85CB6D-4D67-41B5-96C1-15B2194311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99"/>
            <a:stretch/>
          </p:blipFill>
          <p:spPr>
            <a:xfrm>
              <a:off x="3809999" y="4114802"/>
              <a:ext cx="6087325" cy="1295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7C97C2-EFB4-477A-886F-E7FB0566B18E}"/>
              </a:ext>
            </a:extLst>
          </p:cNvPr>
          <p:cNvGrpSpPr/>
          <p:nvPr/>
        </p:nvGrpSpPr>
        <p:grpSpPr>
          <a:xfrm>
            <a:off x="5638800" y="3815518"/>
            <a:ext cx="2426655" cy="870467"/>
            <a:chOff x="4068443" y="2703574"/>
            <a:chExt cx="2426655" cy="870467"/>
          </a:xfrm>
        </p:grpSpPr>
        <p:sp>
          <p:nvSpPr>
            <p:cNvPr id="14" name="Rounded Rectangular Callout 72">
              <a:extLst>
                <a:ext uri="{FF2B5EF4-FFF2-40B4-BE49-F238E27FC236}">
                  <a16:creationId xmlns:a16="http://schemas.microsoft.com/office/drawing/2014/main" id="{4117646E-DA4A-4C11-A92E-7E948F2F3980}"/>
                </a:ext>
              </a:extLst>
            </p:cNvPr>
            <p:cNvSpPr/>
            <p:nvPr/>
          </p:nvSpPr>
          <p:spPr>
            <a:xfrm>
              <a:off x="4068443" y="2965073"/>
              <a:ext cx="1094108" cy="608968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Highlight </a:t>
              </a:r>
              <a:r>
                <a:rPr lang="en-US" b="1" i="1" dirty="0"/>
                <a:t>Tests</a:t>
              </a:r>
              <a:endParaRPr lang="en-US" dirty="0"/>
            </a:p>
          </p:txBody>
        </p:sp>
        <p:cxnSp>
          <p:nvCxnSpPr>
            <p:cNvPr id="15" name="Curved Connector 73">
              <a:extLst>
                <a:ext uri="{FF2B5EF4-FFF2-40B4-BE49-F238E27FC236}">
                  <a16:creationId xmlns:a16="http://schemas.microsoft.com/office/drawing/2014/main" id="{3E50FF73-F4C1-41E0-A255-69322E86A899}"/>
                </a:ext>
              </a:extLst>
            </p:cNvPr>
            <p:cNvCxnSpPr>
              <a:cxnSpLocks/>
              <a:stCxn id="14" idx="3"/>
              <a:endCxn id="16" idx="3"/>
            </p:cNvCxnSpPr>
            <p:nvPr/>
          </p:nvCxnSpPr>
          <p:spPr>
            <a:xfrm flipV="1">
              <a:off x="5162551" y="2888240"/>
              <a:ext cx="959167" cy="38131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4D240D-7DC8-45F0-993F-4C8468D92EFC}"/>
                </a:ext>
              </a:extLst>
            </p:cNvPr>
            <p:cNvSpPr txBox="1"/>
            <p:nvPr/>
          </p:nvSpPr>
          <p:spPr>
            <a:xfrm rot="10800000">
              <a:off x="6121718" y="2703574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E0B479-B4F2-4275-A727-DBB11FE6B9E0}"/>
              </a:ext>
            </a:extLst>
          </p:cNvPr>
          <p:cNvGrpSpPr/>
          <p:nvPr/>
        </p:nvGrpSpPr>
        <p:grpSpPr>
          <a:xfrm>
            <a:off x="6477000" y="2286316"/>
            <a:ext cx="2599954" cy="965400"/>
            <a:chOff x="4601843" y="3116894"/>
            <a:chExt cx="2599954" cy="965400"/>
          </a:xfrm>
        </p:grpSpPr>
        <p:sp>
          <p:nvSpPr>
            <p:cNvPr id="25" name="Rounded Rectangular Callout 72">
              <a:extLst>
                <a:ext uri="{FF2B5EF4-FFF2-40B4-BE49-F238E27FC236}">
                  <a16:creationId xmlns:a16="http://schemas.microsoft.com/office/drawing/2014/main" id="{646884F2-451F-43F0-9F08-1089CA5A4D9E}"/>
                </a:ext>
              </a:extLst>
            </p:cNvPr>
            <p:cNvSpPr/>
            <p:nvPr/>
          </p:nvSpPr>
          <p:spPr>
            <a:xfrm>
              <a:off x="4601843" y="3116894"/>
              <a:ext cx="1094108" cy="608968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Click </a:t>
              </a:r>
              <a:r>
                <a:rPr lang="en-US" b="1" i="1" dirty="0"/>
                <a:t>Tests</a:t>
              </a:r>
              <a:endParaRPr lang="en-US" dirty="0"/>
            </a:p>
          </p:txBody>
        </p:sp>
        <p:cxnSp>
          <p:nvCxnSpPr>
            <p:cNvPr id="26" name="Curved Connector 73">
              <a:extLst>
                <a:ext uri="{FF2B5EF4-FFF2-40B4-BE49-F238E27FC236}">
                  <a16:creationId xmlns:a16="http://schemas.microsoft.com/office/drawing/2014/main" id="{47AB5185-1A4F-42A2-A470-B3365B5B0961}"/>
                </a:ext>
              </a:extLst>
            </p:cNvPr>
            <p:cNvCxnSpPr>
              <a:cxnSpLocks/>
              <a:stCxn id="25" idx="0"/>
              <a:endCxn id="27" idx="3"/>
            </p:cNvCxnSpPr>
            <p:nvPr/>
          </p:nvCxnSpPr>
          <p:spPr>
            <a:xfrm rot="16200000" flipH="1">
              <a:off x="5787004" y="2478787"/>
              <a:ext cx="592020" cy="1868234"/>
            </a:xfrm>
            <a:prstGeom prst="curvedConnector3">
              <a:avLst>
                <a:gd name="adj1" fmla="val -38614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40CD9F-EB37-44D1-AF07-67F34BD61BAF}"/>
                </a:ext>
              </a:extLst>
            </p:cNvPr>
            <p:cNvSpPr txBox="1"/>
            <p:nvPr/>
          </p:nvSpPr>
          <p:spPr>
            <a:xfrm rot="16200000">
              <a:off x="6830441" y="3710938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F66DAF-F911-4C03-B6DF-8630844944A6}"/>
              </a:ext>
            </a:extLst>
          </p:cNvPr>
          <p:cNvGrpSpPr/>
          <p:nvPr/>
        </p:nvGrpSpPr>
        <p:grpSpPr>
          <a:xfrm>
            <a:off x="6732908" y="3938829"/>
            <a:ext cx="3555369" cy="1602619"/>
            <a:chOff x="5446709" y="2139694"/>
            <a:chExt cx="3555369" cy="1602619"/>
          </a:xfrm>
        </p:grpSpPr>
        <p:sp>
          <p:nvSpPr>
            <p:cNvPr id="34" name="Rounded Rectangular Callout 72">
              <a:extLst>
                <a:ext uri="{FF2B5EF4-FFF2-40B4-BE49-F238E27FC236}">
                  <a16:creationId xmlns:a16="http://schemas.microsoft.com/office/drawing/2014/main" id="{37A5C922-56C6-4422-8CE7-71915EFD44FC}"/>
                </a:ext>
              </a:extLst>
            </p:cNvPr>
            <p:cNvSpPr/>
            <p:nvPr/>
          </p:nvSpPr>
          <p:spPr>
            <a:xfrm>
              <a:off x="5446709" y="3133345"/>
              <a:ext cx="2203133" cy="608968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Then it will be listed as a "Test Source"</a:t>
              </a:r>
            </a:p>
          </p:txBody>
        </p:sp>
        <p:cxnSp>
          <p:nvCxnSpPr>
            <p:cNvPr id="35" name="Curved Connector 73">
              <a:extLst>
                <a:ext uri="{FF2B5EF4-FFF2-40B4-BE49-F238E27FC236}">
                  <a16:creationId xmlns:a16="http://schemas.microsoft.com/office/drawing/2014/main" id="{63240DC0-626F-48A5-9FCD-241141A0CDB0}"/>
                </a:ext>
              </a:extLst>
            </p:cNvPr>
            <p:cNvCxnSpPr>
              <a:cxnSpLocks/>
              <a:stCxn id="34" idx="3"/>
              <a:endCxn id="36" idx="3"/>
            </p:cNvCxnSpPr>
            <p:nvPr/>
          </p:nvCxnSpPr>
          <p:spPr>
            <a:xfrm flipV="1">
              <a:off x="7649842" y="2324360"/>
              <a:ext cx="978856" cy="111346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07B776-A254-4C5D-8BE4-429E6BB33706}"/>
                </a:ext>
              </a:extLst>
            </p:cNvPr>
            <p:cNvSpPr txBox="1"/>
            <p:nvPr/>
          </p:nvSpPr>
          <p:spPr>
            <a:xfrm rot="10800000">
              <a:off x="8628698" y="2139694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B60BE61A-F468-4C98-BC83-73457BFF4113}"/>
              </a:ext>
            </a:extLst>
          </p:cNvPr>
          <p:cNvSpPr/>
          <p:nvPr/>
        </p:nvSpPr>
        <p:spPr>
          <a:xfrm>
            <a:off x="9009466" y="5307741"/>
            <a:ext cx="837286" cy="3310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5812-2612-4DAB-B8AC-C9B6DB7C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 a Test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81EAF-11A0-4417-AABD-428CC6C0C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b="1" i="1" dirty="0"/>
              <a:t>IOHelper.java</a:t>
            </a:r>
          </a:p>
          <a:p>
            <a:r>
              <a:rPr lang="en-US" dirty="0"/>
              <a:t>Move cursor onto </a:t>
            </a:r>
            <a:r>
              <a:rPr lang="en-US" b="1" i="1" dirty="0" err="1"/>
              <a:t>isValidYorN</a:t>
            </a:r>
            <a:r>
              <a:rPr lang="en-US" dirty="0"/>
              <a:t> method</a:t>
            </a:r>
          </a:p>
          <a:p>
            <a:r>
              <a:rPr lang="en-US" dirty="0"/>
              <a:t>Hit </a:t>
            </a:r>
            <a:r>
              <a:rPr lang="en-US" b="1" i="1" dirty="0"/>
              <a:t>Ctrl-Shift-T</a:t>
            </a:r>
          </a:p>
          <a:p>
            <a:r>
              <a:rPr lang="en-US" dirty="0"/>
              <a:t>Choose </a:t>
            </a:r>
            <a:r>
              <a:rPr lang="en-US" b="1" i="1" dirty="0"/>
              <a:t>Create New Test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81FB7-FA09-4C04-827D-3F33D932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D7F4D-FEFC-40C6-855F-85F4E9F7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4FD74-E9E2-4CF8-B39F-1F60C4A6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Find jar top" hidden="1">
            <a:extLst>
              <a:ext uri="{FF2B5EF4-FFF2-40B4-BE49-F238E27FC236}">
                <a16:creationId xmlns:a16="http://schemas.microsoft.com/office/drawing/2014/main" id="{B9A2E4FB-BF58-474F-8757-206915D59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65763"/>
            <a:ext cx="5468113" cy="6525536"/>
          </a:xfrm>
          <a:prstGeom prst="rect">
            <a:avLst/>
          </a:prstGeom>
        </p:spPr>
      </p:pic>
      <p:pic>
        <p:nvPicPr>
          <p:cNvPr id="8" name="Find jar bottom" hidden="1">
            <a:extLst>
              <a:ext uri="{FF2B5EF4-FFF2-40B4-BE49-F238E27FC236}">
                <a16:creationId xmlns:a16="http://schemas.microsoft.com/office/drawing/2014/main" id="{0E0DB73D-FCBE-4468-AE14-CA1CAE1AA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543" y="65763"/>
            <a:ext cx="5468113" cy="6525536"/>
          </a:xfrm>
          <a:prstGeom prst="rect">
            <a:avLst/>
          </a:prstGeom>
        </p:spPr>
      </p:pic>
      <p:pic>
        <p:nvPicPr>
          <p:cNvPr id="9" name="Project structure 01" hidden="1">
            <a:extLst>
              <a:ext uri="{FF2B5EF4-FFF2-40B4-BE49-F238E27FC236}">
                <a16:creationId xmlns:a16="http://schemas.microsoft.com/office/drawing/2014/main" id="{287688CF-3D35-45BE-97E7-9C9EFEF47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951" y="2172274"/>
            <a:ext cx="2857899" cy="3153215"/>
          </a:xfrm>
          <a:prstGeom prst="rect">
            <a:avLst/>
          </a:prstGeom>
        </p:spPr>
      </p:pic>
      <p:pic>
        <p:nvPicPr>
          <p:cNvPr id="10" name="Project structure 02" hidden="1">
            <a:extLst>
              <a:ext uri="{FF2B5EF4-FFF2-40B4-BE49-F238E27FC236}">
                <a16:creationId xmlns:a16="http://schemas.microsoft.com/office/drawing/2014/main" id="{2E49F37E-B0B1-4C59-A5A1-289E43351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514600"/>
            <a:ext cx="2876951" cy="31722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6248DF-FDE2-45DC-8E28-740CC45C88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476" y="1270000"/>
            <a:ext cx="10041048" cy="244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7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5812-2612-4DAB-B8AC-C9B6DB7C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 </a:t>
            </a:r>
            <a:r>
              <a:rPr lang="en-US" i="1" dirty="0"/>
              <a:t>JUnit</a:t>
            </a:r>
            <a:r>
              <a:rPr lang="en-US" dirty="0"/>
              <a:t> to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81EAF-11A0-4417-AABD-428CC6C0C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</a:t>
            </a:r>
            <a:r>
              <a:rPr lang="en-US" b="1" i="1" dirty="0"/>
              <a:t>JUnit4</a:t>
            </a:r>
            <a:endParaRPr lang="en-US" dirty="0"/>
          </a:p>
          <a:p>
            <a:r>
              <a:rPr lang="en-US" dirty="0"/>
              <a:t>"JUnit library not found..."</a:t>
            </a:r>
            <a:endParaRPr lang="en-US" b="1" i="1" dirty="0"/>
          </a:p>
          <a:p>
            <a:r>
              <a:rPr lang="en-US" dirty="0"/>
              <a:t>Hit </a:t>
            </a:r>
            <a:r>
              <a:rPr lang="en-US" b="1" i="1" dirty="0"/>
              <a:t>Fix</a:t>
            </a:r>
          </a:p>
          <a:p>
            <a:r>
              <a:rPr lang="en-US" dirty="0"/>
              <a:t>Choose </a:t>
            </a:r>
            <a:r>
              <a:rPr lang="en-US" b="1" i="1" dirty="0"/>
              <a:t>junit:junit:4.12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81FB7-FA09-4C04-827D-3F33D932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D7F4D-FEFC-40C6-855F-85F4E9F7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4FD74-E9E2-4CF8-B39F-1F60C4A6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Find jar top" hidden="1">
            <a:extLst>
              <a:ext uri="{FF2B5EF4-FFF2-40B4-BE49-F238E27FC236}">
                <a16:creationId xmlns:a16="http://schemas.microsoft.com/office/drawing/2014/main" id="{B9A2E4FB-BF58-474F-8757-206915D59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65763"/>
            <a:ext cx="5468113" cy="6525536"/>
          </a:xfrm>
          <a:prstGeom prst="rect">
            <a:avLst/>
          </a:prstGeom>
        </p:spPr>
      </p:pic>
      <p:pic>
        <p:nvPicPr>
          <p:cNvPr id="8" name="Find jar bottom" hidden="1">
            <a:extLst>
              <a:ext uri="{FF2B5EF4-FFF2-40B4-BE49-F238E27FC236}">
                <a16:creationId xmlns:a16="http://schemas.microsoft.com/office/drawing/2014/main" id="{0E0DB73D-FCBE-4468-AE14-CA1CAE1AA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543" y="65763"/>
            <a:ext cx="5468113" cy="6525536"/>
          </a:xfrm>
          <a:prstGeom prst="rect">
            <a:avLst/>
          </a:prstGeom>
        </p:spPr>
      </p:pic>
      <p:pic>
        <p:nvPicPr>
          <p:cNvPr id="9" name="Project structure 01" hidden="1">
            <a:extLst>
              <a:ext uri="{FF2B5EF4-FFF2-40B4-BE49-F238E27FC236}">
                <a16:creationId xmlns:a16="http://schemas.microsoft.com/office/drawing/2014/main" id="{287688CF-3D35-45BE-97E7-9C9EFEF47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951" y="2172274"/>
            <a:ext cx="2857899" cy="3153215"/>
          </a:xfrm>
          <a:prstGeom prst="rect">
            <a:avLst/>
          </a:prstGeom>
        </p:spPr>
      </p:pic>
      <p:pic>
        <p:nvPicPr>
          <p:cNvPr id="10" name="Project structure 02" hidden="1">
            <a:extLst>
              <a:ext uri="{FF2B5EF4-FFF2-40B4-BE49-F238E27FC236}">
                <a16:creationId xmlns:a16="http://schemas.microsoft.com/office/drawing/2014/main" id="{2E49F37E-B0B1-4C59-A5A1-289E43351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514600"/>
            <a:ext cx="2876951" cy="31722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C65E38-9097-46FF-A4D6-EE2ABEDAAE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1168477"/>
            <a:ext cx="4749800" cy="520945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07A0A2D-EDFB-4B5D-9729-7972A261A31C}"/>
              </a:ext>
            </a:extLst>
          </p:cNvPr>
          <p:cNvSpPr/>
          <p:nvPr/>
        </p:nvSpPr>
        <p:spPr>
          <a:xfrm>
            <a:off x="8584288" y="1771273"/>
            <a:ext cx="1013117" cy="273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01F6F8-4D74-4379-A3D0-6DC6174071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0" y="3678324"/>
            <a:ext cx="4927600" cy="2685601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E4572988-D34B-49DC-A90E-37596784374E}"/>
              </a:ext>
            </a:extLst>
          </p:cNvPr>
          <p:cNvSpPr/>
          <p:nvPr/>
        </p:nvSpPr>
        <p:spPr>
          <a:xfrm>
            <a:off x="9803488" y="2164973"/>
            <a:ext cx="1013117" cy="273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3B9434-6F0C-4D60-BD3E-9AC898941708}"/>
              </a:ext>
            </a:extLst>
          </p:cNvPr>
          <p:cNvSpPr/>
          <p:nvPr/>
        </p:nvSpPr>
        <p:spPr>
          <a:xfrm>
            <a:off x="1111910" y="4180949"/>
            <a:ext cx="1225872" cy="3310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27C268-2635-4FF3-B1EE-40BC3712744E}"/>
              </a:ext>
            </a:extLst>
          </p:cNvPr>
          <p:cNvSpPr/>
          <p:nvPr/>
        </p:nvSpPr>
        <p:spPr>
          <a:xfrm>
            <a:off x="3715410" y="5920849"/>
            <a:ext cx="1225872" cy="3310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5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5812-2612-4DAB-B8AC-C9B6DB7C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 a Test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81EAF-11A0-4417-AABD-428CC6C0C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</a:t>
            </a:r>
            <a:r>
              <a:rPr lang="en-US" b="1" i="1" dirty="0" err="1"/>
              <a:t>isValidYorN</a:t>
            </a:r>
            <a:endParaRPr lang="en-US" b="1" i="1" dirty="0"/>
          </a:p>
          <a:p>
            <a:r>
              <a:rPr lang="en-US" dirty="0"/>
              <a:t>Hit 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81FB7-FA09-4C04-827D-3F33D932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D7F4D-FEFC-40C6-855F-85F4E9F7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4FD74-E9E2-4CF8-B39F-1F60C4A6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Find jar top" hidden="1">
            <a:extLst>
              <a:ext uri="{FF2B5EF4-FFF2-40B4-BE49-F238E27FC236}">
                <a16:creationId xmlns:a16="http://schemas.microsoft.com/office/drawing/2014/main" id="{B9A2E4FB-BF58-474F-8757-206915D59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65763"/>
            <a:ext cx="5468113" cy="6525536"/>
          </a:xfrm>
          <a:prstGeom prst="rect">
            <a:avLst/>
          </a:prstGeom>
        </p:spPr>
      </p:pic>
      <p:pic>
        <p:nvPicPr>
          <p:cNvPr id="8" name="Find jar bottom" hidden="1">
            <a:extLst>
              <a:ext uri="{FF2B5EF4-FFF2-40B4-BE49-F238E27FC236}">
                <a16:creationId xmlns:a16="http://schemas.microsoft.com/office/drawing/2014/main" id="{0E0DB73D-FCBE-4468-AE14-CA1CAE1AA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543" y="65763"/>
            <a:ext cx="5468113" cy="6525536"/>
          </a:xfrm>
          <a:prstGeom prst="rect">
            <a:avLst/>
          </a:prstGeom>
        </p:spPr>
      </p:pic>
      <p:pic>
        <p:nvPicPr>
          <p:cNvPr id="9" name="Project structure 01" hidden="1">
            <a:extLst>
              <a:ext uri="{FF2B5EF4-FFF2-40B4-BE49-F238E27FC236}">
                <a16:creationId xmlns:a16="http://schemas.microsoft.com/office/drawing/2014/main" id="{287688CF-3D35-45BE-97E7-9C9EFEF47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951" y="2172274"/>
            <a:ext cx="2857899" cy="3153215"/>
          </a:xfrm>
          <a:prstGeom prst="rect">
            <a:avLst/>
          </a:prstGeom>
        </p:spPr>
      </p:pic>
      <p:pic>
        <p:nvPicPr>
          <p:cNvPr id="10" name="Project structure 02" hidden="1">
            <a:extLst>
              <a:ext uri="{FF2B5EF4-FFF2-40B4-BE49-F238E27FC236}">
                <a16:creationId xmlns:a16="http://schemas.microsoft.com/office/drawing/2014/main" id="{2E49F37E-B0B1-4C59-A5A1-289E43351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514600"/>
            <a:ext cx="2876951" cy="31722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E6C4B1-94FC-41DE-B8BC-9AAB9071B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203" y="1371601"/>
            <a:ext cx="4779807" cy="479251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C3D3686-A803-4376-B9D5-819D13E1FC41}"/>
              </a:ext>
            </a:extLst>
          </p:cNvPr>
          <p:cNvSpPr/>
          <p:nvPr/>
        </p:nvSpPr>
        <p:spPr>
          <a:xfrm>
            <a:off x="5004855" y="4606274"/>
            <a:ext cx="472625" cy="273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CE3A36-EB95-4F38-9890-EB7AB7727778}"/>
              </a:ext>
            </a:extLst>
          </p:cNvPr>
          <p:cNvSpPr/>
          <p:nvPr/>
        </p:nvSpPr>
        <p:spPr>
          <a:xfrm>
            <a:off x="7477107" y="5664557"/>
            <a:ext cx="837286" cy="3641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8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5812-2612-4DAB-B8AC-C9B6DB7C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Add 'JUnit4' to </a:t>
            </a:r>
            <a:r>
              <a:rPr lang="en-US" sz="4000" dirty="0" err="1"/>
              <a:t>classpath</a:t>
            </a:r>
            <a:br>
              <a:rPr lang="en-US" sz="4000" dirty="0"/>
            </a:br>
            <a:r>
              <a:rPr lang="en-US" sz="4000" dirty="0"/>
              <a:t>(may not be needed for IDEA v2019)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81EAF-11A0-4417-AABD-428CC6C0C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You'll have a new</a:t>
            </a:r>
            <a:br>
              <a:rPr lang="en-US" dirty="0"/>
            </a:br>
            <a:r>
              <a:rPr lang="en-US" b="1" i="1" dirty="0"/>
              <a:t>IOHelperTest.java</a:t>
            </a:r>
            <a:r>
              <a:rPr lang="en-US" dirty="0"/>
              <a:t> file</a:t>
            </a:r>
          </a:p>
          <a:p>
            <a:r>
              <a:rPr lang="en-US" dirty="0"/>
              <a:t>It won't compile</a:t>
            </a:r>
          </a:p>
          <a:p>
            <a:r>
              <a:rPr lang="en-US" dirty="0"/>
              <a:t>You need to click on</a:t>
            </a:r>
            <a:br>
              <a:rPr lang="en-US" dirty="0"/>
            </a:br>
            <a:r>
              <a:rPr lang="en-US" b="1" i="1" dirty="0" err="1"/>
              <a:t>junit</a:t>
            </a:r>
            <a:endParaRPr lang="en-US" dirty="0"/>
          </a:p>
          <a:p>
            <a:r>
              <a:rPr lang="en-US" dirty="0"/>
              <a:t>Hit </a:t>
            </a:r>
            <a:r>
              <a:rPr lang="en-US" b="1" i="1" dirty="0"/>
              <a:t>Alt-Enter</a:t>
            </a:r>
            <a:endParaRPr lang="en-US" dirty="0"/>
          </a:p>
          <a:p>
            <a:r>
              <a:rPr lang="en-US" dirty="0"/>
              <a:t>Choose</a:t>
            </a:r>
            <a:br>
              <a:rPr lang="en-US" dirty="0"/>
            </a:br>
            <a:r>
              <a:rPr lang="en-US" b="1" i="1" dirty="0"/>
              <a:t>Add 'Junit4' to </a:t>
            </a:r>
            <a:r>
              <a:rPr lang="en-US" b="1" i="1" dirty="0" err="1"/>
              <a:t>classpath</a:t>
            </a:r>
            <a:endParaRPr lang="en-US" dirty="0"/>
          </a:p>
          <a:p>
            <a:r>
              <a:rPr lang="en-US" dirty="0"/>
              <a:t>Change </a:t>
            </a:r>
            <a:r>
              <a:rPr lang="en-US" b="1" i="1" dirty="0"/>
              <a:t>@</a:t>
            </a:r>
            <a:r>
              <a:rPr lang="en-US" b="1" i="1" dirty="0" err="1"/>
              <a:t>org.junit.Test</a:t>
            </a:r>
            <a:r>
              <a:rPr lang="en-US" dirty="0"/>
              <a:t> to just </a:t>
            </a:r>
            <a:r>
              <a:rPr lang="en-US" b="1" i="1" dirty="0"/>
              <a:t>@Test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81FB7-FA09-4C04-827D-3F33D932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D7F4D-FEFC-40C6-855F-85F4E9F7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4FD74-E9E2-4CF8-B39F-1F60C4A6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Find jar top" hidden="1">
            <a:extLst>
              <a:ext uri="{FF2B5EF4-FFF2-40B4-BE49-F238E27FC236}">
                <a16:creationId xmlns:a16="http://schemas.microsoft.com/office/drawing/2014/main" id="{B9A2E4FB-BF58-474F-8757-206915D59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65763"/>
            <a:ext cx="5468113" cy="6525536"/>
          </a:xfrm>
          <a:prstGeom prst="rect">
            <a:avLst/>
          </a:prstGeom>
        </p:spPr>
      </p:pic>
      <p:pic>
        <p:nvPicPr>
          <p:cNvPr id="8" name="Find jar bottom" hidden="1">
            <a:extLst>
              <a:ext uri="{FF2B5EF4-FFF2-40B4-BE49-F238E27FC236}">
                <a16:creationId xmlns:a16="http://schemas.microsoft.com/office/drawing/2014/main" id="{0E0DB73D-FCBE-4468-AE14-CA1CAE1AA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543" y="65763"/>
            <a:ext cx="5468113" cy="6525536"/>
          </a:xfrm>
          <a:prstGeom prst="rect">
            <a:avLst/>
          </a:prstGeom>
        </p:spPr>
      </p:pic>
      <p:pic>
        <p:nvPicPr>
          <p:cNvPr id="9" name="Project structure 01" hidden="1">
            <a:extLst>
              <a:ext uri="{FF2B5EF4-FFF2-40B4-BE49-F238E27FC236}">
                <a16:creationId xmlns:a16="http://schemas.microsoft.com/office/drawing/2014/main" id="{287688CF-3D35-45BE-97E7-9C9EFEF47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951" y="2172274"/>
            <a:ext cx="2857899" cy="3153215"/>
          </a:xfrm>
          <a:prstGeom prst="rect">
            <a:avLst/>
          </a:prstGeom>
        </p:spPr>
      </p:pic>
      <p:pic>
        <p:nvPicPr>
          <p:cNvPr id="10" name="Project structure 02" hidden="1">
            <a:extLst>
              <a:ext uri="{FF2B5EF4-FFF2-40B4-BE49-F238E27FC236}">
                <a16:creationId xmlns:a16="http://schemas.microsoft.com/office/drawing/2014/main" id="{2E49F37E-B0B1-4C59-A5A1-289E43351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514600"/>
            <a:ext cx="2876951" cy="31722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EA9F0A-B749-4465-BBA8-7DCD79A108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2693" y="1390296"/>
            <a:ext cx="6634113" cy="371510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8AEE179-C462-4D67-8F9A-041F626FC9D3}"/>
              </a:ext>
            </a:extLst>
          </p:cNvPr>
          <p:cNvSpPr/>
          <p:nvPr/>
        </p:nvSpPr>
        <p:spPr>
          <a:xfrm>
            <a:off x="8570436" y="1803757"/>
            <a:ext cx="1114429" cy="3641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B03C34-7D4C-414F-A2E9-E2FA0C82D671}"/>
              </a:ext>
            </a:extLst>
          </p:cNvPr>
          <p:cNvSpPr/>
          <p:nvPr/>
        </p:nvSpPr>
        <p:spPr>
          <a:xfrm>
            <a:off x="9128406" y="2093981"/>
            <a:ext cx="2171708" cy="3641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2DCD8F-62C0-4F19-8138-D1DBA5D7BB08}"/>
              </a:ext>
            </a:extLst>
          </p:cNvPr>
          <p:cNvGrpSpPr/>
          <p:nvPr/>
        </p:nvGrpSpPr>
        <p:grpSpPr>
          <a:xfrm>
            <a:off x="7391400" y="3562192"/>
            <a:ext cx="3429000" cy="1619409"/>
            <a:chOff x="2619091" y="558670"/>
            <a:chExt cx="3429000" cy="1619409"/>
          </a:xfrm>
        </p:grpSpPr>
        <p:sp>
          <p:nvSpPr>
            <p:cNvPr id="21" name="Rounded Rectangular Callout 72">
              <a:extLst>
                <a:ext uri="{FF2B5EF4-FFF2-40B4-BE49-F238E27FC236}">
                  <a16:creationId xmlns:a16="http://schemas.microsoft.com/office/drawing/2014/main" id="{80E18589-0744-4880-9A7A-21A9DF0092EC}"/>
                </a:ext>
              </a:extLst>
            </p:cNvPr>
            <p:cNvSpPr/>
            <p:nvPr/>
          </p:nvSpPr>
          <p:spPr>
            <a:xfrm>
              <a:off x="4425316" y="1638022"/>
              <a:ext cx="1622775" cy="540057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Change to just</a:t>
              </a:r>
              <a:br>
                <a:rPr lang="en-US" dirty="0"/>
              </a:br>
              <a:r>
                <a:rPr lang="en-US" b="1" i="1" dirty="0"/>
                <a:t>@Test</a:t>
              </a:r>
            </a:p>
          </p:txBody>
        </p:sp>
        <p:cxnSp>
          <p:nvCxnSpPr>
            <p:cNvPr id="22" name="Curved Connector 73">
              <a:extLst>
                <a:ext uri="{FF2B5EF4-FFF2-40B4-BE49-F238E27FC236}">
                  <a16:creationId xmlns:a16="http://schemas.microsoft.com/office/drawing/2014/main" id="{B3ADAD41-26EC-4852-8FEA-0915473A9D22}"/>
                </a:ext>
              </a:extLst>
            </p:cNvPr>
            <p:cNvCxnSpPr>
              <a:cxnSpLocks/>
              <a:stCxn id="21" idx="0"/>
              <a:endCxn id="23" idx="3"/>
            </p:cNvCxnSpPr>
            <p:nvPr/>
          </p:nvCxnSpPr>
          <p:spPr>
            <a:xfrm rot="16200000" flipV="1">
              <a:off x="3480555" y="-118128"/>
              <a:ext cx="1079352" cy="2432947"/>
            </a:xfrm>
            <a:prstGeom prst="curvedConnector3">
              <a:avLst>
                <a:gd name="adj1" fmla="val 120992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1CF5E76-F0D6-41DA-AA63-246C22040CF3}"/>
                </a:ext>
              </a:extLst>
            </p:cNvPr>
            <p:cNvSpPr txBox="1"/>
            <p:nvPr/>
          </p:nvSpPr>
          <p:spPr>
            <a:xfrm rot="16200000">
              <a:off x="2617067" y="560694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97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7730</TotalTime>
  <Words>766</Words>
  <Application>Microsoft Office PowerPoint</Application>
  <PresentationFormat>Widescreen</PresentationFormat>
  <Paragraphs>162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Calibri</vt:lpstr>
      <vt:lpstr>Cambria</vt:lpstr>
      <vt:lpstr>Courier New</vt:lpstr>
      <vt:lpstr>Office Theme</vt:lpstr>
      <vt:lpstr>IST 261 (Fall 2019)</vt:lpstr>
      <vt:lpstr>Unit Testing</vt:lpstr>
      <vt:lpstr>Unit Testing Frameworks</vt:lpstr>
      <vt:lpstr>Create Tests Directory</vt:lpstr>
      <vt:lpstr>Tell IDEA That Tests Will Hold Test Classes</vt:lpstr>
      <vt:lpstr>Add a Test Class</vt:lpstr>
      <vt:lpstr>Add JUnit to Project</vt:lpstr>
      <vt:lpstr>Add a Test Class</vt:lpstr>
      <vt:lpstr>Add 'JUnit4' to classpath (may not be needed for IDEA v2019)</vt:lpstr>
      <vt:lpstr>Rename the Test Method</vt:lpstr>
      <vt:lpstr>Add an Assertion</vt:lpstr>
      <vt:lpstr>AssertTrue</vt:lpstr>
      <vt:lpstr>AssertTrue</vt:lpstr>
      <vt:lpstr>AssertFalse</vt:lpstr>
      <vt:lpstr>Run the Tests</vt:lpstr>
      <vt:lpstr>See the Test Results</vt:lpstr>
      <vt:lpstr>Run All Tests</vt:lpstr>
      <vt:lpstr>A Failed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O'Connell, Philip John</cp:lastModifiedBy>
  <cp:revision>389</cp:revision>
  <dcterms:created xsi:type="dcterms:W3CDTF">2010-01-10T20:29:40Z</dcterms:created>
  <dcterms:modified xsi:type="dcterms:W3CDTF">2019-09-23T16:48:36Z</dcterms:modified>
</cp:coreProperties>
</file>