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436" r:id="rId2"/>
    <p:sldId id="430" r:id="rId3"/>
    <p:sldId id="431" r:id="rId4"/>
    <p:sldId id="432" r:id="rId5"/>
    <p:sldId id="435" r:id="rId6"/>
    <p:sldId id="433" r:id="rId7"/>
    <p:sldId id="434" r:id="rId8"/>
    <p:sldId id="437" r:id="rId9"/>
    <p:sldId id="438" r:id="rId10"/>
    <p:sldId id="443" r:id="rId11"/>
    <p:sldId id="441" r:id="rId12"/>
    <p:sldId id="442" r:id="rId13"/>
    <p:sldId id="444" r:id="rId14"/>
    <p:sldId id="445" r:id="rId15"/>
    <p:sldId id="4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8" autoAdjust="0"/>
    <p:restoredTop sz="94660"/>
  </p:normalViewPr>
  <p:slideViewPr>
    <p:cSldViewPr>
      <p:cViewPr varScale="1">
        <p:scale>
          <a:sx n="98" d="100"/>
          <a:sy n="98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9677400" cy="1237129"/>
          </a:xfrm>
        </p:spPr>
        <p:txBody>
          <a:bodyPr/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7086600" y="4239488"/>
            <a:ext cx="35814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JUnit – Part 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5D78-B322-4C93-B8B0-C1D70ED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/>
              <a:t>AssertSame</a:t>
            </a:r>
            <a:r>
              <a:rPr lang="en-US" sz="4000" dirty="0"/>
              <a:t> is NOT equivalent to </a:t>
            </a:r>
            <a:r>
              <a:rPr lang="en-US" sz="4000" dirty="0" err="1"/>
              <a:t>AssertEquals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CA5D-43E4-4F51-BD7B-045AB72D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r>
              <a:rPr lang="en-US" dirty="0"/>
              <a:t>With Java objects, </a:t>
            </a:r>
            <a:r>
              <a:rPr lang="en-US" b="1" i="1" dirty="0"/>
              <a:t>==</a:t>
            </a:r>
            <a:r>
              <a:rPr lang="en-US" dirty="0"/>
              <a:t> means "refer to the same object"</a:t>
            </a:r>
          </a:p>
          <a:p>
            <a:r>
              <a:rPr lang="en-US" b="1" i="1" dirty="0"/>
              <a:t>.equals()</a:t>
            </a:r>
            <a:r>
              <a:rPr lang="en-US" dirty="0"/>
              <a:t> means "the objects have the same data inside"</a:t>
            </a:r>
            <a:endParaRPr lang="en-US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157C4-69FA-4704-A740-C9A564C4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D988-0CE3-41C2-9D57-CF3F943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82DE-F306-4F86-8A95-239755DB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EDF0B3-888D-43D0-BAB3-EC6243E039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351082"/>
              </p:ext>
            </p:extLst>
          </p:nvPr>
        </p:nvGraphicFramePr>
        <p:xfrm>
          <a:off x="609600" y="3200400"/>
          <a:ext cx="10972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64447175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8403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Assertion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IsVirtually</a:t>
                      </a:r>
                      <a:r>
                        <a:rPr lang="en-US" sz="2800" dirty="0"/>
                        <a:t> the 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1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assert</a:t>
                      </a:r>
                      <a:r>
                        <a:rPr lang="en-US" sz="2800" b="1" i="1" dirty="0" err="1"/>
                        <a:t>Equals</a:t>
                      </a:r>
                      <a:r>
                        <a:rPr lang="en-US" sz="2800" dirty="0"/>
                        <a:t>(expected,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assert</a:t>
                      </a:r>
                      <a:r>
                        <a:rPr lang="en-US" sz="2800" b="1" i="1" dirty="0" err="1"/>
                        <a:t>True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expected.equals</a:t>
                      </a:r>
                      <a:r>
                        <a:rPr lang="en-US" sz="2800" dirty="0"/>
                        <a:t>(actual))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assert</a:t>
                      </a:r>
                      <a:r>
                        <a:rPr lang="en-US" sz="2800" b="1" i="1" dirty="0" err="1"/>
                        <a:t>Same</a:t>
                      </a:r>
                      <a:r>
                        <a:rPr lang="en-US" sz="2800" dirty="0"/>
                        <a:t>(expected,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assert</a:t>
                      </a:r>
                      <a:r>
                        <a:rPr lang="en-US" sz="2800" b="1" i="1" dirty="0" err="1"/>
                        <a:t>True</a:t>
                      </a:r>
                      <a:r>
                        <a:rPr lang="en-US" sz="2800" dirty="0"/>
                        <a:t>(expected == actual)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884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1D5B3B9-C703-41D2-86C7-1B6FCC53D227}"/>
              </a:ext>
            </a:extLst>
          </p:cNvPr>
          <p:cNvSpPr/>
          <p:nvPr/>
        </p:nvSpPr>
        <p:spPr>
          <a:xfrm>
            <a:off x="9157155" y="4320467"/>
            <a:ext cx="448810" cy="358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BBFEA-BA9A-40AE-B4BB-57EBAC44D02E}"/>
              </a:ext>
            </a:extLst>
          </p:cNvPr>
          <p:cNvSpPr/>
          <p:nvPr/>
        </p:nvSpPr>
        <p:spPr>
          <a:xfrm>
            <a:off x="9128577" y="3799552"/>
            <a:ext cx="1067754" cy="39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6ABFE-7088-4CFA-A5A6-29204FAA95DC}"/>
              </a:ext>
            </a:extLst>
          </p:cNvPr>
          <p:cNvSpPr/>
          <p:nvPr/>
        </p:nvSpPr>
        <p:spPr>
          <a:xfrm>
            <a:off x="1531148" y="3809072"/>
            <a:ext cx="1067754" cy="39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5A235-C1BC-4675-A7A6-46FC73B0593A}"/>
              </a:ext>
            </a:extLst>
          </p:cNvPr>
          <p:cNvSpPr/>
          <p:nvPr/>
        </p:nvSpPr>
        <p:spPr>
          <a:xfrm>
            <a:off x="1535910" y="4314203"/>
            <a:ext cx="882441" cy="39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r>
              <a:rPr lang="en-US" dirty="0"/>
              <a:t> vs </a:t>
            </a:r>
            <a:r>
              <a:rPr lang="en-US" dirty="0" err="1"/>
              <a:t>assertSame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(Spring 2015)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228717" y="2049485"/>
            <a:ext cx="2303119" cy="45720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4600" y="1600201"/>
            <a:ext cx="3657600" cy="3659187"/>
            <a:chOff x="4114800" y="1981200"/>
            <a:chExt cx="3657600" cy="3659187"/>
          </a:xfrm>
        </p:grpSpPr>
        <p:sp>
          <p:nvSpPr>
            <p:cNvPr id="8" name="Rectangle 7"/>
            <p:cNvSpPr/>
            <p:nvPr/>
          </p:nvSpPr>
          <p:spPr>
            <a:xfrm>
              <a:off x="41148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08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48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2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64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08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8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20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864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08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152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292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864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6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08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152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20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864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6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08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580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152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148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292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864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580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148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20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92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864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36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008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580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152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381997" y="1524001"/>
            <a:ext cx="4702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greeting = "Hello";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wassup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greeting;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Will PASS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greeting.equals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wassup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(greeting,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wassup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Will PASS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greeting ==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wassup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(greeting,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wassup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4600" y="121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in the JVM</a:t>
            </a:r>
          </a:p>
        </p:txBody>
      </p:sp>
      <p:sp>
        <p:nvSpPr>
          <p:cNvPr id="80" name="TextBox 79"/>
          <p:cNvSpPr txBox="1"/>
          <p:nvPr/>
        </p:nvSpPr>
        <p:spPr>
          <a:xfrm rot="10800000">
            <a:off x="8823793" y="29932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2748533" y="3973631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3" name="Curved Connector 82"/>
          <p:cNvCxnSpPr>
            <a:cxnSpLocks/>
            <a:endCxn id="18" idx="1"/>
          </p:cNvCxnSpPr>
          <p:nvPr/>
        </p:nvCxnSpPr>
        <p:spPr>
          <a:xfrm>
            <a:off x="2702032" y="1912622"/>
            <a:ext cx="4536968" cy="37337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0800000">
            <a:off x="8256599" y="2101334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2781299" y="15104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0800000">
            <a:off x="6717267" y="4372094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0800000">
            <a:off x="6324600" y="347452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748401" y="3154801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949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521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093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665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237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809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381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953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008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52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4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296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6868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1440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012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931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45858" y="223299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219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791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363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5935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931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503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75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647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2219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6791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1363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935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298442" y="2091538"/>
            <a:ext cx="2145267" cy="369332"/>
            <a:chOff x="4869180" y="3471148"/>
            <a:chExt cx="2145267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48691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263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835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407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979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593581" y="34711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4008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580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3152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724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2296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6868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1440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6012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967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1399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5971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008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80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152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7724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2296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868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1440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6012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2" name="TextBox 161"/>
          <p:cNvSpPr txBox="1"/>
          <p:nvPr/>
        </p:nvSpPr>
        <p:spPr>
          <a:xfrm rot="2390986">
            <a:off x="2145470" y="4831555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6" name="TextBox 175"/>
          <p:cNvSpPr txBox="1"/>
          <p:nvPr/>
        </p:nvSpPr>
        <p:spPr>
          <a:xfrm rot="14143085">
            <a:off x="2004551" y="3230240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9" name="Curved Connector 98">
            <a:extLst>
              <a:ext uri="{FF2B5EF4-FFF2-40B4-BE49-F238E27FC236}">
                <a16:creationId xmlns:a16="http://schemas.microsoft.com/office/drawing/2014/main" id="{4D6B88F0-0AB1-4DD1-ACBE-0CB675862DFE}"/>
              </a:ext>
            </a:extLst>
          </p:cNvPr>
          <p:cNvCxnSpPr>
            <a:cxnSpLocks/>
            <a:stCxn id="167" idx="1"/>
            <a:endCxn id="112" idx="1"/>
          </p:cNvCxnSpPr>
          <p:nvPr/>
        </p:nvCxnSpPr>
        <p:spPr>
          <a:xfrm rot="5400000" flipH="1" flipV="1">
            <a:off x="4787686" y="263624"/>
            <a:ext cx="304135" cy="4612209"/>
          </a:xfrm>
          <a:prstGeom prst="curvedConnector2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CB3D27B-DE3B-40A0-A061-14B34145F672}"/>
              </a:ext>
            </a:extLst>
          </p:cNvPr>
          <p:cNvSpPr txBox="1"/>
          <p:nvPr/>
        </p:nvSpPr>
        <p:spPr>
          <a:xfrm rot="5400000">
            <a:off x="2475415" y="2695362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r>
              <a:rPr lang="en-US" dirty="0"/>
              <a:t> vs </a:t>
            </a:r>
            <a:r>
              <a:rPr lang="en-US" dirty="0" err="1"/>
              <a:t>assertSame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IST 261 (Spring 2015)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Development Design Studio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228717" y="2049485"/>
            <a:ext cx="2303119" cy="45720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15F9B4D-1206-4D32-9CDA-83A7EB040FF4}"/>
              </a:ext>
            </a:extLst>
          </p:cNvPr>
          <p:cNvSpPr/>
          <p:nvPr/>
        </p:nvSpPr>
        <p:spPr>
          <a:xfrm>
            <a:off x="6781800" y="4344987"/>
            <a:ext cx="2286000" cy="4572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4600" y="1600201"/>
            <a:ext cx="3657600" cy="3659187"/>
            <a:chOff x="4114800" y="1981200"/>
            <a:chExt cx="3657600" cy="3659187"/>
          </a:xfrm>
        </p:grpSpPr>
        <p:sp>
          <p:nvSpPr>
            <p:cNvPr id="8" name="Rectangle 7"/>
            <p:cNvSpPr/>
            <p:nvPr/>
          </p:nvSpPr>
          <p:spPr>
            <a:xfrm>
              <a:off x="41148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08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9812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48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292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64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36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08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24384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720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2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08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8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20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864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08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15200" y="3352800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20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292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864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436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08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15200" y="38115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20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864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6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08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580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15200" y="42687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148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292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864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580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15200" y="47259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148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720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92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864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36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008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580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15200" y="5183187"/>
              <a:ext cx="4572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381997" y="1524001"/>
            <a:ext cx="4702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String greeting = "Hello";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wassup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String("Hello");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Will PASS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greeting.equals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wassup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(greeting,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wassup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Will FAIL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greeting ==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wassup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(greeting,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wassup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24600" y="121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in the JVM</a:t>
            </a:r>
          </a:p>
        </p:txBody>
      </p:sp>
      <p:sp>
        <p:nvSpPr>
          <p:cNvPr id="80" name="TextBox 79"/>
          <p:cNvSpPr txBox="1"/>
          <p:nvPr/>
        </p:nvSpPr>
        <p:spPr>
          <a:xfrm rot="10800000">
            <a:off x="8823793" y="29932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2748533" y="3973631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3" name="Curved Connector 82"/>
          <p:cNvCxnSpPr>
            <a:cxnSpLocks/>
            <a:endCxn id="18" idx="1"/>
          </p:cNvCxnSpPr>
          <p:nvPr/>
        </p:nvCxnSpPr>
        <p:spPr>
          <a:xfrm>
            <a:off x="2702032" y="1912622"/>
            <a:ext cx="4536968" cy="37337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0800000">
            <a:off x="8256599" y="2101334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2781299" y="1510453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0800000">
            <a:off x="6717267" y="4372094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0800000">
            <a:off x="6324600" y="347452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748401" y="3154801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949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521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3093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665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237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809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381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95367" y="164413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008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52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4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296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6868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1440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01201" y="2099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931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45858" y="2232994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219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791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363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593581" y="25643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931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503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75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647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2219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6791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1363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93581" y="30215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298442" y="2091538"/>
            <a:ext cx="2145267" cy="369332"/>
            <a:chOff x="4869180" y="3471148"/>
            <a:chExt cx="2145267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48691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263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835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2407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97980" y="34711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593581" y="34711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4008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580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3152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724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2296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6868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1440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601201" y="393596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967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1399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597154" y="43855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008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80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152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7724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2296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868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1440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601201" y="4842748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6" name="TextBox 175"/>
          <p:cNvSpPr txBox="1"/>
          <p:nvPr/>
        </p:nvSpPr>
        <p:spPr>
          <a:xfrm rot="14143085">
            <a:off x="2004551" y="3230240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9" name="Curved Connector 98">
            <a:extLst>
              <a:ext uri="{FF2B5EF4-FFF2-40B4-BE49-F238E27FC236}">
                <a16:creationId xmlns:a16="http://schemas.microsoft.com/office/drawing/2014/main" id="{4D6B88F0-0AB1-4DD1-ACBE-0CB675862DFE}"/>
              </a:ext>
            </a:extLst>
          </p:cNvPr>
          <p:cNvCxnSpPr>
            <a:cxnSpLocks/>
            <a:stCxn id="167" idx="1"/>
            <a:endCxn id="164" idx="0"/>
          </p:cNvCxnSpPr>
          <p:nvPr/>
        </p:nvCxnSpPr>
        <p:spPr>
          <a:xfrm rot="16200000" flipH="1">
            <a:off x="4467628" y="887816"/>
            <a:ext cx="1623192" cy="5291151"/>
          </a:xfrm>
          <a:prstGeom prst="curvedConnector3">
            <a:avLst>
              <a:gd name="adj1" fmla="val -15712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CB3D27B-DE3B-40A0-A061-14B34145F672}"/>
              </a:ext>
            </a:extLst>
          </p:cNvPr>
          <p:cNvSpPr txBox="1"/>
          <p:nvPr/>
        </p:nvSpPr>
        <p:spPr>
          <a:xfrm rot="5400000">
            <a:off x="2475415" y="2695362"/>
            <a:ext cx="3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C7493BC-BD8E-4790-81E5-DBA3D5A52BC1}"/>
              </a:ext>
            </a:extLst>
          </p:cNvPr>
          <p:cNvGrpSpPr/>
          <p:nvPr/>
        </p:nvGrpSpPr>
        <p:grpSpPr>
          <a:xfrm>
            <a:off x="6853954" y="4385548"/>
            <a:ext cx="2145267" cy="369332"/>
            <a:chOff x="5329953" y="4385548"/>
            <a:chExt cx="2145267" cy="369332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FACEC61-2CDE-433A-A8F4-8ACFA7737915}"/>
                </a:ext>
              </a:extLst>
            </p:cNvPr>
            <p:cNvSpPr txBox="1"/>
            <p:nvPr/>
          </p:nvSpPr>
          <p:spPr>
            <a:xfrm>
              <a:off x="5329953" y="43855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24E8F21-2CFD-42C4-A7FA-1B6145E07E0E}"/>
                </a:ext>
              </a:extLst>
            </p:cNvPr>
            <p:cNvSpPr txBox="1"/>
            <p:nvPr/>
          </p:nvSpPr>
          <p:spPr>
            <a:xfrm>
              <a:off x="5787153" y="43855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26FEF7C-1239-4024-925A-AC34205C8BF7}"/>
                </a:ext>
              </a:extLst>
            </p:cNvPr>
            <p:cNvSpPr txBox="1"/>
            <p:nvPr/>
          </p:nvSpPr>
          <p:spPr>
            <a:xfrm>
              <a:off x="6244353" y="43855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08E5E40-6D6E-40A4-B2C3-FB7B031860E7}"/>
                </a:ext>
              </a:extLst>
            </p:cNvPr>
            <p:cNvSpPr txBox="1"/>
            <p:nvPr/>
          </p:nvSpPr>
          <p:spPr>
            <a:xfrm>
              <a:off x="6701553" y="43855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C861F92-8A8E-46BF-983A-A392499680D5}"/>
                </a:ext>
              </a:extLst>
            </p:cNvPr>
            <p:cNvSpPr txBox="1"/>
            <p:nvPr/>
          </p:nvSpPr>
          <p:spPr>
            <a:xfrm>
              <a:off x="7158753" y="4385548"/>
              <a:ext cx="316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</p:grpSp>
      <p:sp>
        <p:nvSpPr>
          <p:cNvPr id="173" name="Multiply 12">
            <a:extLst>
              <a:ext uri="{FF2B5EF4-FFF2-40B4-BE49-F238E27FC236}">
                <a16:creationId xmlns:a16="http://schemas.microsoft.com/office/drawing/2014/main" id="{540FE626-AE01-4971-A75F-B3697D14247B}"/>
              </a:ext>
            </a:extLst>
          </p:cNvPr>
          <p:cNvSpPr/>
          <p:nvPr/>
        </p:nvSpPr>
        <p:spPr>
          <a:xfrm>
            <a:off x="3796749" y="4622768"/>
            <a:ext cx="629752" cy="245174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64" grpId="0" animBg="1"/>
      <p:bldP spid="1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0F6F-F526-4E03-8FA5-3C22F409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D0EB-573F-401B-9C14-DE75BF80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they time, you'll want </a:t>
            </a:r>
            <a:r>
              <a:rPr lang="en-US" b="1" i="1" dirty="0" err="1"/>
              <a:t>assertEquals</a:t>
            </a:r>
            <a:endParaRPr lang="en-US" b="1" i="1" dirty="0"/>
          </a:p>
          <a:p>
            <a:pPr lvl="1"/>
            <a:r>
              <a:rPr lang="en-US" dirty="0"/>
              <a:t>Comparing the data contents</a:t>
            </a:r>
          </a:p>
          <a:p>
            <a:r>
              <a:rPr lang="en-US" dirty="0"/>
              <a:t>You may want </a:t>
            </a:r>
            <a:r>
              <a:rPr lang="en-US" b="1" i="1" dirty="0" err="1"/>
              <a:t>assertSame</a:t>
            </a:r>
            <a:r>
              <a:rPr lang="en-US" dirty="0"/>
              <a:t> if you're</a:t>
            </a:r>
          </a:p>
          <a:p>
            <a:pPr lvl="1"/>
            <a:r>
              <a:rPr lang="en-US" dirty="0"/>
              <a:t>Adding an object to a list, and want to test that you can find it later</a:t>
            </a:r>
          </a:p>
          <a:p>
            <a:pPr lvl="1"/>
            <a:r>
              <a:rPr lang="en-US" dirty="0"/>
              <a:t>Deleting an object from a list, then checking to ensure it's not there</a:t>
            </a:r>
          </a:p>
          <a:p>
            <a:pPr lvl="1"/>
            <a:r>
              <a:rPr lang="en-US" dirty="0"/>
              <a:t>There are probably more scenarios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2707-E0F4-483F-BAE9-45012F7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A720-0A1E-45DC-9F91-90EF12B1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B731-190F-44DC-9029-70F87C8D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5DB-A674-45DF-9DD8-DC98E6B5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the 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5D3-AC60-4C64-94FB-C280A36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class doesn't have an </a:t>
            </a:r>
            <a:r>
              <a:rPr lang="en-US" b="1" i="1" dirty="0"/>
              <a:t>equals</a:t>
            </a:r>
            <a:r>
              <a:rPr lang="en-US" dirty="0"/>
              <a:t> method, then</a:t>
            </a:r>
            <a:br>
              <a:rPr lang="en-US" dirty="0"/>
            </a:br>
            <a:r>
              <a:rPr lang="en-US" b="1" i="1" dirty="0" err="1"/>
              <a:t>AssertEquals</a:t>
            </a:r>
            <a:r>
              <a:rPr lang="en-US" dirty="0"/>
              <a:t> will call </a:t>
            </a:r>
            <a:r>
              <a:rPr lang="en-US" b="1" i="1" dirty="0" err="1"/>
              <a:t>AssertSame</a:t>
            </a:r>
            <a:r>
              <a:rPr lang="en-US" dirty="0"/>
              <a:t> behind the scenes</a:t>
            </a:r>
          </a:p>
          <a:p>
            <a:r>
              <a:rPr lang="en-US" dirty="0"/>
              <a:t>e.g., if you have a </a:t>
            </a:r>
            <a:r>
              <a:rPr lang="en-US" b="1" i="1" dirty="0"/>
              <a:t>Person</a:t>
            </a:r>
            <a:r>
              <a:rPr lang="en-US" dirty="0"/>
              <a:t> class that doesn't have a class-level</a:t>
            </a:r>
            <a:br>
              <a:rPr lang="en-US" dirty="0"/>
            </a:br>
            <a:r>
              <a:rPr lang="en-US" b="1" i="1" dirty="0"/>
              <a:t>public </a:t>
            </a:r>
            <a:r>
              <a:rPr lang="en-US" b="1" i="1" dirty="0" err="1"/>
              <a:t>boolean</a:t>
            </a:r>
            <a:r>
              <a:rPr lang="en-US" b="1" i="1" dirty="0"/>
              <a:t> equals(Object obj)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9145-B4A4-4230-81E6-89AFF00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FD11-A312-4159-947A-67F02AF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A8D-CEE4-4E0F-82C0-1B3A53C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5DB-A674-45DF-9DD8-DC98E6B5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the 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5D3-AC60-4C64-94FB-C280A36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you're dealing with </a:t>
            </a:r>
            <a:r>
              <a:rPr lang="en-US" b="1" i="1" dirty="0"/>
              <a:t>primitives</a:t>
            </a:r>
            <a:r>
              <a:rPr lang="en-US" dirty="0"/>
              <a:t> (int, float, double, </a:t>
            </a:r>
            <a:r>
              <a:rPr lang="en-US" dirty="0" err="1"/>
              <a:t>etc</a:t>
            </a:r>
            <a:r>
              <a:rPr lang="en-US" dirty="0"/>
              <a:t>), then</a:t>
            </a:r>
            <a:br>
              <a:rPr lang="en-US" dirty="0"/>
            </a:br>
            <a:r>
              <a:rPr lang="en-US" b="1" i="1" dirty="0" err="1"/>
              <a:t>AssertEquals</a:t>
            </a:r>
            <a:r>
              <a:rPr lang="en-US" dirty="0"/>
              <a:t> will call </a:t>
            </a:r>
            <a:r>
              <a:rPr lang="en-US" b="1" i="1" dirty="0" err="1"/>
              <a:t>AssertSame</a:t>
            </a:r>
            <a:r>
              <a:rPr lang="en-US" dirty="0"/>
              <a:t> behind the scenes</a:t>
            </a:r>
          </a:p>
          <a:p>
            <a:r>
              <a:rPr lang="en-US" dirty="0"/>
              <a:t>Primitives don't have methods, so they don't have </a:t>
            </a:r>
            <a:r>
              <a:rPr lang="en-US" b="1" i="1" dirty="0"/>
              <a:t>.equals()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9145-B4A4-4230-81E6-89AFF00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FD11-A312-4159-947A-67F02AF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A8D-CEE4-4E0F-82C0-1B3A53C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assertEquals</a:t>
            </a:r>
            <a:r>
              <a:rPr lang="en-US" dirty="0"/>
              <a:t> accepts an </a:t>
            </a:r>
            <a:r>
              <a:rPr lang="en-US" i="1" dirty="0"/>
              <a:t>expected</a:t>
            </a:r>
            <a:r>
              <a:rPr lang="en-US" dirty="0"/>
              <a:t> value, and an </a:t>
            </a:r>
            <a:r>
              <a:rPr lang="en-US" i="1" dirty="0"/>
              <a:t>actual</a:t>
            </a:r>
            <a:r>
              <a:rPr lang="en-US" dirty="0"/>
              <a:t> value</a:t>
            </a:r>
          </a:p>
          <a:p>
            <a:r>
              <a:rPr lang="en-US" dirty="0"/>
              <a:t>If the values are equal, then it will pass the test</a:t>
            </a:r>
          </a:p>
          <a:p>
            <a:r>
              <a:rPr lang="en-US" dirty="0"/>
              <a:t>If not, then it will fail the test</a:t>
            </a:r>
          </a:p>
          <a:p>
            <a:r>
              <a:rPr lang="en-US" dirty="0"/>
              <a:t>We name this test method</a:t>
            </a:r>
            <a:br>
              <a:rPr lang="en-US" dirty="0"/>
            </a:br>
            <a:r>
              <a:rPr lang="en-US" b="1" i="1" dirty="0" err="1"/>
              <a:t>tryParseInt</a:t>
            </a:r>
            <a:r>
              <a:rPr lang="en-US" b="1" i="1" dirty="0"/>
              <a:t>_</a:t>
            </a:r>
            <a:r>
              <a:rPr lang="en-US" sz="400" b="1" i="1" dirty="0"/>
              <a:t> </a:t>
            </a:r>
            <a:r>
              <a:rPr lang="en-US" b="1" i="1" dirty="0"/>
              <a:t>_</a:t>
            </a:r>
            <a:r>
              <a:rPr lang="en-US" b="1" i="1" dirty="0" err="1"/>
              <a:t>Pass_Pos_Int_Str</a:t>
            </a:r>
            <a:r>
              <a:rPr lang="en-US" b="1" i="1" dirty="0"/>
              <a:t>_</a:t>
            </a:r>
            <a:r>
              <a:rPr lang="en-US" sz="400" b="1" i="1" dirty="0"/>
              <a:t> </a:t>
            </a:r>
            <a:r>
              <a:rPr lang="en-US" b="1" i="1" dirty="0"/>
              <a:t>_</a:t>
            </a:r>
            <a:r>
              <a:rPr lang="en-US" b="1" i="1" dirty="0" err="1"/>
              <a:t>Returns_Int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D2B38-F3F3-4AD0-BC70-7B6590D3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26" y="4583573"/>
            <a:ext cx="9735034" cy="1527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77B990-B973-46B4-B738-7B6608699E22}"/>
              </a:ext>
            </a:extLst>
          </p:cNvPr>
          <p:cNvSpPr/>
          <p:nvPr/>
        </p:nvSpPr>
        <p:spPr>
          <a:xfrm>
            <a:off x="1231900" y="5295899"/>
            <a:ext cx="207010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2DC02-4E0D-46C2-96B7-228E6A4B603B}"/>
              </a:ext>
            </a:extLst>
          </p:cNvPr>
          <p:cNvSpPr/>
          <p:nvPr/>
        </p:nvSpPr>
        <p:spPr>
          <a:xfrm>
            <a:off x="5798915" y="5295898"/>
            <a:ext cx="4409955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2BB0A-650F-47F3-AEF8-09F7E02E4BF6}"/>
              </a:ext>
            </a:extLst>
          </p:cNvPr>
          <p:cNvGrpSpPr/>
          <p:nvPr/>
        </p:nvGrpSpPr>
        <p:grpSpPr>
          <a:xfrm>
            <a:off x="5089924" y="2437110"/>
            <a:ext cx="6496890" cy="1777303"/>
            <a:chOff x="3625623" y="924163"/>
            <a:chExt cx="6496890" cy="1777303"/>
          </a:xfrm>
        </p:grpSpPr>
        <p:sp>
          <p:nvSpPr>
            <p:cNvPr id="17" name="Rounded Rectangular Callout 72">
              <a:extLst>
                <a:ext uri="{FF2B5EF4-FFF2-40B4-BE49-F238E27FC236}">
                  <a16:creationId xmlns:a16="http://schemas.microsoft.com/office/drawing/2014/main" id="{64928D6F-CEB1-42C7-9A4D-D3346DAE9235}"/>
                </a:ext>
              </a:extLst>
            </p:cNvPr>
            <p:cNvSpPr/>
            <p:nvPr/>
          </p:nvSpPr>
          <p:spPr>
            <a:xfrm>
              <a:off x="5896233" y="924163"/>
              <a:ext cx="4226280" cy="1269439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We're passing a positive integer string, and expect it to return an integer</a:t>
              </a:r>
            </a:p>
          </p:txBody>
        </p:sp>
        <p:cxnSp>
          <p:nvCxnSpPr>
            <p:cNvPr id="18" name="Curved Connector 73">
              <a:extLst>
                <a:ext uri="{FF2B5EF4-FFF2-40B4-BE49-F238E27FC236}">
                  <a16:creationId xmlns:a16="http://schemas.microsoft.com/office/drawing/2014/main" id="{FF4AB863-60F4-4461-9C00-4EBB5535DE0F}"/>
                </a:ext>
              </a:extLst>
            </p:cNvPr>
            <p:cNvCxnSpPr>
              <a:cxnSpLocks/>
              <a:stCxn id="17" idx="2"/>
              <a:endCxn id="19" idx="3"/>
            </p:cNvCxnSpPr>
            <p:nvPr/>
          </p:nvCxnSpPr>
          <p:spPr>
            <a:xfrm rot="5400000">
              <a:off x="5655899" y="347992"/>
              <a:ext cx="507864" cy="4199084"/>
            </a:xfrm>
            <a:prstGeom prst="curvedConnector3">
              <a:avLst>
                <a:gd name="adj1" fmla="val 144614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87426B-3FF4-4738-9732-F6FC15481FC1}"/>
                </a:ext>
              </a:extLst>
            </p:cNvPr>
            <p:cNvSpPr txBox="1"/>
            <p:nvPr/>
          </p:nvSpPr>
          <p:spPr>
            <a:xfrm rot="5400000">
              <a:off x="3623599" y="2330110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038C9-A46C-46F9-A319-90D90FA78625}"/>
              </a:ext>
            </a:extLst>
          </p:cNvPr>
          <p:cNvSpPr/>
          <p:nvPr/>
        </p:nvSpPr>
        <p:spPr>
          <a:xfrm>
            <a:off x="3424938" y="5295898"/>
            <a:ext cx="2090038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72">
            <a:extLst>
              <a:ext uri="{FF2B5EF4-FFF2-40B4-BE49-F238E27FC236}">
                <a16:creationId xmlns:a16="http://schemas.microsoft.com/office/drawing/2014/main" id="{9A8E3BC3-555E-4985-AAA3-9F9267485C2C}"/>
              </a:ext>
            </a:extLst>
          </p:cNvPr>
          <p:cNvSpPr/>
          <p:nvPr/>
        </p:nvSpPr>
        <p:spPr>
          <a:xfrm>
            <a:off x="3663172" y="5805071"/>
            <a:ext cx="1672757" cy="463585"/>
          </a:xfrm>
          <a:prstGeom prst="wedgeRoundRectCallout">
            <a:avLst>
              <a:gd name="adj1" fmla="val -40145"/>
              <a:gd name="adj2" fmla="val -141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expected</a:t>
            </a:r>
          </a:p>
        </p:txBody>
      </p:sp>
      <p:sp>
        <p:nvSpPr>
          <p:cNvPr id="27" name="Rounded Rectangular Callout 72">
            <a:extLst>
              <a:ext uri="{FF2B5EF4-FFF2-40B4-BE49-F238E27FC236}">
                <a16:creationId xmlns:a16="http://schemas.microsoft.com/office/drawing/2014/main" id="{DA965FF5-CB87-489B-819B-7EF1450CF517}"/>
              </a:ext>
            </a:extLst>
          </p:cNvPr>
          <p:cNvSpPr/>
          <p:nvPr/>
        </p:nvSpPr>
        <p:spPr>
          <a:xfrm>
            <a:off x="7064843" y="5805071"/>
            <a:ext cx="1672757" cy="463585"/>
          </a:xfrm>
          <a:prstGeom prst="wedgeRoundRectCallout">
            <a:avLst>
              <a:gd name="adj1" fmla="val -40145"/>
              <a:gd name="adj2" fmla="val -141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0196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casted</a:t>
            </a:r>
            <a:r>
              <a:rPr lang="en-US" dirty="0"/>
              <a:t> the 123 value since </a:t>
            </a:r>
            <a:r>
              <a:rPr lang="en-US" b="1" i="1" dirty="0" err="1"/>
              <a:t>assertEquals</a:t>
            </a:r>
            <a:r>
              <a:rPr lang="en-US" dirty="0"/>
              <a:t> expects an </a:t>
            </a:r>
            <a:r>
              <a:rPr lang="en-US" i="1" dirty="0"/>
              <a:t>object</a:t>
            </a:r>
            <a:endParaRPr lang="en-US" dirty="0"/>
          </a:p>
          <a:p>
            <a:r>
              <a:rPr lang="en-US" dirty="0"/>
              <a:t>And just </a:t>
            </a:r>
            <a:r>
              <a:rPr lang="en-US" i="1" dirty="0"/>
              <a:t>123</a:t>
            </a:r>
            <a:r>
              <a:rPr lang="en-US" dirty="0"/>
              <a:t> is a </a:t>
            </a:r>
            <a:r>
              <a:rPr lang="en-US" i="1" dirty="0"/>
              <a:t>primitive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D2B38-F3F3-4AD0-BC70-7B6590D3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5070"/>
            <a:ext cx="9735034" cy="15278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04038C9-A46C-46F9-A319-90D90FA78625}"/>
              </a:ext>
            </a:extLst>
          </p:cNvPr>
          <p:cNvSpPr/>
          <p:nvPr/>
        </p:nvSpPr>
        <p:spPr>
          <a:xfrm>
            <a:off x="3488212" y="3377395"/>
            <a:ext cx="2090038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E9A6A-E8CE-410D-8B82-821FCF1A2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77858"/>
            <a:ext cx="8610600" cy="2155977"/>
          </a:xfrm>
          <a:prstGeom prst="rect">
            <a:avLst/>
          </a:prstGeom>
        </p:spPr>
      </p:pic>
      <p:sp>
        <p:nvSpPr>
          <p:cNvPr id="20" name="Rounded Rectangular Callout 72">
            <a:extLst>
              <a:ext uri="{FF2B5EF4-FFF2-40B4-BE49-F238E27FC236}">
                <a16:creationId xmlns:a16="http://schemas.microsoft.com/office/drawing/2014/main" id="{D39E7DDA-DA61-4EA4-9B31-45084A015A00}"/>
              </a:ext>
            </a:extLst>
          </p:cNvPr>
          <p:cNvSpPr/>
          <p:nvPr/>
        </p:nvSpPr>
        <p:spPr>
          <a:xfrm>
            <a:off x="6084627" y="5406797"/>
            <a:ext cx="4564807" cy="838732"/>
          </a:xfrm>
          <a:prstGeom prst="wedgeRoundRectCallout">
            <a:avLst>
              <a:gd name="adj1" fmla="val -40145"/>
              <a:gd name="adj2" fmla="val -141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If we did not cast it to </a:t>
            </a:r>
            <a:r>
              <a:rPr lang="en-US" sz="2800" i="1" dirty="0"/>
              <a:t>Integer</a:t>
            </a:r>
            <a:r>
              <a:rPr lang="en-US" sz="2800" dirty="0"/>
              <a:t>, we'd get a build error</a:t>
            </a:r>
          </a:p>
        </p:txBody>
      </p:sp>
    </p:spTree>
    <p:extLst>
      <p:ext uri="{BB962C8B-B14F-4D97-AF65-F5344CB8AC3E}">
        <p14:creationId xmlns:p14="http://schemas.microsoft.com/office/powerpoint/2010/main" val="31140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always need to cast the expected value</a:t>
            </a:r>
          </a:p>
          <a:p>
            <a:r>
              <a:rPr lang="en-US" dirty="0"/>
              <a:t>For other types besides int, try coding without the casting</a:t>
            </a:r>
          </a:p>
          <a:p>
            <a:r>
              <a:rPr lang="en-US" dirty="0"/>
              <a:t>If you get a build error, then do the casting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also </a:t>
            </a:r>
            <a:r>
              <a:rPr lang="en-US" b="1" i="1" dirty="0" err="1"/>
              <a:t>assertNotEquals</a:t>
            </a:r>
            <a:r>
              <a:rPr lang="en-US" dirty="0"/>
              <a:t> to check the opposite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D2B38-F3F3-4AD0-BC70-7B6590D3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735034" cy="15278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04038C9-A46C-46F9-A319-90D90FA78625}"/>
              </a:ext>
            </a:extLst>
          </p:cNvPr>
          <p:cNvSpPr/>
          <p:nvPr/>
        </p:nvSpPr>
        <p:spPr>
          <a:xfrm>
            <a:off x="3488212" y="3912725"/>
            <a:ext cx="2090038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assertEquals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</a:t>
            </a:r>
            <a:br>
              <a:rPr lang="en-US" dirty="0"/>
            </a:br>
            <a:r>
              <a:rPr lang="en-US" dirty="0"/>
              <a:t>assertions for</a:t>
            </a:r>
            <a:br>
              <a:rPr lang="en-US" dirty="0"/>
            </a:br>
            <a:r>
              <a:rPr lang="en-US" dirty="0"/>
              <a:t>other primitives</a:t>
            </a:r>
          </a:p>
          <a:p>
            <a:r>
              <a:rPr lang="en-US" dirty="0"/>
              <a:t>But </a:t>
            </a:r>
            <a:r>
              <a:rPr lang="en-US" b="1" i="1" dirty="0"/>
              <a:t>int</a:t>
            </a:r>
            <a:r>
              <a:rPr lang="en-US" dirty="0"/>
              <a:t> is not one</a:t>
            </a:r>
            <a:br>
              <a:rPr lang="en-US" dirty="0"/>
            </a:br>
            <a:r>
              <a:rPr lang="en-US" dirty="0"/>
              <a:t>of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3405B-4F12-4786-A8AE-E64B7992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00" y="1371600"/>
            <a:ext cx="7358743" cy="3962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038C9-A46C-46F9-A319-90D90FA78625}"/>
              </a:ext>
            </a:extLst>
          </p:cNvPr>
          <p:cNvSpPr/>
          <p:nvPr/>
        </p:nvSpPr>
        <p:spPr>
          <a:xfrm>
            <a:off x="6318498" y="1797267"/>
            <a:ext cx="2404588" cy="3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53E29-4E29-46E3-9FE9-2E2C5985007F}"/>
              </a:ext>
            </a:extLst>
          </p:cNvPr>
          <p:cNvSpPr/>
          <p:nvPr/>
        </p:nvSpPr>
        <p:spPr>
          <a:xfrm>
            <a:off x="6311241" y="2254467"/>
            <a:ext cx="2556988" cy="3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0C409-9BCC-485F-8AB0-A8549494A6F1}"/>
              </a:ext>
            </a:extLst>
          </p:cNvPr>
          <p:cNvSpPr/>
          <p:nvPr/>
        </p:nvSpPr>
        <p:spPr>
          <a:xfrm>
            <a:off x="6311241" y="3110810"/>
            <a:ext cx="2687616" cy="3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06CC1-3A8C-4E35-9139-C930CC72CC2D}"/>
              </a:ext>
            </a:extLst>
          </p:cNvPr>
          <p:cNvSpPr/>
          <p:nvPr/>
        </p:nvSpPr>
        <p:spPr>
          <a:xfrm>
            <a:off x="6318498" y="4420040"/>
            <a:ext cx="2687616" cy="36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D54A2E-8FCA-49C6-BE9A-D55A89429DCD}"/>
              </a:ext>
            </a:extLst>
          </p:cNvPr>
          <p:cNvGrpSpPr/>
          <p:nvPr/>
        </p:nvGrpSpPr>
        <p:grpSpPr>
          <a:xfrm>
            <a:off x="800657" y="3999631"/>
            <a:ext cx="5732464" cy="2401169"/>
            <a:chOff x="-663644" y="2486684"/>
            <a:chExt cx="5732464" cy="2401169"/>
          </a:xfrm>
        </p:grpSpPr>
        <p:sp>
          <p:nvSpPr>
            <p:cNvPr id="14" name="Rounded Rectangular Callout 72">
              <a:extLst>
                <a:ext uri="{FF2B5EF4-FFF2-40B4-BE49-F238E27FC236}">
                  <a16:creationId xmlns:a16="http://schemas.microsoft.com/office/drawing/2014/main" id="{F32E318B-DC16-4137-81E7-A7D7C3511D13}"/>
                </a:ext>
              </a:extLst>
            </p:cNvPr>
            <p:cNvSpPr/>
            <p:nvPr/>
          </p:nvSpPr>
          <p:spPr>
            <a:xfrm>
              <a:off x="-663644" y="2486684"/>
              <a:ext cx="2933143" cy="2401169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This is what we used for </a:t>
              </a:r>
              <a:r>
                <a:rPr lang="en-US" sz="2800" b="1" i="1" dirty="0"/>
                <a:t>int</a:t>
              </a:r>
              <a:r>
                <a:rPr lang="en-US" sz="2800" dirty="0"/>
                <a:t>, and why we had to cast it to an </a:t>
              </a:r>
              <a:r>
                <a:rPr lang="en-US" sz="2800" b="1" i="1" dirty="0"/>
                <a:t>Integer</a:t>
              </a:r>
              <a:r>
                <a:rPr lang="en-US" sz="2800" dirty="0"/>
                <a:t> object</a:t>
              </a:r>
            </a:p>
          </p:txBody>
        </p:sp>
        <p:cxnSp>
          <p:nvCxnSpPr>
            <p:cNvPr id="15" name="Curved Connector 73">
              <a:extLst>
                <a:ext uri="{FF2B5EF4-FFF2-40B4-BE49-F238E27FC236}">
                  <a16:creationId xmlns:a16="http://schemas.microsoft.com/office/drawing/2014/main" id="{1C0BB4B6-3542-4558-8F6A-EAFE0DD3BED1}"/>
                </a:ext>
              </a:extLst>
            </p:cNvPr>
            <p:cNvCxnSpPr>
              <a:cxnSpLocks/>
              <a:stCxn id="14" idx="3"/>
              <a:endCxn id="16" idx="3"/>
            </p:cNvCxnSpPr>
            <p:nvPr/>
          </p:nvCxnSpPr>
          <p:spPr>
            <a:xfrm flipV="1">
              <a:off x="2269499" y="2847022"/>
              <a:ext cx="2614655" cy="840247"/>
            </a:xfrm>
            <a:prstGeom prst="curvedConnector4">
              <a:avLst>
                <a:gd name="adj1" fmla="val 46430"/>
                <a:gd name="adj2" fmla="val 170091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C94EE4-DA1D-4C4B-8942-97C8AB028966}"/>
                </a:ext>
              </a:extLst>
            </p:cNvPr>
            <p:cNvSpPr txBox="1"/>
            <p:nvPr/>
          </p:nvSpPr>
          <p:spPr>
            <a:xfrm rot="16200000">
              <a:off x="4697464" y="2849046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42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assertNull</a:t>
            </a:r>
            <a:r>
              <a:rPr lang="en-US" dirty="0"/>
              <a:t> accepts an </a:t>
            </a:r>
            <a:r>
              <a:rPr lang="en-US" i="1" dirty="0"/>
              <a:t>actual</a:t>
            </a:r>
            <a:r>
              <a:rPr lang="en-US" dirty="0"/>
              <a:t> value</a:t>
            </a:r>
          </a:p>
          <a:p>
            <a:r>
              <a:rPr lang="en-US" dirty="0"/>
              <a:t>If that value is null, then it will pass the test</a:t>
            </a:r>
          </a:p>
          <a:p>
            <a:r>
              <a:rPr lang="en-US" dirty="0"/>
              <a:t>We name this test method</a:t>
            </a:r>
            <a:br>
              <a:rPr lang="en-US" dirty="0"/>
            </a:br>
            <a:r>
              <a:rPr lang="en-US" b="1" i="1" dirty="0" err="1"/>
              <a:t>tryParseInt</a:t>
            </a:r>
            <a:r>
              <a:rPr lang="en-US" b="1" i="1" dirty="0"/>
              <a:t>_</a:t>
            </a:r>
            <a:r>
              <a:rPr lang="en-US" sz="400" b="1" i="1" dirty="0"/>
              <a:t> </a:t>
            </a:r>
            <a:r>
              <a:rPr lang="en-US" b="1" i="1" dirty="0"/>
              <a:t>_</a:t>
            </a:r>
            <a:r>
              <a:rPr lang="en-US" b="1" i="1" dirty="0" err="1"/>
              <a:t>Pass_Non_Int_Str</a:t>
            </a:r>
            <a:r>
              <a:rPr lang="en-US" b="1" i="1" dirty="0"/>
              <a:t>_</a:t>
            </a:r>
            <a:r>
              <a:rPr lang="en-US" sz="400" b="1" i="1" dirty="0"/>
              <a:t> </a:t>
            </a:r>
            <a:r>
              <a:rPr lang="en-US" b="1" i="1" dirty="0"/>
              <a:t>_</a:t>
            </a:r>
            <a:r>
              <a:rPr lang="en-US" b="1" i="1" dirty="0" err="1"/>
              <a:t>Returns_Null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7B990-B973-46B4-B738-7B6608699E22}"/>
              </a:ext>
            </a:extLst>
          </p:cNvPr>
          <p:cNvSpPr/>
          <p:nvPr/>
        </p:nvSpPr>
        <p:spPr>
          <a:xfrm>
            <a:off x="1231900" y="5295899"/>
            <a:ext cx="2070100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A2DC02-4E0D-46C2-96B7-228E6A4B603B}"/>
              </a:ext>
            </a:extLst>
          </p:cNvPr>
          <p:cNvSpPr/>
          <p:nvPr/>
        </p:nvSpPr>
        <p:spPr>
          <a:xfrm>
            <a:off x="5798915" y="5295898"/>
            <a:ext cx="4409955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E538A0-BF6C-4FF0-AC6A-8A71A998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2" y="4597189"/>
            <a:ext cx="9735034" cy="157586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782BB0A-650F-47F3-AEF8-09F7E02E4BF6}"/>
              </a:ext>
            </a:extLst>
          </p:cNvPr>
          <p:cNvGrpSpPr/>
          <p:nvPr/>
        </p:nvGrpSpPr>
        <p:grpSpPr>
          <a:xfrm>
            <a:off x="6291943" y="269600"/>
            <a:ext cx="4891314" cy="3381474"/>
            <a:chOff x="3959452" y="-462293"/>
            <a:chExt cx="4891314" cy="3381474"/>
          </a:xfrm>
        </p:grpSpPr>
        <p:sp>
          <p:nvSpPr>
            <p:cNvPr id="17" name="Rounded Rectangular Callout 72">
              <a:extLst>
                <a:ext uri="{FF2B5EF4-FFF2-40B4-BE49-F238E27FC236}">
                  <a16:creationId xmlns:a16="http://schemas.microsoft.com/office/drawing/2014/main" id="{64928D6F-CEB1-42C7-9A4D-D3346DAE9235}"/>
                </a:ext>
              </a:extLst>
            </p:cNvPr>
            <p:cNvSpPr/>
            <p:nvPr/>
          </p:nvSpPr>
          <p:spPr>
            <a:xfrm>
              <a:off x="6005966" y="-462293"/>
              <a:ext cx="2844800" cy="281981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We're passing a string that can't be converted to an int, so we expect </a:t>
              </a:r>
              <a:r>
                <a:rPr lang="en-US" sz="2800" b="1" i="1" dirty="0"/>
                <a:t>null</a:t>
              </a:r>
              <a:r>
                <a:rPr lang="en-US" sz="2800" dirty="0"/>
                <a:t> returned</a:t>
              </a:r>
            </a:p>
          </p:txBody>
        </p:sp>
        <p:cxnSp>
          <p:nvCxnSpPr>
            <p:cNvPr id="18" name="Curved Connector 73">
              <a:extLst>
                <a:ext uri="{FF2B5EF4-FFF2-40B4-BE49-F238E27FC236}">
                  <a16:creationId xmlns:a16="http://schemas.microsoft.com/office/drawing/2014/main" id="{FF4AB863-60F4-4461-9C00-4EBB5535DE0F}"/>
                </a:ext>
              </a:extLst>
            </p:cNvPr>
            <p:cNvCxnSpPr>
              <a:cxnSpLocks/>
              <a:stCxn id="17" idx="2"/>
              <a:endCxn id="19" idx="3"/>
            </p:cNvCxnSpPr>
            <p:nvPr/>
          </p:nvCxnSpPr>
          <p:spPr>
            <a:xfrm rot="5400000">
              <a:off x="5505411" y="996226"/>
              <a:ext cx="561662" cy="3284248"/>
            </a:xfrm>
            <a:prstGeom prst="curvedConnector3">
              <a:avLst>
                <a:gd name="adj1" fmla="val 14034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87426B-3FF4-4738-9732-F6FC15481FC1}"/>
                </a:ext>
              </a:extLst>
            </p:cNvPr>
            <p:cNvSpPr txBox="1"/>
            <p:nvPr/>
          </p:nvSpPr>
          <p:spPr>
            <a:xfrm rot="5400000">
              <a:off x="3957428" y="2547825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038C9-A46C-46F9-A319-90D90FA78625}"/>
              </a:ext>
            </a:extLst>
          </p:cNvPr>
          <p:cNvSpPr/>
          <p:nvPr/>
        </p:nvSpPr>
        <p:spPr>
          <a:xfrm>
            <a:off x="1200258" y="5352616"/>
            <a:ext cx="1720363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72">
            <a:extLst>
              <a:ext uri="{FF2B5EF4-FFF2-40B4-BE49-F238E27FC236}">
                <a16:creationId xmlns:a16="http://schemas.microsoft.com/office/drawing/2014/main" id="{DA965FF5-CB87-489B-819B-7EF1450CF517}"/>
              </a:ext>
            </a:extLst>
          </p:cNvPr>
          <p:cNvSpPr/>
          <p:nvPr/>
        </p:nvSpPr>
        <p:spPr>
          <a:xfrm>
            <a:off x="4194643" y="5805071"/>
            <a:ext cx="1672757" cy="463585"/>
          </a:xfrm>
          <a:prstGeom prst="wedgeRoundRectCallout">
            <a:avLst>
              <a:gd name="adj1" fmla="val -40145"/>
              <a:gd name="adj2" fmla="val -141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actual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1F49BB-9C92-415F-BB79-C5B84AE12970}"/>
              </a:ext>
            </a:extLst>
          </p:cNvPr>
          <p:cNvSpPr/>
          <p:nvPr/>
        </p:nvSpPr>
        <p:spPr>
          <a:xfrm>
            <a:off x="3029761" y="5341811"/>
            <a:ext cx="4342589" cy="42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This:</a:t>
            </a:r>
          </a:p>
          <a:p>
            <a:pPr marL="4000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IOHelper.tryParseInt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dirty="0"/>
              <a:t>Is virtually the same as this:</a:t>
            </a:r>
          </a:p>
          <a:p>
            <a:pPr marL="40005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IOHelper.tryParseInt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dirty="0"/>
              <a:t>But it's more correct to use the specialized null assertion</a:t>
            </a:r>
          </a:p>
          <a:p>
            <a:r>
              <a:rPr lang="en-US" dirty="0"/>
              <a:t>You can also use </a:t>
            </a:r>
            <a:r>
              <a:rPr lang="en-US" b="1" i="1" dirty="0" err="1"/>
              <a:t>assertNotNull</a:t>
            </a:r>
            <a:r>
              <a:rPr lang="en-US" dirty="0"/>
              <a:t> to check the opposite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assertSame</a:t>
            </a:r>
            <a:r>
              <a:rPr lang="en-US" dirty="0"/>
              <a:t> accepts an </a:t>
            </a:r>
            <a:r>
              <a:rPr lang="en-US" i="1" dirty="0"/>
              <a:t>expected</a:t>
            </a:r>
            <a:r>
              <a:rPr lang="en-US" dirty="0"/>
              <a:t> value, and an </a:t>
            </a:r>
            <a:r>
              <a:rPr lang="en-US" i="1" dirty="0"/>
              <a:t>actual</a:t>
            </a:r>
            <a:r>
              <a:rPr lang="en-US" dirty="0"/>
              <a:t> value</a:t>
            </a:r>
          </a:p>
          <a:p>
            <a:r>
              <a:rPr lang="en-US" dirty="0"/>
              <a:t>If the values </a:t>
            </a:r>
            <a:r>
              <a:rPr lang="en-US" u="sng" dirty="0"/>
              <a:t>refer to the same object</a:t>
            </a:r>
            <a:r>
              <a:rPr lang="en-US" dirty="0"/>
              <a:t>, then it will pass the test</a:t>
            </a:r>
          </a:p>
          <a:p>
            <a:r>
              <a:rPr lang="en-US" dirty="0"/>
              <a:t>If not, then it will fail the test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expected = new Person();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actual = expected;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Will pass because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actual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 to the same objects in memory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(expected, actual);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EFEA-C1AD-4C07-BEAF-D0200F3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assertSame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6E43B-89B1-49D3-AF7B-6D829B879EAD}"/>
              </a:ext>
            </a:extLst>
          </p:cNvPr>
          <p:cNvSpPr/>
          <p:nvPr/>
        </p:nvSpPr>
        <p:spPr>
          <a:xfrm>
            <a:off x="3302539" y="3778385"/>
            <a:ext cx="1609929" cy="287777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3447A-4389-473A-8287-18C4951D875C}"/>
              </a:ext>
            </a:extLst>
          </p:cNvPr>
          <p:cNvSpPr/>
          <p:nvPr/>
        </p:nvSpPr>
        <p:spPr>
          <a:xfrm>
            <a:off x="2133601" y="4444561"/>
            <a:ext cx="685800" cy="287777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9751-3849-4EE6-B6AA-CAA42D55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1125200" cy="4754563"/>
          </a:xfrm>
        </p:spPr>
        <p:txBody>
          <a:bodyPr/>
          <a:lstStyle/>
          <a:p>
            <a:r>
              <a:rPr lang="en-US" b="1" i="1" dirty="0" err="1"/>
              <a:t>assertSame</a:t>
            </a:r>
            <a:r>
              <a:rPr lang="en-US" dirty="0"/>
              <a:t> accepts an </a:t>
            </a:r>
            <a:r>
              <a:rPr lang="en-US" i="1" dirty="0"/>
              <a:t>expected</a:t>
            </a:r>
            <a:r>
              <a:rPr lang="en-US" dirty="0"/>
              <a:t> value, and an </a:t>
            </a:r>
            <a:r>
              <a:rPr lang="en-US" i="1" dirty="0"/>
              <a:t>actual</a:t>
            </a:r>
            <a:r>
              <a:rPr lang="en-US" dirty="0"/>
              <a:t> value</a:t>
            </a:r>
          </a:p>
          <a:p>
            <a:r>
              <a:rPr lang="en-US" dirty="0"/>
              <a:t>If the values </a:t>
            </a:r>
            <a:r>
              <a:rPr lang="en-US" u="sng" dirty="0"/>
              <a:t>refer to the same object</a:t>
            </a:r>
            <a:r>
              <a:rPr lang="en-US" dirty="0"/>
              <a:t>, then it will pass the test</a:t>
            </a:r>
          </a:p>
          <a:p>
            <a:r>
              <a:rPr lang="en-US" dirty="0"/>
              <a:t>If not, then it will fail the test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expected = new Person();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actual = new Person();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Will fail because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actual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 to different objects in memory</a:t>
            </a: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(expected, actual);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976-1256-4C22-88E3-4BA8553A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FB51-76DE-495D-A956-3E6B691C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50C5-2EB7-4374-AB4D-3E08E88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942</Words>
  <Application>Microsoft Office PowerPoint</Application>
  <PresentationFormat>Widescreen</PresentationFormat>
  <Paragraphs>274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Cambria</vt:lpstr>
      <vt:lpstr>Consolas</vt:lpstr>
      <vt:lpstr>Courier New</vt:lpstr>
      <vt:lpstr>Office Theme</vt:lpstr>
      <vt:lpstr>IST 261 (Fall 2019)</vt:lpstr>
      <vt:lpstr>assertEquals</vt:lpstr>
      <vt:lpstr>assertEquals</vt:lpstr>
      <vt:lpstr>assertEquals</vt:lpstr>
      <vt:lpstr>assertEquals</vt:lpstr>
      <vt:lpstr>assertNull</vt:lpstr>
      <vt:lpstr>assertNull</vt:lpstr>
      <vt:lpstr>assertSame</vt:lpstr>
      <vt:lpstr>assertSame</vt:lpstr>
      <vt:lpstr>AssertSame is NOT equivalent to AssertEquals</vt:lpstr>
      <vt:lpstr>assertEquals vs assertSame</vt:lpstr>
      <vt:lpstr>assertEquals vs assertSame</vt:lpstr>
      <vt:lpstr>When to Use Them?</vt:lpstr>
      <vt:lpstr>By the way...</vt:lpstr>
      <vt:lpstr>By the way...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440</cp:revision>
  <dcterms:created xsi:type="dcterms:W3CDTF">2010-01-10T20:29:40Z</dcterms:created>
  <dcterms:modified xsi:type="dcterms:W3CDTF">2019-09-24T01:10:41Z</dcterms:modified>
</cp:coreProperties>
</file>