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sldIdLst>
    <p:sldId id="412" r:id="rId2"/>
    <p:sldId id="419" r:id="rId3"/>
    <p:sldId id="420" r:id="rId4"/>
    <p:sldId id="431" r:id="rId5"/>
    <p:sldId id="446" r:id="rId6"/>
    <p:sldId id="447" r:id="rId7"/>
    <p:sldId id="448" r:id="rId8"/>
    <p:sldId id="422" r:id="rId9"/>
    <p:sldId id="423" r:id="rId10"/>
    <p:sldId id="425" r:id="rId11"/>
    <p:sldId id="426" r:id="rId12"/>
    <p:sldId id="427" r:id="rId13"/>
    <p:sldId id="428" r:id="rId14"/>
    <p:sldId id="429" r:id="rId15"/>
    <p:sldId id="424" r:id="rId16"/>
    <p:sldId id="430" r:id="rId17"/>
    <p:sldId id="442" r:id="rId18"/>
    <p:sldId id="443" r:id="rId19"/>
    <p:sldId id="444" r:id="rId20"/>
    <p:sldId id="445" r:id="rId21"/>
    <p:sldId id="432" r:id="rId22"/>
    <p:sldId id="434" r:id="rId23"/>
    <p:sldId id="435" r:id="rId24"/>
    <p:sldId id="436" r:id="rId25"/>
    <p:sldId id="437" r:id="rId26"/>
    <p:sldId id="438" r:id="rId27"/>
    <p:sldId id="44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97" autoAdjust="0"/>
    <p:restoredTop sz="94660"/>
  </p:normalViewPr>
  <p:slideViewPr>
    <p:cSldViewPr>
      <p:cViewPr>
        <p:scale>
          <a:sx n="66" d="100"/>
          <a:sy n="66" d="100"/>
        </p:scale>
        <p:origin x="-1074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1"/>
            <a:ext cx="10972800" cy="5440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raw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(Fall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9220200" y="4239488"/>
            <a:ext cx="14478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UML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web browser, go to </a:t>
            </a:r>
            <a:r>
              <a:rPr lang="en-US" b="1" i="1" dirty="0">
                <a:hlinkClick r:id="rId2"/>
              </a:rPr>
              <a:t>http://draw.io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2D481-F7FB-42EF-AE7A-608AD7F9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94" y="2142710"/>
            <a:ext cx="4038600" cy="42580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77436" y="3202543"/>
            <a:ext cx="973253" cy="1342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057401"/>
            <a:ext cx="39624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2905992"/>
            <a:ext cx="3124200" cy="609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</a:t>
            </a:r>
            <a:br>
              <a:rPr lang="en-US" dirty="0"/>
            </a:br>
            <a:r>
              <a:rPr lang="en-US" b="1" i="1" dirty="0"/>
              <a:t>Blank Diagram</a:t>
            </a:r>
            <a:endParaRPr lang="en-US" dirty="0"/>
          </a:p>
          <a:p>
            <a:r>
              <a:rPr lang="en-US" dirty="0"/>
              <a:t>Name the file</a:t>
            </a:r>
            <a:br>
              <a:rPr lang="en-US" dirty="0"/>
            </a:br>
            <a:r>
              <a:rPr lang="en-US" b="1" i="1" dirty="0" err="1"/>
              <a:t>Amazon.drawio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35113-9E4D-42FD-9C1D-C23CA8D8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85" y="1409700"/>
            <a:ext cx="6554115" cy="48393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559380" y="1752600"/>
            <a:ext cx="1316755" cy="338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68535" y="5643097"/>
            <a:ext cx="989297" cy="409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Choose UML Tool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0BC980-E35F-4A5A-B11C-F243BE32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119284"/>
            <a:ext cx="4058216" cy="48203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</a:t>
            </a:r>
            <a:r>
              <a:rPr lang="en-US" b="1" i="1" dirty="0"/>
              <a:t>UML</a:t>
            </a:r>
            <a:r>
              <a:rPr lang="en-US" dirty="0"/>
              <a:t> from left nav</a:t>
            </a:r>
          </a:p>
          <a:p>
            <a:r>
              <a:rPr lang="en-US" dirty="0"/>
              <a:t>Choose the </a:t>
            </a:r>
            <a:r>
              <a:rPr lang="en-US" b="1" i="1" dirty="0"/>
              <a:t>Class </a:t>
            </a:r>
            <a:r>
              <a:rPr lang="en-US" dirty="0"/>
              <a:t>image</a:t>
            </a:r>
          </a:p>
          <a:p>
            <a:r>
              <a:rPr lang="en-US" dirty="0"/>
              <a:t>Drag/drop to the canvas</a:t>
            </a:r>
          </a:p>
          <a:p>
            <a:r>
              <a:rPr lang="en-US" dirty="0"/>
              <a:t>Use to do the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3454400" cy="304800"/>
          </a:xfrm>
        </p:spPr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7672-B7F0-4B98-A5ED-931A3380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816" y="2223882"/>
            <a:ext cx="3829584" cy="294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225142" y="3300185"/>
            <a:ext cx="818616" cy="4086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66596" y="3923990"/>
            <a:ext cx="1101985" cy="73445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BC2906-7A5E-49F2-A639-69633B55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831" y="2965934"/>
            <a:ext cx="2581513" cy="24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8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35521 0.130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60" y="65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Associations in draw.io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exercise, use the parent-child connector</a:t>
            </a:r>
          </a:p>
          <a:p>
            <a:r>
              <a:rPr lang="en-US" dirty="0"/>
              <a:t>Drag/drop to the canvas</a:t>
            </a:r>
          </a:p>
          <a:p>
            <a:r>
              <a:rPr lang="en-US" dirty="0"/>
              <a:t>Edit "parent" and</a:t>
            </a:r>
            <a:br>
              <a:rPr lang="en-US" dirty="0"/>
            </a:br>
            <a:r>
              <a:rPr lang="en-US" dirty="0"/>
              <a:t>"child" to whatever</a:t>
            </a:r>
            <a:br>
              <a:rPr lang="en-US"/>
            </a:br>
            <a:r>
              <a:rPr lang="en-US"/>
              <a:t>cardinality you </a:t>
            </a:r>
            <a:r>
              <a:rPr lang="en-US" dirty="0"/>
              <a:t>need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28" y="2133600"/>
            <a:ext cx="423216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772400" y="4953000"/>
            <a:ext cx="2362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499433"/>
          </a:xfrm>
        </p:spPr>
        <p:txBody>
          <a:bodyPr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715000"/>
          </a:xfrm>
        </p:spPr>
        <p:txBody>
          <a:bodyPr>
            <a:noAutofit/>
          </a:bodyPr>
          <a:lstStyle/>
          <a:p>
            <a:r>
              <a:rPr lang="en-US" sz="2400" dirty="0"/>
              <a:t>Use draw.io to create a UML for Amazon</a:t>
            </a:r>
          </a:p>
          <a:p>
            <a:r>
              <a:rPr lang="en-US" sz="2400" dirty="0"/>
              <a:t>Consider these components of the site</a:t>
            </a:r>
          </a:p>
          <a:p>
            <a:r>
              <a:rPr lang="en-US" sz="2400" dirty="0"/>
              <a:t>A shopper can have zero or more orders</a:t>
            </a:r>
          </a:p>
          <a:p>
            <a:r>
              <a:rPr lang="en-US" sz="2400" dirty="0"/>
              <a:t>An order can have 1 or more items</a:t>
            </a:r>
          </a:p>
          <a:p>
            <a:pPr lvl="1"/>
            <a:r>
              <a:rPr lang="en-US" sz="2400" dirty="0"/>
              <a:t>shopper account</a:t>
            </a:r>
          </a:p>
          <a:p>
            <a:pPr lvl="2"/>
            <a:r>
              <a:rPr lang="en-US" sz="2000" dirty="0"/>
              <a:t>id</a:t>
            </a:r>
          </a:p>
          <a:p>
            <a:pPr lvl="2"/>
            <a:r>
              <a:rPr lang="en-US" sz="2000" dirty="0"/>
              <a:t>name</a:t>
            </a:r>
          </a:p>
          <a:p>
            <a:pPr lvl="1"/>
            <a:r>
              <a:rPr lang="en-US" sz="2400" dirty="0"/>
              <a:t>items for sale</a:t>
            </a:r>
          </a:p>
          <a:p>
            <a:pPr lvl="2"/>
            <a:r>
              <a:rPr lang="en-US" sz="2000" dirty="0"/>
              <a:t>id</a:t>
            </a:r>
          </a:p>
          <a:p>
            <a:pPr lvl="2"/>
            <a:r>
              <a:rPr lang="en-US" sz="2000" dirty="0"/>
              <a:t>description</a:t>
            </a:r>
          </a:p>
          <a:p>
            <a:pPr lvl="2"/>
            <a:r>
              <a:rPr lang="en-US" sz="2000" dirty="0"/>
              <a:t>price</a:t>
            </a:r>
          </a:p>
          <a:p>
            <a:pPr lvl="1"/>
            <a:r>
              <a:rPr lang="en-US" sz="2400" dirty="0"/>
              <a:t>orders</a:t>
            </a:r>
          </a:p>
          <a:p>
            <a:pPr lvl="2"/>
            <a:r>
              <a:rPr lang="en-US" sz="2000" dirty="0"/>
              <a:t>order id</a:t>
            </a:r>
          </a:p>
          <a:p>
            <a:pPr lvl="2"/>
            <a:r>
              <a:rPr lang="en-US" sz="2000" dirty="0"/>
              <a:t>shopper 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" name="Rounded Rectangular Callout 39">
            <a:extLst>
              <a:ext uri="{FF2B5EF4-FFF2-40B4-BE49-F238E27FC236}">
                <a16:creationId xmlns:a16="http://schemas.microsoft.com/office/drawing/2014/main" id="{46B8F12B-214B-420F-818E-F5A34A37EADD}"/>
              </a:ext>
            </a:extLst>
          </p:cNvPr>
          <p:cNvSpPr/>
          <p:nvPr/>
        </p:nvSpPr>
        <p:spPr>
          <a:xfrm>
            <a:off x="5486400" y="2535716"/>
            <a:ext cx="4343400" cy="2798283"/>
          </a:xfrm>
          <a:prstGeom prst="wedgeRoundRectCallout">
            <a:avLst>
              <a:gd name="adj1" fmla="val -47899"/>
              <a:gd name="adj2" fmla="val -16880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are not field or method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e.g., the class is not "shopper account"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need to come up with those for the UML</a:t>
            </a:r>
          </a:p>
        </p:txBody>
      </p:sp>
    </p:spTree>
    <p:extLst>
      <p:ext uri="{BB962C8B-B14F-4D97-AF65-F5344CB8AC3E}">
        <p14:creationId xmlns:p14="http://schemas.microsoft.com/office/powerpoint/2010/main" val="32291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Save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25" y="1318541"/>
            <a:ext cx="10972800" cy="4754563"/>
          </a:xfrm>
        </p:spPr>
        <p:txBody>
          <a:bodyPr/>
          <a:lstStyle/>
          <a:p>
            <a:r>
              <a:rPr lang="en-US" dirty="0"/>
              <a:t>Save </a:t>
            </a:r>
            <a:r>
              <a:rPr lang="en-US" b="1" i="1" dirty="0" err="1"/>
              <a:t>Amazon.drawio</a:t>
            </a:r>
            <a:r>
              <a:rPr lang="en-US" b="1" i="1" dirty="0"/>
              <a:t> </a:t>
            </a:r>
            <a:r>
              <a:rPr lang="en-US" dirty="0"/>
              <a:t>to your V: drive or desktop </a:t>
            </a:r>
          </a:p>
          <a:p>
            <a:r>
              <a:rPr lang="en-US" dirty="0"/>
              <a:t>Submit for the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18DF3E-2C2F-4B6F-8660-4B062D26E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75"/>
          <a:stretch/>
        </p:blipFill>
        <p:spPr>
          <a:xfrm>
            <a:off x="4715578" y="2372689"/>
            <a:ext cx="4739439" cy="3134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726303" y="4428039"/>
            <a:ext cx="1316755" cy="307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39666" y="5115976"/>
            <a:ext cx="899361" cy="2796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FCC10-5FEB-4385-8DB7-AC74B48D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" y="2811812"/>
            <a:ext cx="3248478" cy="17909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59488" y="3119821"/>
            <a:ext cx="547474" cy="301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6569" y="4308823"/>
            <a:ext cx="728687" cy="301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8C32-532B-4782-9F24-D6EA23F3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Lucidchart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954E-7C2E-4FFC-ADCB-E0E6BF8D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Teams includes </a:t>
            </a:r>
            <a:r>
              <a:rPr lang="en-US" b="1" i="1" dirty="0" err="1"/>
              <a:t>Lucidchart</a:t>
            </a:r>
            <a:endParaRPr lang="en-US" dirty="0"/>
          </a:p>
          <a:p>
            <a:r>
              <a:rPr lang="en-US" dirty="0"/>
              <a:t>It's virtually the same interface as </a:t>
            </a:r>
            <a:r>
              <a:rPr lang="en-US" b="1" i="1" dirty="0"/>
              <a:t>draw.io</a:t>
            </a:r>
          </a:p>
          <a:p>
            <a:r>
              <a:rPr lang="en-US" dirty="0"/>
              <a:t>In the following steps, we create a diagram named </a:t>
            </a:r>
            <a:r>
              <a:rPr lang="en-US" b="1" i="1" dirty="0"/>
              <a:t>UML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5381-EC06-4372-B77F-F65F4E17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D509-8E31-4AFD-A3E8-A6A0571D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BBC-3EB1-4B50-9B5C-A1FE2379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F0DD-DE95-4A5A-89F2-9A28F60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Lucidchart</a:t>
            </a:r>
            <a:r>
              <a:rPr lang="en-US" dirty="0"/>
              <a:t> to the Channel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4B82-0817-4EEA-A3F1-BE8C6B6C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DDC6-7EA7-451F-84D5-4EADD686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284F-9685-4F30-AA4C-93482ACA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B3000B-C39A-4B9D-AE7B-138750A4A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10972800" cy="501956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AFB31BF-9E99-401C-B54F-E5FB8D9AA46F}"/>
              </a:ext>
            </a:extLst>
          </p:cNvPr>
          <p:cNvSpPr/>
          <p:nvPr/>
        </p:nvSpPr>
        <p:spPr>
          <a:xfrm>
            <a:off x="6211851" y="2026266"/>
            <a:ext cx="390599" cy="300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C6E8-60CC-4894-9D9F-92F58AA6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Lucidchart</a:t>
            </a:r>
            <a:r>
              <a:rPr lang="en-US" dirty="0"/>
              <a:t> to the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58E0-003D-4F2C-9523-DECD9C77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it by searching for </a:t>
            </a:r>
            <a:r>
              <a:rPr lang="en-US" b="1" i="1" dirty="0"/>
              <a:t>lucid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0652-0D2B-4D2F-B2FA-4644F827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B76F-3BC4-4A5D-AE4C-A2648E7C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6798-10CD-4FB3-A7ED-8FF2B03A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31966-DF23-4AE8-AB6B-48680139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9982200" cy="38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1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Unified Modeling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classes and their relationships</a:t>
            </a:r>
          </a:p>
          <a:p>
            <a:r>
              <a:rPr lang="en-US" dirty="0"/>
              <a:t>Helps when designing new software</a:t>
            </a:r>
          </a:p>
          <a:p>
            <a:r>
              <a:rPr lang="en-US" dirty="0"/>
              <a:t>Helps to understand existing software</a:t>
            </a:r>
          </a:p>
          <a:p>
            <a:r>
              <a:rPr lang="en-US" dirty="0"/>
              <a:t>The syntax is meant to apply to all languages</a:t>
            </a:r>
          </a:p>
          <a:p>
            <a:pPr lvl="1"/>
            <a:r>
              <a:rPr lang="en-US" dirty="0"/>
              <a:t>It's slightly different than Java</a:t>
            </a:r>
          </a:p>
          <a:p>
            <a:r>
              <a:rPr lang="en-US" dirty="0"/>
              <a:t>This presentation covers only </a:t>
            </a:r>
            <a:r>
              <a:rPr lang="en-US" i="1" dirty="0"/>
              <a:t>some</a:t>
            </a:r>
            <a:r>
              <a:rPr lang="en-US" dirty="0"/>
              <a:t> of UML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141E-F775-4EF0-9351-507D1286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Lucidchart</a:t>
            </a:r>
            <a:r>
              <a:rPr lang="en-US" dirty="0"/>
              <a:t> to the Channel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0F9F-78BD-4CEC-B670-F69AAD8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9F9-F380-4D46-AA79-85F8B0ED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C42C-65E8-4C8F-A97D-E9CA164F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8E1B4-EE27-46EF-81D0-DBE68AC9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974CD2-39AA-418B-A33D-360AB825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750356"/>
            <a:ext cx="6692900" cy="53572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13BA313-9371-4293-8692-25FC572CCC54}"/>
              </a:ext>
            </a:extLst>
          </p:cNvPr>
          <p:cNvSpPr/>
          <p:nvPr/>
        </p:nvSpPr>
        <p:spPr>
          <a:xfrm>
            <a:off x="2749550" y="1705808"/>
            <a:ext cx="2171700" cy="4846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4F05-98D4-4DE0-A7CE-55BC25C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via </a:t>
            </a:r>
            <a:r>
              <a:rPr lang="en-US" i="1" dirty="0"/>
              <a:t>Office 365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41A3-58F0-4823-941D-9531BD4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78C0-2F29-48D7-9711-910499E9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9F36-0E02-4767-BD7E-DCFA01B3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77FC-8E5B-4861-B4C5-50DAA25F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557EB-B2AC-4831-8D83-269513CC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761798"/>
            <a:ext cx="5236181" cy="5288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B9724-ECAA-4800-99B5-BFAA16AA9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6" b="3949"/>
          <a:stretch/>
        </p:blipFill>
        <p:spPr>
          <a:xfrm>
            <a:off x="6083300" y="731835"/>
            <a:ext cx="5734850" cy="52883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1D3F8F5-BF50-4C50-BA24-9B90260E2423}"/>
              </a:ext>
            </a:extLst>
          </p:cNvPr>
          <p:cNvSpPr/>
          <p:nvPr/>
        </p:nvSpPr>
        <p:spPr>
          <a:xfrm>
            <a:off x="8925325" y="4178300"/>
            <a:ext cx="1114425" cy="440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98C5-6130-4220-B13D-5DBB75A2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i="1" dirty="0"/>
              <a:t>+Document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F511-A12F-4B53-85C9-31AE4628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2C29-3320-4CE3-B585-4E5B5619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D1AE-0099-42BE-9E68-F65C502F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3A9E-F304-4933-9DFA-8953DE3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C26DE-2EE8-457A-9DA8-30C3E39E6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" b="3432"/>
          <a:stretch/>
        </p:blipFill>
        <p:spPr>
          <a:xfrm>
            <a:off x="3228575" y="731834"/>
            <a:ext cx="5734850" cy="539433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BEFDCB5-0324-4EF6-A0A0-484EF8EC5D1E}"/>
              </a:ext>
            </a:extLst>
          </p:cNvPr>
          <p:cNvSpPr/>
          <p:nvPr/>
        </p:nvSpPr>
        <p:spPr>
          <a:xfrm>
            <a:off x="3619500" y="2006600"/>
            <a:ext cx="1114425" cy="440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FBE1-006C-4C09-B6FD-F60F985A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Diagram Name </a:t>
            </a:r>
            <a:r>
              <a:rPr lang="en-US" i="1" dirty="0"/>
              <a:t>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E3F4-696F-4E4F-9F2A-BC4966C9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AC6D-7151-40E5-AFCB-156D0384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FA62-89B6-4696-8466-93D85C29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C710-18B7-48BF-9C5D-EB707358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0B7093-6A10-49C4-A335-5E9E469D3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6" b="3947"/>
          <a:stretch/>
        </p:blipFill>
        <p:spPr>
          <a:xfrm>
            <a:off x="3228575" y="762001"/>
            <a:ext cx="5734850" cy="528796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9005A6A-02FD-4658-87CE-D51E915DC3DA}"/>
              </a:ext>
            </a:extLst>
          </p:cNvPr>
          <p:cNvSpPr/>
          <p:nvPr/>
        </p:nvSpPr>
        <p:spPr>
          <a:xfrm>
            <a:off x="3529428" y="2732066"/>
            <a:ext cx="761168" cy="300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67C52C-F0F8-4F59-BA0C-77922E14F88D}"/>
              </a:ext>
            </a:extLst>
          </p:cNvPr>
          <p:cNvSpPr/>
          <p:nvPr/>
        </p:nvSpPr>
        <p:spPr>
          <a:xfrm>
            <a:off x="4710111" y="2963494"/>
            <a:ext cx="1114425" cy="440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3C902E-4F85-4B7E-BF24-9CA8FE1548FE}"/>
              </a:ext>
            </a:extLst>
          </p:cNvPr>
          <p:cNvSpPr/>
          <p:nvPr/>
        </p:nvSpPr>
        <p:spPr>
          <a:xfrm>
            <a:off x="7595771" y="5568989"/>
            <a:ext cx="1114427" cy="440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EA83-7E45-4E46-B173-1AFEC268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i="1" dirty="0"/>
              <a:t>"UML" Shapes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7D4F-2113-4AB2-8ECB-6EE7C018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8F5D-DDCD-450B-B7EB-4E6C78CB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F57C-F424-4F87-8166-8B690569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4255-983C-42ED-B54A-A6FC610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DA0B4-A1CB-44F4-A0ED-DC2672EBC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5" t="5555" r="48278" b="52223"/>
          <a:stretch/>
        </p:blipFill>
        <p:spPr>
          <a:xfrm>
            <a:off x="1066800" y="1219200"/>
            <a:ext cx="5029200" cy="46612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8FEC04-D20A-4AA2-806C-21B55E6691E2}"/>
              </a:ext>
            </a:extLst>
          </p:cNvPr>
          <p:cNvSpPr/>
          <p:nvPr/>
        </p:nvSpPr>
        <p:spPr>
          <a:xfrm>
            <a:off x="3444252" y="2956141"/>
            <a:ext cx="629065" cy="484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E0855B-D4B2-4EC0-8EB0-4EC831116AF2}"/>
              </a:ext>
            </a:extLst>
          </p:cNvPr>
          <p:cNvSpPr/>
          <p:nvPr/>
        </p:nvSpPr>
        <p:spPr>
          <a:xfrm>
            <a:off x="1676400" y="3842822"/>
            <a:ext cx="519888" cy="364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47">
            <a:extLst>
              <a:ext uri="{FF2B5EF4-FFF2-40B4-BE49-F238E27FC236}">
                <a16:creationId xmlns:a16="http://schemas.microsoft.com/office/drawing/2014/main" id="{3E4C0233-FF76-4C93-95AE-5DEFDA60DF2C}"/>
              </a:ext>
            </a:extLst>
          </p:cNvPr>
          <p:cNvCxnSpPr>
            <a:cxnSpLocks/>
          </p:cNvCxnSpPr>
          <p:nvPr/>
        </p:nvCxnSpPr>
        <p:spPr>
          <a:xfrm rot="10800000">
            <a:off x="2743200" y="4648200"/>
            <a:ext cx="300985" cy="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0D42-3D3C-42FF-B33E-15B2E86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i="1" dirty="0"/>
              <a:t>"Class" </a:t>
            </a:r>
            <a:r>
              <a:rPr lang="en-US" dirty="0"/>
              <a:t>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D481-724F-44F6-8300-2CD8A49C8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the </a:t>
            </a:r>
            <a:r>
              <a:rPr lang="en-US" i="1" dirty="0"/>
              <a:t>Class</a:t>
            </a:r>
            <a:r>
              <a:rPr lang="en-US" dirty="0"/>
              <a:t> shape</a:t>
            </a:r>
            <a:br>
              <a:rPr lang="en-US" dirty="0"/>
            </a:br>
            <a:r>
              <a:rPr lang="en-US" dirty="0"/>
              <a:t>onto the canvas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098-42F5-4ED6-8312-55004762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658B-0DA6-4319-B50D-47B42454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BE71-45DB-4E54-9EA7-BE878BCD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2F492-4603-4C5F-9160-CC96285C5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23" r="13671" b="5550"/>
          <a:stretch/>
        </p:blipFill>
        <p:spPr>
          <a:xfrm>
            <a:off x="4699000" y="838200"/>
            <a:ext cx="6731000" cy="515342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3364A49-B0A4-4F3C-AE5A-B288A700D760}"/>
              </a:ext>
            </a:extLst>
          </p:cNvPr>
          <p:cNvSpPr/>
          <p:nvPr/>
        </p:nvSpPr>
        <p:spPr>
          <a:xfrm>
            <a:off x="5232400" y="3720967"/>
            <a:ext cx="519888" cy="440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F9015-51F0-4750-BE1E-41000F1C7C57}"/>
              </a:ext>
            </a:extLst>
          </p:cNvPr>
          <p:cNvSpPr/>
          <p:nvPr/>
        </p:nvSpPr>
        <p:spPr>
          <a:xfrm>
            <a:off x="9324768" y="5372621"/>
            <a:ext cx="629065" cy="440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D1FD-BFCC-4568-A68F-914EA6B1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Two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70B4-DDBF-44E5-91D7-50C6AA55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86B8-31E6-4DE2-87B1-E4C2AE85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340C-461C-4789-BCE4-9F2E2DCD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80F6-E6F8-45AD-8B4D-2455D62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8BF50-7957-49FF-BD11-D94C8E5E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31835"/>
            <a:ext cx="10652760" cy="540225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9F8733A-7AB1-494A-AD3B-10EA19D65C55}"/>
              </a:ext>
            </a:extLst>
          </p:cNvPr>
          <p:cNvSpPr/>
          <p:nvPr/>
        </p:nvSpPr>
        <p:spPr>
          <a:xfrm>
            <a:off x="2590800" y="3459480"/>
            <a:ext cx="519888" cy="440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36A3A-F56F-418F-8185-CD16B57D4F0B}"/>
              </a:ext>
            </a:extLst>
          </p:cNvPr>
          <p:cNvSpPr/>
          <p:nvPr/>
        </p:nvSpPr>
        <p:spPr>
          <a:xfrm>
            <a:off x="6553200" y="4343400"/>
            <a:ext cx="519888" cy="440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2851CC-7196-4F3C-87A8-D184EF648C44}"/>
              </a:ext>
            </a:extLst>
          </p:cNvPr>
          <p:cNvSpPr/>
          <p:nvPr/>
        </p:nvSpPr>
        <p:spPr>
          <a:xfrm>
            <a:off x="7686040" y="4299058"/>
            <a:ext cx="2362200" cy="440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E519E6-17BB-42A1-91B7-D3B24E191707}"/>
              </a:ext>
            </a:extLst>
          </p:cNvPr>
          <p:cNvGrpSpPr/>
          <p:nvPr/>
        </p:nvGrpSpPr>
        <p:grpSpPr>
          <a:xfrm>
            <a:off x="7290492" y="1028907"/>
            <a:ext cx="3148903" cy="3772208"/>
            <a:chOff x="4425316" y="1638022"/>
            <a:chExt cx="1185471" cy="1546186"/>
          </a:xfrm>
        </p:grpSpPr>
        <p:sp>
          <p:nvSpPr>
            <p:cNvPr id="12" name="Rounded Rectangular Callout 72">
              <a:extLst>
                <a:ext uri="{FF2B5EF4-FFF2-40B4-BE49-F238E27FC236}">
                  <a16:creationId xmlns:a16="http://schemas.microsoft.com/office/drawing/2014/main" id="{8F378FFB-A28D-4DE9-AC51-FD39A55BD309}"/>
                </a:ext>
              </a:extLst>
            </p:cNvPr>
            <p:cNvSpPr/>
            <p:nvPr/>
          </p:nvSpPr>
          <p:spPr>
            <a:xfrm>
              <a:off x="4425316" y="1638022"/>
              <a:ext cx="1185471" cy="36933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Add Multiplicities</a:t>
              </a:r>
              <a:br>
                <a:rPr lang="en-US" dirty="0"/>
              </a:br>
              <a:r>
                <a:rPr lang="en-US" dirty="0"/>
                <a:t>for the association connector</a:t>
              </a:r>
              <a:endParaRPr lang="en-US" i="1" dirty="0"/>
            </a:p>
          </p:txBody>
        </p:sp>
        <p:cxnSp>
          <p:nvCxnSpPr>
            <p:cNvPr id="13" name="Curved Connector 73">
              <a:extLst>
                <a:ext uri="{FF2B5EF4-FFF2-40B4-BE49-F238E27FC236}">
                  <a16:creationId xmlns:a16="http://schemas.microsoft.com/office/drawing/2014/main" id="{77F28EF7-C73A-4D82-87BD-C170CB2BD767}"/>
                </a:ext>
              </a:extLst>
            </p:cNvPr>
            <p:cNvCxnSpPr>
              <a:cxnSpLocks/>
              <a:stCxn id="12" idx="3"/>
              <a:endCxn id="14" idx="3"/>
            </p:cNvCxnSpPr>
            <p:nvPr/>
          </p:nvCxnSpPr>
          <p:spPr>
            <a:xfrm flipH="1">
              <a:off x="5405775" y="1822688"/>
              <a:ext cx="205012" cy="1176854"/>
            </a:xfrm>
            <a:prstGeom prst="curvedConnector3">
              <a:avLst>
                <a:gd name="adj1" fmla="val -41979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C91F41-8259-4EDF-93F3-5AA049745902}"/>
                </a:ext>
              </a:extLst>
            </p:cNvPr>
            <p:cNvSpPr txBox="1"/>
            <p:nvPr/>
          </p:nvSpPr>
          <p:spPr>
            <a:xfrm>
              <a:off x="5032395" y="2814876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2341B-4FEF-4867-A2A6-43745880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32" y="3926619"/>
            <a:ext cx="341826" cy="1829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DDE337-CC06-4146-A24B-943BA018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73" y="4314989"/>
            <a:ext cx="341826" cy="18299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486C290-1048-4201-B37A-026D6BFBADE5}"/>
              </a:ext>
            </a:extLst>
          </p:cNvPr>
          <p:cNvGrpSpPr/>
          <p:nvPr/>
        </p:nvGrpSpPr>
        <p:grpSpPr>
          <a:xfrm>
            <a:off x="1562964" y="3929726"/>
            <a:ext cx="4956468" cy="2143411"/>
            <a:chOff x="4425316" y="793081"/>
            <a:chExt cx="4956468" cy="2143411"/>
          </a:xfrm>
        </p:grpSpPr>
        <p:sp>
          <p:nvSpPr>
            <p:cNvPr id="22" name="Rounded Rectangular Callout 72">
              <a:extLst>
                <a:ext uri="{FF2B5EF4-FFF2-40B4-BE49-F238E27FC236}">
                  <a16:creationId xmlns:a16="http://schemas.microsoft.com/office/drawing/2014/main" id="{B556AE7F-B190-4137-AC79-2858F3AB2B5D}"/>
                </a:ext>
              </a:extLst>
            </p:cNvPr>
            <p:cNvSpPr/>
            <p:nvPr/>
          </p:nvSpPr>
          <p:spPr>
            <a:xfrm>
              <a:off x="4425316" y="1638021"/>
              <a:ext cx="1990724" cy="1298471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cardinality will appear</a:t>
              </a:r>
            </a:p>
          </p:txBody>
        </p:sp>
        <p:cxnSp>
          <p:nvCxnSpPr>
            <p:cNvPr id="23" name="Curved Connector 73">
              <a:extLst>
                <a:ext uri="{FF2B5EF4-FFF2-40B4-BE49-F238E27FC236}">
                  <a16:creationId xmlns:a16="http://schemas.microsoft.com/office/drawing/2014/main" id="{00B050E5-AA92-42B6-85A4-30C2A559952F}"/>
                </a:ext>
              </a:extLst>
            </p:cNvPr>
            <p:cNvCxnSpPr>
              <a:cxnSpLocks/>
              <a:stCxn id="22" idx="0"/>
              <a:endCxn id="26" idx="3"/>
            </p:cNvCxnSpPr>
            <p:nvPr/>
          </p:nvCxnSpPr>
          <p:spPr>
            <a:xfrm rot="5400000" flipH="1" flipV="1">
              <a:off x="5262880" y="1135545"/>
              <a:ext cx="660274" cy="34467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74">
              <a:extLst>
                <a:ext uri="{FF2B5EF4-FFF2-40B4-BE49-F238E27FC236}">
                  <a16:creationId xmlns:a16="http://schemas.microsoft.com/office/drawing/2014/main" id="{574905EE-90AF-499C-85CF-C8D8B0B697B4}"/>
                </a:ext>
              </a:extLst>
            </p:cNvPr>
            <p:cNvCxnSpPr>
              <a:cxnSpLocks/>
              <a:stCxn id="22" idx="3"/>
              <a:endCxn id="25" idx="3"/>
            </p:cNvCxnSpPr>
            <p:nvPr/>
          </p:nvCxnSpPr>
          <p:spPr>
            <a:xfrm flipV="1">
              <a:off x="6416040" y="1105667"/>
              <a:ext cx="2781078" cy="1181590"/>
            </a:xfrm>
            <a:prstGeom prst="curvedConnector4">
              <a:avLst>
                <a:gd name="adj1" fmla="val 46644"/>
                <a:gd name="adj2" fmla="val 119176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E8A170-2714-473B-AAA5-77674D5EA1A6}"/>
                </a:ext>
              </a:extLst>
            </p:cNvPr>
            <p:cNvSpPr txBox="1"/>
            <p:nvPr/>
          </p:nvSpPr>
          <p:spPr>
            <a:xfrm rot="16200000">
              <a:off x="9010428" y="1107691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8530ED-89B7-4FE8-B490-640A75FF6BD2}"/>
                </a:ext>
              </a:extLst>
            </p:cNvPr>
            <p:cNvSpPr txBox="1"/>
            <p:nvPr/>
          </p:nvSpPr>
          <p:spPr>
            <a:xfrm rot="10800000">
              <a:off x="5765357" y="793081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62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F440-5FC2-4F54-A572-9FE4637F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the Arrow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A5-5A1A-4632-864C-A6B96C2F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8572-890C-4C3E-8671-8CC2FB94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298F-6B14-4571-AA57-1B94FA3D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4444-B13E-43D2-9E4D-6A803C59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7DC01-59CE-49EF-8277-F91115AC1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5" b="33333"/>
          <a:stretch/>
        </p:blipFill>
        <p:spPr>
          <a:xfrm>
            <a:off x="2819400" y="1021084"/>
            <a:ext cx="6786080" cy="4572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3DB719-153A-4F19-8296-6342F388FAC7}"/>
              </a:ext>
            </a:extLst>
          </p:cNvPr>
          <p:cNvSpPr/>
          <p:nvPr/>
        </p:nvSpPr>
        <p:spPr>
          <a:xfrm>
            <a:off x="8416361" y="1407395"/>
            <a:ext cx="519888" cy="400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DDA1FD-A42B-4AC6-8E01-4E72C257352D}"/>
              </a:ext>
            </a:extLst>
          </p:cNvPr>
          <p:cNvSpPr/>
          <p:nvPr/>
        </p:nvSpPr>
        <p:spPr>
          <a:xfrm>
            <a:off x="6971524" y="2259603"/>
            <a:ext cx="519888" cy="300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AEF1AA-C036-42F4-89FE-68762F6E0B58}"/>
              </a:ext>
            </a:extLst>
          </p:cNvPr>
          <p:cNvSpPr/>
          <p:nvPr/>
        </p:nvSpPr>
        <p:spPr>
          <a:xfrm>
            <a:off x="7231084" y="2111511"/>
            <a:ext cx="200440" cy="169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Access-Level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access level has a symbol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3429000" y="2362200"/>
          <a:ext cx="378542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</a:t>
                      </a:r>
                      <a:endParaRPr lang="en-US" sz="3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7526867" y="4301066"/>
            <a:ext cx="2667000" cy="608968"/>
          </a:xfrm>
          <a:prstGeom prst="wedgeRoundRectCallout">
            <a:avLst>
              <a:gd name="adj1" fmla="val -77004"/>
              <a:gd name="adj2" fmla="val -62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Also called "default" access level</a:t>
            </a:r>
          </a:p>
        </p:txBody>
      </p:sp>
    </p:spTree>
    <p:extLst>
      <p:ext uri="{BB962C8B-B14F-4D97-AF65-F5344CB8AC3E}">
        <p14:creationId xmlns:p14="http://schemas.microsoft.com/office/powerpoint/2010/main" val="23248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8875-64AC-40DF-BE2E-08C043F3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46058"/>
          </a:xfrm>
        </p:spPr>
        <p:txBody>
          <a:bodyPr/>
          <a:lstStyle/>
          <a:p>
            <a:pPr algn="ctr"/>
            <a:r>
              <a:rPr lang="en-US" dirty="0"/>
              <a:t>Inheritance:  An Arrow (closed-head)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FFE8-D9D8-4CE1-820D-CAF99056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EF32-5C71-45F4-95D1-C245F9AD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CE15-68D8-4644-A5DD-DD98644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0496-8864-49DB-8CDE-5875988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EF09E0-4154-43D9-9DF8-14878115A697}"/>
              </a:ext>
            </a:extLst>
          </p:cNvPr>
          <p:cNvGrpSpPr/>
          <p:nvPr/>
        </p:nvGrpSpPr>
        <p:grpSpPr>
          <a:xfrm>
            <a:off x="5715000" y="1143000"/>
            <a:ext cx="3200400" cy="2209800"/>
            <a:chOff x="1676400" y="2209800"/>
            <a:chExt cx="2895600" cy="2209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75AF35-9CCA-4A63-A66E-5DBD4BBC87A5}"/>
                </a:ext>
              </a:extLst>
            </p:cNvPr>
            <p:cNvSpPr/>
            <p:nvPr/>
          </p:nvSpPr>
          <p:spPr>
            <a:xfrm>
              <a:off x="1676400" y="2209800"/>
              <a:ext cx="2895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DB899-5E21-44DF-8AE2-89149CA45FB9}"/>
                </a:ext>
              </a:extLst>
            </p:cNvPr>
            <p:cNvSpPr/>
            <p:nvPr/>
          </p:nvSpPr>
          <p:spPr>
            <a:xfrm>
              <a:off x="1676400" y="2590800"/>
              <a:ext cx="28956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 name : String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en-US" dirty="0" err="1">
                  <a:solidFill>
                    <a:schemeClr val="tx1"/>
                  </a:solidFill>
                </a:rPr>
                <a:t>ssn</a:t>
              </a:r>
              <a:r>
                <a:rPr lang="en-US" dirty="0">
                  <a:solidFill>
                    <a:schemeClr val="tx1"/>
                  </a:solidFill>
                </a:rPr>
                <a:t> : String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1136F2-98A2-425E-80EF-6728108D226F}"/>
                </a:ext>
              </a:extLst>
            </p:cNvPr>
            <p:cNvSpPr/>
            <p:nvPr/>
          </p:nvSpPr>
          <p:spPr>
            <a:xfrm>
              <a:off x="1676400" y="3161633"/>
              <a:ext cx="2895600" cy="12579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getName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setName</a:t>
              </a:r>
              <a:r>
                <a:rPr lang="en-US" dirty="0">
                  <a:solidFill>
                    <a:schemeClr val="tx1"/>
                  </a:solidFill>
                </a:rPr>
                <a:t>(name : String) : void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getSsn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setSsn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ssn</a:t>
              </a:r>
              <a:r>
                <a:rPr lang="en-US" dirty="0">
                  <a:solidFill>
                    <a:schemeClr val="tx1"/>
                  </a:solidFill>
                </a:rPr>
                <a:t> : String) : void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0BB30-1619-4C37-82C7-05BAFF453A03}"/>
              </a:ext>
            </a:extLst>
          </p:cNvPr>
          <p:cNvGrpSpPr/>
          <p:nvPr/>
        </p:nvGrpSpPr>
        <p:grpSpPr>
          <a:xfrm>
            <a:off x="5715000" y="4473282"/>
            <a:ext cx="3276600" cy="1422692"/>
            <a:chOff x="1676400" y="2282014"/>
            <a:chExt cx="2895600" cy="8536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71258B-96B0-426E-B55D-C0DC26366667}"/>
                </a:ext>
              </a:extLst>
            </p:cNvPr>
            <p:cNvSpPr/>
            <p:nvPr/>
          </p:nvSpPr>
          <p:spPr>
            <a:xfrm>
              <a:off x="1676400" y="2282014"/>
              <a:ext cx="2895600" cy="236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3F4FC7-6AD2-4FF0-8AD4-607A374AF9A2}"/>
                </a:ext>
              </a:extLst>
            </p:cNvPr>
            <p:cNvSpPr/>
            <p:nvPr/>
          </p:nvSpPr>
          <p:spPr>
            <a:xfrm>
              <a:off x="1676400" y="2518409"/>
              <a:ext cx="2895600" cy="236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 major : String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E16A7-AEC4-4A58-ABAF-834C6D92FA41}"/>
                </a:ext>
              </a:extLst>
            </p:cNvPr>
            <p:cNvSpPr/>
            <p:nvPr/>
          </p:nvSpPr>
          <p:spPr>
            <a:xfrm>
              <a:off x="1676400" y="2754629"/>
              <a:ext cx="2895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getMajor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setMajor</a:t>
              </a:r>
              <a:r>
                <a:rPr lang="en-US" dirty="0">
                  <a:solidFill>
                    <a:schemeClr val="tx1"/>
                  </a:solidFill>
                </a:rPr>
                <a:t>(major : String) : void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BE41130-ED0D-4817-9078-2AFB4A158745}"/>
              </a:ext>
            </a:extLst>
          </p:cNvPr>
          <p:cNvSpPr/>
          <p:nvPr/>
        </p:nvSpPr>
        <p:spPr>
          <a:xfrm>
            <a:off x="2194511" y="4250529"/>
            <a:ext cx="734422" cy="19050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FB1BB-6441-4425-9CE2-A2BF2CC04A6D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H="1" flipV="1">
            <a:off x="7315200" y="3352800"/>
            <a:ext cx="38100" cy="112048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BDDA18-0623-46B5-B056-E11AA19BF44B}"/>
              </a:ext>
            </a:extLst>
          </p:cNvPr>
          <p:cNvSpPr txBox="1"/>
          <p:nvPr/>
        </p:nvSpPr>
        <p:spPr>
          <a:xfrm>
            <a:off x="762000" y="566678"/>
            <a:ext cx="4724400" cy="35394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String name = "";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"";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name;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(String name)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getSsn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setSsn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this.ssn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11FF4-8E74-4799-A80E-12582BC1A31E}"/>
              </a:ext>
            </a:extLst>
          </p:cNvPr>
          <p:cNvSpPr txBox="1"/>
          <p:nvPr/>
        </p:nvSpPr>
        <p:spPr>
          <a:xfrm>
            <a:off x="762000" y="4191001"/>
            <a:ext cx="47244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class Student extends Person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String major = "";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getMajor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major;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setMajor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(String major)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this.major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major;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8F0821-55F9-435C-AD12-C6B646917135}"/>
              </a:ext>
            </a:extLst>
          </p:cNvPr>
          <p:cNvGrpSpPr/>
          <p:nvPr/>
        </p:nvGrpSpPr>
        <p:grpSpPr>
          <a:xfrm>
            <a:off x="3905247" y="2479642"/>
            <a:ext cx="3333701" cy="3362014"/>
            <a:chOff x="3600446" y="2479642"/>
            <a:chExt cx="3333701" cy="33620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9664C-8B9B-4A6D-AE66-8F62E0521B04}"/>
                </a:ext>
              </a:extLst>
            </p:cNvPr>
            <p:cNvSpPr txBox="1"/>
            <p:nvPr/>
          </p:nvSpPr>
          <p:spPr>
            <a:xfrm rot="12179941">
              <a:off x="6365193" y="2907760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1" name="Curved Connector 79">
              <a:extLst>
                <a:ext uri="{FF2B5EF4-FFF2-40B4-BE49-F238E27FC236}">
                  <a16:creationId xmlns:a16="http://schemas.microsoft.com/office/drawing/2014/main" id="{AF4DD56B-E5D1-4F3C-A9AA-CBBE65C5BDF9}"/>
                </a:ext>
              </a:extLst>
            </p:cNvPr>
            <p:cNvCxnSpPr>
              <a:cxnSpLocks/>
              <a:stCxn id="22" idx="3"/>
              <a:endCxn id="20" idx="0"/>
            </p:cNvCxnSpPr>
            <p:nvPr/>
          </p:nvCxnSpPr>
          <p:spPr>
            <a:xfrm flipV="1">
              <a:off x="5810248" y="3262413"/>
              <a:ext cx="669483" cy="700351"/>
            </a:xfrm>
            <a:prstGeom prst="curvedConnector2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ular Callout 78">
              <a:extLst>
                <a:ext uri="{FF2B5EF4-FFF2-40B4-BE49-F238E27FC236}">
                  <a16:creationId xmlns:a16="http://schemas.microsoft.com/office/drawing/2014/main" id="{0DAA4E80-BA40-4289-BFF1-13A7E8CE5759}"/>
                </a:ext>
              </a:extLst>
            </p:cNvPr>
            <p:cNvSpPr/>
            <p:nvPr/>
          </p:nvSpPr>
          <p:spPr>
            <a:xfrm>
              <a:off x="3600446" y="3664618"/>
              <a:ext cx="2209802" cy="59629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Give names to the parameters, for clarity</a:t>
              </a:r>
            </a:p>
          </p:txBody>
        </p:sp>
        <p:cxnSp>
          <p:nvCxnSpPr>
            <p:cNvPr id="23" name="Curved Connector 79">
              <a:extLst>
                <a:ext uri="{FF2B5EF4-FFF2-40B4-BE49-F238E27FC236}">
                  <a16:creationId xmlns:a16="http://schemas.microsoft.com/office/drawing/2014/main" id="{AD282F69-914F-40FA-BC1B-47AED0ACA75C}"/>
                </a:ext>
              </a:extLst>
            </p:cNvPr>
            <p:cNvCxnSpPr>
              <a:cxnSpLocks/>
              <a:stCxn id="22" idx="0"/>
              <a:endCxn id="26" idx="3"/>
            </p:cNvCxnSpPr>
            <p:nvPr/>
          </p:nvCxnSpPr>
          <p:spPr>
            <a:xfrm rot="5400000" flipH="1" flipV="1">
              <a:off x="5097023" y="2129250"/>
              <a:ext cx="1143692" cy="1927044"/>
            </a:xfrm>
            <a:prstGeom prst="curvedConnector3">
              <a:avLst>
                <a:gd name="adj1" fmla="val 12342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80">
              <a:extLst>
                <a:ext uri="{FF2B5EF4-FFF2-40B4-BE49-F238E27FC236}">
                  <a16:creationId xmlns:a16="http://schemas.microsoft.com/office/drawing/2014/main" id="{70DA2CAE-2BFC-4886-89A4-4F81E7422185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16200000" flipH="1">
              <a:off x="4948348" y="4017908"/>
              <a:ext cx="1576833" cy="2062835"/>
            </a:xfrm>
            <a:prstGeom prst="curvedConnector3">
              <a:avLst>
                <a:gd name="adj1" fmla="val 114617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041B4B-8603-48D0-973E-CDA2137CAD05}"/>
                </a:ext>
              </a:extLst>
            </p:cNvPr>
            <p:cNvSpPr txBox="1"/>
            <p:nvPr/>
          </p:nvSpPr>
          <p:spPr>
            <a:xfrm rot="4694914">
              <a:off x="6543470" y="5470300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86F3F5-9B85-442D-966B-B44E95FFBFE4}"/>
                </a:ext>
              </a:extLst>
            </p:cNvPr>
            <p:cNvSpPr txBox="1"/>
            <p:nvPr/>
          </p:nvSpPr>
          <p:spPr>
            <a:xfrm rot="13869405">
              <a:off x="6562791" y="2481666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7" name="Rounded Rectangular Callout 27">
            <a:extLst>
              <a:ext uri="{FF2B5EF4-FFF2-40B4-BE49-F238E27FC236}">
                <a16:creationId xmlns:a16="http://schemas.microsoft.com/office/drawing/2014/main" id="{F8F9F1CB-72BF-427F-B7E5-2CB689947DF6}"/>
              </a:ext>
            </a:extLst>
          </p:cNvPr>
          <p:cNvSpPr/>
          <p:nvPr/>
        </p:nvSpPr>
        <p:spPr>
          <a:xfrm>
            <a:off x="7543800" y="3623891"/>
            <a:ext cx="1678210" cy="608968"/>
          </a:xfrm>
          <a:prstGeom prst="wedgeRoundRectCallout">
            <a:avLst>
              <a:gd name="adj1" fmla="val -59179"/>
              <a:gd name="adj2" fmla="val -18397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Points to the </a:t>
            </a:r>
            <a:r>
              <a:rPr lang="en-US" b="1" i="1" dirty="0"/>
              <a:t>parent</a:t>
            </a:r>
            <a:r>
              <a:rPr lang="en-US" dirty="0"/>
              <a:t> class</a:t>
            </a:r>
          </a:p>
        </p:txBody>
      </p:sp>
      <p:sp>
        <p:nvSpPr>
          <p:cNvPr id="28" name="Rounded Rectangular Callout 40">
            <a:extLst>
              <a:ext uri="{FF2B5EF4-FFF2-40B4-BE49-F238E27FC236}">
                <a16:creationId xmlns:a16="http://schemas.microsoft.com/office/drawing/2014/main" id="{8A085630-5219-45A2-A202-5BB546A6657E}"/>
              </a:ext>
            </a:extLst>
          </p:cNvPr>
          <p:cNvSpPr/>
          <p:nvPr/>
        </p:nvSpPr>
        <p:spPr>
          <a:xfrm>
            <a:off x="9169178" y="1212253"/>
            <a:ext cx="2310483" cy="2425735"/>
          </a:xfrm>
          <a:prstGeom prst="wedgeRoundRectCallout">
            <a:avLst>
              <a:gd name="adj1" fmla="val -40351"/>
              <a:gd name="adj2" fmla="val -2149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important to know, but won't have any inheritance in today's lab.</a:t>
            </a:r>
          </a:p>
        </p:txBody>
      </p:sp>
    </p:spTree>
    <p:extLst>
      <p:ext uri="{BB962C8B-B14F-4D97-AF65-F5344CB8AC3E}">
        <p14:creationId xmlns:p14="http://schemas.microsoft.com/office/powerpoint/2010/main" val="17995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8875-64AC-40DF-BE2E-08C043F3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46058"/>
          </a:xfrm>
        </p:spPr>
        <p:txBody>
          <a:bodyPr/>
          <a:lstStyle/>
          <a:p>
            <a:pPr algn="ctr"/>
            <a:r>
              <a:rPr lang="en-US" dirty="0"/>
              <a:t>Lists:  [0..*]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EF32-5C71-45F4-95D1-C245F9AD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CE15-68D8-4644-A5DD-DD98644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0496-8864-49DB-8CDE-5875988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DDA18-0623-46B5-B056-E11AA19BF44B}"/>
              </a:ext>
            </a:extLst>
          </p:cNvPr>
          <p:cNvSpPr txBox="1"/>
          <p:nvPr/>
        </p:nvSpPr>
        <p:spPr>
          <a:xfrm>
            <a:off x="761999" y="566678"/>
            <a:ext cx="5429253" cy="33239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Class Game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homeTeam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visitingTeam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List&lt;Inning&gt; innings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&lt;&gt;();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getHomeTeam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homeTeam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getVisitingteam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visitingTeam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getInnints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innings;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EF09E0-4154-43D9-9DF8-14878115A697}"/>
              </a:ext>
            </a:extLst>
          </p:cNvPr>
          <p:cNvGrpSpPr/>
          <p:nvPr/>
        </p:nvGrpSpPr>
        <p:grpSpPr>
          <a:xfrm>
            <a:off x="4591052" y="2189617"/>
            <a:ext cx="3200400" cy="2156162"/>
            <a:chOff x="1676400" y="2209800"/>
            <a:chExt cx="2895600" cy="21561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75AF35-9CCA-4A63-A66E-5DBD4BBC87A5}"/>
                </a:ext>
              </a:extLst>
            </p:cNvPr>
            <p:cNvSpPr/>
            <p:nvPr/>
          </p:nvSpPr>
          <p:spPr>
            <a:xfrm>
              <a:off x="1676400" y="2209800"/>
              <a:ext cx="2895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DB899-5E21-44DF-8AE2-89149CA45FB9}"/>
                </a:ext>
              </a:extLst>
            </p:cNvPr>
            <p:cNvSpPr/>
            <p:nvPr/>
          </p:nvSpPr>
          <p:spPr>
            <a:xfrm>
              <a:off x="1676400" y="2590800"/>
              <a:ext cx="2895600" cy="8756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en-US" dirty="0" err="1">
                  <a:solidFill>
                    <a:schemeClr val="tx1"/>
                  </a:solidFill>
                </a:rPr>
                <a:t>homeTeam</a:t>
              </a:r>
              <a:r>
                <a:rPr lang="en-US" dirty="0">
                  <a:solidFill>
                    <a:schemeClr val="tx1"/>
                  </a:solidFill>
                </a:rPr>
                <a:t> : String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en-US" dirty="0" err="1">
                  <a:solidFill>
                    <a:schemeClr val="tx1"/>
                  </a:solidFill>
                </a:rPr>
                <a:t>visitingTeam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 innings : Inning[0..*]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1136F2-98A2-425E-80EF-6728108D226F}"/>
                </a:ext>
              </a:extLst>
            </p:cNvPr>
            <p:cNvSpPr/>
            <p:nvPr/>
          </p:nvSpPr>
          <p:spPr>
            <a:xfrm>
              <a:off x="1676400" y="3466433"/>
              <a:ext cx="2895600" cy="8995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getHomeTeam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getVisitingTeam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getInnings</a:t>
              </a:r>
              <a:r>
                <a:rPr lang="en-US" dirty="0">
                  <a:solidFill>
                    <a:schemeClr val="tx1"/>
                  </a:solidFill>
                </a:rPr>
                <a:t>() : Inning[0..*]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8F0821-55F9-435C-AD12-C6B646917135}"/>
              </a:ext>
            </a:extLst>
          </p:cNvPr>
          <p:cNvGrpSpPr/>
          <p:nvPr/>
        </p:nvGrpSpPr>
        <p:grpSpPr>
          <a:xfrm>
            <a:off x="5029254" y="1201851"/>
            <a:ext cx="5791146" cy="3147688"/>
            <a:chOff x="590673" y="2481599"/>
            <a:chExt cx="5791146" cy="31476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9664C-8B9B-4A6D-AE66-8F62E0521B04}"/>
                </a:ext>
              </a:extLst>
            </p:cNvPr>
            <p:cNvSpPr txBox="1"/>
            <p:nvPr/>
          </p:nvSpPr>
          <p:spPr>
            <a:xfrm rot="5400000">
              <a:off x="1960195" y="4413592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1" name="Curved Connector 79">
              <a:extLst>
                <a:ext uri="{FF2B5EF4-FFF2-40B4-BE49-F238E27FC236}">
                  <a16:creationId xmlns:a16="http://schemas.microsoft.com/office/drawing/2014/main" id="{AF4DD56B-E5D1-4F3C-A9AA-CBBE65C5BDF9}"/>
                </a:ext>
              </a:extLst>
            </p:cNvPr>
            <p:cNvCxnSpPr>
              <a:cxnSpLocks/>
              <a:stCxn id="22" idx="1"/>
              <a:endCxn id="20" idx="0"/>
            </p:cNvCxnSpPr>
            <p:nvPr/>
          </p:nvCxnSpPr>
          <p:spPr>
            <a:xfrm rot="10800000" flipV="1">
              <a:off x="2331551" y="3988590"/>
              <a:ext cx="1383268" cy="60966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ular Callout 78">
              <a:extLst>
                <a:ext uri="{FF2B5EF4-FFF2-40B4-BE49-F238E27FC236}">
                  <a16:creationId xmlns:a16="http://schemas.microsoft.com/office/drawing/2014/main" id="{0DAA4E80-BA40-4289-BFF1-13A7E8CE5759}"/>
                </a:ext>
              </a:extLst>
            </p:cNvPr>
            <p:cNvSpPr/>
            <p:nvPr/>
          </p:nvSpPr>
          <p:spPr>
            <a:xfrm>
              <a:off x="3714819" y="3192231"/>
              <a:ext cx="2667000" cy="1592717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To designate any type of array (List, </a:t>
              </a:r>
              <a:r>
                <a:rPr lang="en-US" sz="2000" dirty="0" err="1"/>
                <a:t>ArrayList</a:t>
              </a:r>
              <a:r>
                <a:rPr lang="en-US" sz="2000" dirty="0"/>
                <a:t>, or standard array), use bracket notation</a:t>
              </a:r>
            </a:p>
          </p:txBody>
        </p:sp>
        <p:cxnSp>
          <p:nvCxnSpPr>
            <p:cNvPr id="23" name="Curved Connector 79">
              <a:extLst>
                <a:ext uri="{FF2B5EF4-FFF2-40B4-BE49-F238E27FC236}">
                  <a16:creationId xmlns:a16="http://schemas.microsoft.com/office/drawing/2014/main" id="{AD282F69-914F-40FA-BC1B-47AED0ACA75C}"/>
                </a:ext>
              </a:extLst>
            </p:cNvPr>
            <p:cNvCxnSpPr>
              <a:cxnSpLocks/>
              <a:stCxn id="22" idx="0"/>
              <a:endCxn id="26" idx="3"/>
            </p:cNvCxnSpPr>
            <p:nvPr/>
          </p:nvCxnSpPr>
          <p:spPr>
            <a:xfrm rot="16200000" flipV="1">
              <a:off x="2518610" y="662522"/>
              <a:ext cx="669348" cy="4390070"/>
            </a:xfrm>
            <a:prstGeom prst="curvedConnector3">
              <a:avLst>
                <a:gd name="adj1" fmla="val 140018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80">
              <a:extLst>
                <a:ext uri="{FF2B5EF4-FFF2-40B4-BE49-F238E27FC236}">
                  <a16:creationId xmlns:a16="http://schemas.microsoft.com/office/drawing/2014/main" id="{70DA2CAE-2BFC-4886-89A4-4F81E7422185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5400000">
              <a:off x="3363269" y="3940324"/>
              <a:ext cx="840426" cy="2529675"/>
            </a:xfrm>
            <a:prstGeom prst="curvedConnector3">
              <a:avLst>
                <a:gd name="adj1" fmla="val 127425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041B4B-8603-48D0-973E-CDA2137CAD05}"/>
                </a:ext>
              </a:extLst>
            </p:cNvPr>
            <p:cNvSpPr txBox="1"/>
            <p:nvPr/>
          </p:nvSpPr>
          <p:spPr>
            <a:xfrm rot="4694914">
              <a:off x="2293932" y="5257931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86F3F5-9B85-442D-966B-B44E95FFBFE4}"/>
                </a:ext>
              </a:extLst>
            </p:cNvPr>
            <p:cNvSpPr txBox="1"/>
            <p:nvPr/>
          </p:nvSpPr>
          <p:spPr>
            <a:xfrm rot="13869405">
              <a:off x="588649" y="2483623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9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8875-64AC-40DF-BE2E-08C043F3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46058"/>
          </a:xfrm>
        </p:spPr>
        <p:txBody>
          <a:bodyPr/>
          <a:lstStyle/>
          <a:p>
            <a:pPr algn="ctr"/>
            <a:r>
              <a:rPr lang="en-US" dirty="0"/>
              <a:t>Constructor:  Has No Return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EF32-5C71-45F4-95D1-C245F9AD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CE15-68D8-4644-A5DD-DD98644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0496-8864-49DB-8CDE-5875988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A71532-F4D7-44DA-BA8B-AB3E07CC0778}"/>
              </a:ext>
            </a:extLst>
          </p:cNvPr>
          <p:cNvSpPr/>
          <p:nvPr/>
        </p:nvSpPr>
        <p:spPr>
          <a:xfrm>
            <a:off x="956020" y="1657800"/>
            <a:ext cx="4301780" cy="912816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DDA18-0623-46B5-B056-E11AA19BF44B}"/>
              </a:ext>
            </a:extLst>
          </p:cNvPr>
          <p:cNvSpPr txBox="1"/>
          <p:nvPr/>
        </p:nvSpPr>
        <p:spPr>
          <a:xfrm>
            <a:off x="761999" y="566678"/>
            <a:ext cx="5429253" cy="440120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Class Game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homeTeam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visitingTeam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private List&lt;Inning&gt; innings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&lt;&gt;();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Game(String home, String visitor)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homeTeam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home;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visitingTeam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visitor;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getHomeTeam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homeTeam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getVisitingteam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visitingTeam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getInnints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return innings;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BAA463-ABCC-4C61-83DD-E07777E5F2EF}"/>
              </a:ext>
            </a:extLst>
          </p:cNvPr>
          <p:cNvSpPr/>
          <p:nvPr/>
        </p:nvSpPr>
        <p:spPr>
          <a:xfrm>
            <a:off x="6604205" y="4768048"/>
            <a:ext cx="3347292" cy="323469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EF09E0-4154-43D9-9DF8-14878115A697}"/>
              </a:ext>
            </a:extLst>
          </p:cNvPr>
          <p:cNvGrpSpPr/>
          <p:nvPr/>
        </p:nvGrpSpPr>
        <p:grpSpPr>
          <a:xfrm>
            <a:off x="6543674" y="3436983"/>
            <a:ext cx="3600452" cy="2550964"/>
            <a:chOff x="1676400" y="2209800"/>
            <a:chExt cx="2895600" cy="25509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75AF35-9CCA-4A63-A66E-5DBD4BBC87A5}"/>
                </a:ext>
              </a:extLst>
            </p:cNvPr>
            <p:cNvSpPr/>
            <p:nvPr/>
          </p:nvSpPr>
          <p:spPr>
            <a:xfrm>
              <a:off x="1676400" y="2209800"/>
              <a:ext cx="2895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DB899-5E21-44DF-8AE2-89149CA45FB9}"/>
                </a:ext>
              </a:extLst>
            </p:cNvPr>
            <p:cNvSpPr/>
            <p:nvPr/>
          </p:nvSpPr>
          <p:spPr>
            <a:xfrm>
              <a:off x="1676400" y="2590800"/>
              <a:ext cx="2895600" cy="8756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en-US" dirty="0" err="1">
                  <a:solidFill>
                    <a:schemeClr val="tx1"/>
                  </a:solidFill>
                </a:rPr>
                <a:t>homeTeam</a:t>
              </a:r>
              <a:r>
                <a:rPr lang="en-US" dirty="0">
                  <a:solidFill>
                    <a:schemeClr val="tx1"/>
                  </a:solidFill>
                </a:rPr>
                <a:t> : String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en-US" dirty="0" err="1">
                  <a:solidFill>
                    <a:schemeClr val="tx1"/>
                  </a:solidFill>
                </a:rPr>
                <a:t>visitingTeam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 innings : Inning[0..*]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1136F2-98A2-425E-80EF-6728108D226F}"/>
                </a:ext>
              </a:extLst>
            </p:cNvPr>
            <p:cNvSpPr/>
            <p:nvPr/>
          </p:nvSpPr>
          <p:spPr>
            <a:xfrm>
              <a:off x="1676400" y="3466433"/>
              <a:ext cx="2895600" cy="1294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Game(String home, String visitor)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getHomeTeam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getVisitingTeam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getInnings</a:t>
              </a:r>
              <a:r>
                <a:rPr lang="en-US" dirty="0">
                  <a:solidFill>
                    <a:schemeClr val="tx1"/>
                  </a:solidFill>
                </a:rPr>
                <a:t>() : Inning[0..*]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8F0821-55F9-435C-AD12-C6B646917135}"/>
              </a:ext>
            </a:extLst>
          </p:cNvPr>
          <p:cNvGrpSpPr/>
          <p:nvPr/>
        </p:nvGrpSpPr>
        <p:grpSpPr>
          <a:xfrm>
            <a:off x="4867290" y="1463159"/>
            <a:ext cx="6143610" cy="3631621"/>
            <a:chOff x="428709" y="2742907"/>
            <a:chExt cx="6143610" cy="36316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9664C-8B9B-4A6D-AE66-8F62E0521B04}"/>
                </a:ext>
              </a:extLst>
            </p:cNvPr>
            <p:cNvSpPr txBox="1"/>
            <p:nvPr/>
          </p:nvSpPr>
          <p:spPr>
            <a:xfrm rot="5400000">
              <a:off x="1960195" y="4413592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1" name="Curved Connector 79" hidden="1">
              <a:extLst>
                <a:ext uri="{FF2B5EF4-FFF2-40B4-BE49-F238E27FC236}">
                  <a16:creationId xmlns:a16="http://schemas.microsoft.com/office/drawing/2014/main" id="{AF4DD56B-E5D1-4F3C-A9AA-CBBE65C5BDF9}"/>
                </a:ext>
              </a:extLst>
            </p:cNvPr>
            <p:cNvCxnSpPr>
              <a:cxnSpLocks/>
              <a:stCxn id="22" idx="1"/>
              <a:endCxn id="20" idx="0"/>
            </p:cNvCxnSpPr>
            <p:nvPr/>
          </p:nvCxnSpPr>
          <p:spPr>
            <a:xfrm rot="10800000" flipV="1">
              <a:off x="2331551" y="3180724"/>
              <a:ext cx="1573768" cy="141753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ular Callout 78">
              <a:extLst>
                <a:ext uri="{FF2B5EF4-FFF2-40B4-BE49-F238E27FC236}">
                  <a16:creationId xmlns:a16="http://schemas.microsoft.com/office/drawing/2014/main" id="{0DAA4E80-BA40-4289-BFF1-13A7E8CE5759}"/>
                </a:ext>
              </a:extLst>
            </p:cNvPr>
            <p:cNvSpPr/>
            <p:nvPr/>
          </p:nvSpPr>
          <p:spPr>
            <a:xfrm>
              <a:off x="3905319" y="2742908"/>
              <a:ext cx="2667000" cy="87563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Constructors do not have return types</a:t>
              </a:r>
            </a:p>
          </p:txBody>
        </p:sp>
        <p:cxnSp>
          <p:nvCxnSpPr>
            <p:cNvPr id="23" name="Curved Connector 79">
              <a:extLst>
                <a:ext uri="{FF2B5EF4-FFF2-40B4-BE49-F238E27FC236}">
                  <a16:creationId xmlns:a16="http://schemas.microsoft.com/office/drawing/2014/main" id="{AD282F69-914F-40FA-BC1B-47AED0ACA75C}"/>
                </a:ext>
              </a:extLst>
            </p:cNvPr>
            <p:cNvCxnSpPr>
              <a:cxnSpLocks/>
              <a:stCxn id="22" idx="0"/>
              <a:endCxn id="26" idx="3"/>
            </p:cNvCxnSpPr>
            <p:nvPr/>
          </p:nvCxnSpPr>
          <p:spPr>
            <a:xfrm rot="16200000" flipH="1" flipV="1">
              <a:off x="2876861" y="668134"/>
              <a:ext cx="287185" cy="4436731"/>
            </a:xfrm>
            <a:prstGeom prst="curvedConnector4">
              <a:avLst>
                <a:gd name="adj1" fmla="val -79600"/>
                <a:gd name="adj2" fmla="val 65028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80">
              <a:extLst>
                <a:ext uri="{FF2B5EF4-FFF2-40B4-BE49-F238E27FC236}">
                  <a16:creationId xmlns:a16="http://schemas.microsoft.com/office/drawing/2014/main" id="{70DA2CAE-2BFC-4886-89A4-4F81E7422185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16200000" flipH="1">
              <a:off x="4101740" y="4755619"/>
              <a:ext cx="2572373" cy="298214"/>
            </a:xfrm>
            <a:prstGeom prst="curvedConnector4">
              <a:avLst>
                <a:gd name="adj1" fmla="val 46390"/>
                <a:gd name="adj2" fmla="val 523818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041B4B-8603-48D0-973E-CDA2137CAD05}"/>
                </a:ext>
              </a:extLst>
            </p:cNvPr>
            <p:cNvSpPr txBox="1"/>
            <p:nvPr/>
          </p:nvSpPr>
          <p:spPr>
            <a:xfrm rot="19352">
              <a:off x="5163656" y="6005196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86F3F5-9B85-442D-966B-B44E95FFBFE4}"/>
                </a:ext>
              </a:extLst>
            </p:cNvPr>
            <p:cNvSpPr txBox="1"/>
            <p:nvPr/>
          </p:nvSpPr>
          <p:spPr>
            <a:xfrm rot="21591199">
              <a:off x="428709" y="284590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7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8875-64AC-40DF-BE2E-08C043F3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46058"/>
          </a:xfrm>
        </p:spPr>
        <p:txBody>
          <a:bodyPr/>
          <a:lstStyle/>
          <a:p>
            <a:pPr algn="ctr"/>
            <a:r>
              <a:rPr lang="en-US" dirty="0"/>
              <a:t>Enumerates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EF32-5C71-45F4-95D1-C245F9AD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CE15-68D8-4644-A5DD-DD98644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0496-8864-49DB-8CDE-5875988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09DCC-46F5-4FF2-A9D6-A6004F443ED7}"/>
              </a:ext>
            </a:extLst>
          </p:cNvPr>
          <p:cNvSpPr/>
          <p:nvPr/>
        </p:nvSpPr>
        <p:spPr>
          <a:xfrm>
            <a:off x="2343149" y="1110928"/>
            <a:ext cx="457201" cy="243027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DDA18-0623-46B5-B056-E11AA19BF44B}"/>
              </a:ext>
            </a:extLst>
          </p:cNvPr>
          <p:cNvSpPr txBox="1"/>
          <p:nvPr/>
        </p:nvSpPr>
        <p:spPr>
          <a:xfrm>
            <a:off x="1588402" y="1077195"/>
            <a:ext cx="2667000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ShirtSize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SMALL,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MEDIUM,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LARGE,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EXTRA_LARGE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BAA463-ABCC-4C61-83DD-E07777E5F2EF}"/>
              </a:ext>
            </a:extLst>
          </p:cNvPr>
          <p:cNvSpPr/>
          <p:nvPr/>
        </p:nvSpPr>
        <p:spPr>
          <a:xfrm>
            <a:off x="5769998" y="2386802"/>
            <a:ext cx="1717690" cy="323469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EF09E0-4154-43D9-9DF8-14878115A697}"/>
              </a:ext>
            </a:extLst>
          </p:cNvPr>
          <p:cNvGrpSpPr/>
          <p:nvPr/>
        </p:nvGrpSpPr>
        <p:grpSpPr>
          <a:xfrm>
            <a:off x="4854117" y="2407277"/>
            <a:ext cx="3600452" cy="2756015"/>
            <a:chOff x="1676400" y="2004749"/>
            <a:chExt cx="2895600" cy="27560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75AF35-9CCA-4A63-A66E-5DBD4BBC87A5}"/>
                </a:ext>
              </a:extLst>
            </p:cNvPr>
            <p:cNvSpPr/>
            <p:nvPr/>
          </p:nvSpPr>
          <p:spPr>
            <a:xfrm>
              <a:off x="1676400" y="2004749"/>
              <a:ext cx="2895600" cy="5860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&lt;&lt;enumeration&gt;&gt;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ShirtSize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DB899-5E21-44DF-8AE2-89149CA45FB9}"/>
                </a:ext>
              </a:extLst>
            </p:cNvPr>
            <p:cNvSpPr/>
            <p:nvPr/>
          </p:nvSpPr>
          <p:spPr>
            <a:xfrm>
              <a:off x="1676400" y="2590800"/>
              <a:ext cx="2895600" cy="8756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en-US" dirty="0" err="1">
                  <a:solidFill>
                    <a:schemeClr val="tx1"/>
                  </a:solidFill>
                </a:rPr>
                <a:t>homeTeam</a:t>
              </a:r>
              <a:r>
                <a:rPr lang="en-US" dirty="0">
                  <a:solidFill>
                    <a:schemeClr val="tx1"/>
                  </a:solidFill>
                </a:rPr>
                <a:t> : String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- </a:t>
              </a:r>
              <a:r>
                <a:rPr lang="en-US" dirty="0" err="1">
                  <a:solidFill>
                    <a:schemeClr val="tx1"/>
                  </a:solidFill>
                </a:rPr>
                <a:t>visitingTeam</a:t>
              </a:r>
              <a:r>
                <a:rPr lang="en-US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 innings : Inning[0..*]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1136F2-98A2-425E-80EF-6728108D226F}"/>
                </a:ext>
              </a:extLst>
            </p:cNvPr>
            <p:cNvSpPr/>
            <p:nvPr/>
          </p:nvSpPr>
          <p:spPr>
            <a:xfrm>
              <a:off x="1676400" y="3466433"/>
              <a:ext cx="2895600" cy="1294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Game(String home, String visitor)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getHomeTeam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getVisitingTeam</a:t>
              </a:r>
              <a:r>
                <a:rPr lang="en-US" dirty="0">
                  <a:solidFill>
                    <a:schemeClr val="tx1"/>
                  </a:solidFill>
                </a:rPr>
                <a:t>() : String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getInnings</a:t>
              </a:r>
              <a:r>
                <a:rPr lang="en-US" dirty="0">
                  <a:solidFill>
                    <a:schemeClr val="tx1"/>
                  </a:solidFill>
                </a:rPr>
                <a:t>() : Inning[0..*]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8F0821-55F9-435C-AD12-C6B646917135}"/>
              </a:ext>
            </a:extLst>
          </p:cNvPr>
          <p:cNvGrpSpPr/>
          <p:nvPr/>
        </p:nvGrpSpPr>
        <p:grpSpPr>
          <a:xfrm>
            <a:off x="2438538" y="1143162"/>
            <a:ext cx="8136033" cy="2362038"/>
            <a:chOff x="-2000043" y="2422910"/>
            <a:chExt cx="8136033" cy="23620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9664C-8B9B-4A6D-AE66-8F62E0521B04}"/>
                </a:ext>
              </a:extLst>
            </p:cNvPr>
            <p:cNvSpPr txBox="1"/>
            <p:nvPr/>
          </p:nvSpPr>
          <p:spPr>
            <a:xfrm rot="5400000">
              <a:off x="1960195" y="4413592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1" name="Curved Connector 79" hidden="1">
              <a:extLst>
                <a:ext uri="{FF2B5EF4-FFF2-40B4-BE49-F238E27FC236}">
                  <a16:creationId xmlns:a16="http://schemas.microsoft.com/office/drawing/2014/main" id="{AF4DD56B-E5D1-4F3C-A9AA-CBBE65C5BDF9}"/>
                </a:ext>
              </a:extLst>
            </p:cNvPr>
            <p:cNvCxnSpPr>
              <a:cxnSpLocks/>
              <a:stCxn id="22" idx="1"/>
              <a:endCxn id="20" idx="0"/>
            </p:cNvCxnSpPr>
            <p:nvPr/>
          </p:nvCxnSpPr>
          <p:spPr>
            <a:xfrm rot="10800000" flipV="1">
              <a:off x="2331552" y="2992070"/>
              <a:ext cx="1137439" cy="160618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ular Callout 78">
              <a:extLst>
                <a:ext uri="{FF2B5EF4-FFF2-40B4-BE49-F238E27FC236}">
                  <a16:creationId xmlns:a16="http://schemas.microsoft.com/office/drawing/2014/main" id="{0DAA4E80-BA40-4289-BFF1-13A7E8CE5759}"/>
                </a:ext>
              </a:extLst>
            </p:cNvPr>
            <p:cNvSpPr/>
            <p:nvPr/>
          </p:nvSpPr>
          <p:spPr>
            <a:xfrm>
              <a:off x="3468990" y="2554255"/>
              <a:ext cx="2667000" cy="87563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Literally put </a:t>
              </a:r>
              <a:r>
                <a:rPr lang="en-US" sz="2000" b="1" i="1" dirty="0"/>
                <a:t>&lt;&lt;enumeration&gt;&gt; </a:t>
              </a:r>
              <a:r>
                <a:rPr lang="en-US" sz="2000" dirty="0"/>
                <a:t>above the name</a:t>
              </a:r>
            </a:p>
          </p:txBody>
        </p:sp>
        <p:cxnSp>
          <p:nvCxnSpPr>
            <p:cNvPr id="23" name="Curved Connector 79">
              <a:extLst>
                <a:ext uri="{FF2B5EF4-FFF2-40B4-BE49-F238E27FC236}">
                  <a16:creationId xmlns:a16="http://schemas.microsoft.com/office/drawing/2014/main" id="{AD282F69-914F-40FA-BC1B-47AED0ACA75C}"/>
                </a:ext>
              </a:extLst>
            </p:cNvPr>
            <p:cNvCxnSpPr>
              <a:cxnSpLocks/>
              <a:stCxn id="22" idx="0"/>
              <a:endCxn id="26" idx="3"/>
            </p:cNvCxnSpPr>
            <p:nvPr/>
          </p:nvCxnSpPr>
          <p:spPr>
            <a:xfrm rot="16200000" flipV="1">
              <a:off x="1427803" y="-820432"/>
              <a:ext cx="131345" cy="6618030"/>
            </a:xfrm>
            <a:prstGeom prst="curvedConnector3">
              <a:avLst>
                <a:gd name="adj1" fmla="val 272504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80">
              <a:extLst>
                <a:ext uri="{FF2B5EF4-FFF2-40B4-BE49-F238E27FC236}">
                  <a16:creationId xmlns:a16="http://schemas.microsoft.com/office/drawing/2014/main" id="{70DA2CAE-2BFC-4886-89A4-4F81E7422185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5400000">
              <a:off x="3754654" y="2781497"/>
              <a:ext cx="399447" cy="1696226"/>
            </a:xfrm>
            <a:prstGeom prst="curvedConnector2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041B4B-8603-48D0-973E-CDA2137CAD05}"/>
                </a:ext>
              </a:extLst>
            </p:cNvPr>
            <p:cNvSpPr txBox="1"/>
            <p:nvPr/>
          </p:nvSpPr>
          <p:spPr>
            <a:xfrm rot="19352">
              <a:off x="2732887" y="3643617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86F3F5-9B85-442D-966B-B44E95FFBFE4}"/>
                </a:ext>
              </a:extLst>
            </p:cNvPr>
            <p:cNvSpPr txBox="1"/>
            <p:nvPr/>
          </p:nvSpPr>
          <p:spPr>
            <a:xfrm rot="16197000">
              <a:off x="-2002067" y="2424934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7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96352"/>
          </a:xfrm>
        </p:spPr>
        <p:txBody>
          <a:bodyPr/>
          <a:lstStyle/>
          <a:p>
            <a:pPr algn="ctr"/>
            <a:r>
              <a:rPr lang="en-US" dirty="0"/>
              <a:t>Associations:  Lines Having Cardinality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33600" y="1676401"/>
            <a:ext cx="2895600" cy="2038059"/>
            <a:chOff x="1676400" y="2282014"/>
            <a:chExt cx="2895600" cy="1222835"/>
          </a:xfrm>
        </p:grpSpPr>
        <p:sp>
          <p:nvSpPr>
            <p:cNvPr id="9" name="Rectangle 8"/>
            <p:cNvSpPr/>
            <p:nvPr/>
          </p:nvSpPr>
          <p:spPr>
            <a:xfrm>
              <a:off x="1676400" y="2282014"/>
              <a:ext cx="2895600" cy="236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FlightPlan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518409"/>
              <a:ext cx="2895600" cy="6090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flightNumber</a:t>
              </a:r>
              <a:r>
                <a:rPr lang="en-US" dirty="0">
                  <a:solidFill>
                    <a:schemeClr val="tx1"/>
                  </a:solidFill>
                </a:rPr>
                <a:t> 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departTime</a:t>
              </a:r>
              <a:r>
                <a:rPr lang="en-US" dirty="0">
                  <a:solidFill>
                    <a:schemeClr val="tx1"/>
                  </a:solidFill>
                </a:rPr>
                <a:t> : Date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durationMinutes</a:t>
              </a:r>
              <a:r>
                <a:rPr lang="en-US" dirty="0">
                  <a:solidFill>
                    <a:schemeClr val="tx1"/>
                  </a:solidFill>
                </a:rPr>
                <a:t> 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6400" y="3123849"/>
              <a:ext cx="2895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delayFlight</a:t>
              </a:r>
              <a:r>
                <a:rPr lang="en-US" dirty="0">
                  <a:solidFill>
                    <a:schemeClr val="tx1"/>
                  </a:solidFill>
                </a:rPr>
                <a:t>(min 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chemeClr val="tx1"/>
                  </a:solidFill>
                </a:rPr>
                <a:t>getArrival</a:t>
              </a:r>
              <a:r>
                <a:rPr lang="en-US" dirty="0">
                  <a:solidFill>
                    <a:schemeClr val="tx1"/>
                  </a:solidFill>
                </a:rPr>
                <a:t>() : Date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49745" y="3898438"/>
            <a:ext cx="2895600" cy="925013"/>
            <a:chOff x="1676400" y="2282014"/>
            <a:chExt cx="2895600" cy="555008"/>
          </a:xfrm>
        </p:grpSpPr>
        <p:sp>
          <p:nvSpPr>
            <p:cNvPr id="13" name="Rectangle 12"/>
            <p:cNvSpPr/>
            <p:nvPr/>
          </p:nvSpPr>
          <p:spPr>
            <a:xfrm>
              <a:off x="1676400" y="2282014"/>
              <a:ext cx="2895600" cy="236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Plane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76400" y="2522147"/>
              <a:ext cx="2895600" cy="31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+ id 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+ capacity : </a:t>
              </a:r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1201724">
            <a:off x="5021015" y="3181429"/>
            <a:ext cx="2362200" cy="369332"/>
            <a:chOff x="2057400" y="4552950"/>
            <a:chExt cx="2362200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57400" y="4865132"/>
              <a:ext cx="2362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52650" y="455295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0..*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2850" y="455295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0..1</a:t>
              </a:r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2936016" y="4008265"/>
            <a:ext cx="3186290" cy="845195"/>
          </a:xfrm>
          <a:prstGeom prst="wedgeRoundRectCallout">
            <a:avLst>
              <a:gd name="adj1" fmla="val 70378"/>
              <a:gd name="adj2" fmla="val -79565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flight plan can be associated with 0 or 1 plane.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6622111" y="1695742"/>
            <a:ext cx="3186290" cy="845195"/>
          </a:xfrm>
          <a:prstGeom prst="wedgeRoundRectCallout">
            <a:avLst>
              <a:gd name="adj1" fmla="val -83607"/>
              <a:gd name="adj2" fmla="val 96891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plane can be associated</a:t>
            </a:r>
            <a:br>
              <a:rPr lang="en-US" dirty="0"/>
            </a:br>
            <a:r>
              <a:rPr lang="en-US" dirty="0"/>
              <a:t>with 0 or many flight plans</a:t>
            </a:r>
          </a:p>
        </p:txBody>
      </p:sp>
      <p:sp>
        <p:nvSpPr>
          <p:cNvPr id="20" name="Rounded Rectangular Callout 40">
            <a:extLst>
              <a:ext uri="{FF2B5EF4-FFF2-40B4-BE49-F238E27FC236}">
                <a16:creationId xmlns:a16="http://schemas.microsoft.com/office/drawing/2014/main" id="{8FDD97EB-84EB-4200-AEE9-BB104CDAF82E}"/>
              </a:ext>
            </a:extLst>
          </p:cNvPr>
          <p:cNvSpPr/>
          <p:nvPr/>
        </p:nvSpPr>
        <p:spPr>
          <a:xfrm>
            <a:off x="2099822" y="5283800"/>
            <a:ext cx="7120378" cy="507400"/>
          </a:xfrm>
          <a:prstGeom prst="wedgeRoundRectCallout">
            <a:avLst>
              <a:gd name="adj1" fmla="val -48332"/>
              <a:gd name="adj2" fmla="val -1601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In reality (and in today's lab), we'd have private fields with getter/setters.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But I need room on the slide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6901BC-325D-42C5-B455-8D0F02F9D5AF}"/>
              </a:ext>
            </a:extLst>
          </p:cNvPr>
          <p:cNvGrpSpPr/>
          <p:nvPr/>
        </p:nvGrpSpPr>
        <p:grpSpPr>
          <a:xfrm>
            <a:off x="3741421" y="1290968"/>
            <a:ext cx="2765505" cy="789102"/>
            <a:chOff x="3468369" y="2129674"/>
            <a:chExt cx="2765505" cy="789102"/>
          </a:xfrm>
        </p:grpSpPr>
        <p:sp>
          <p:nvSpPr>
            <p:cNvPr id="28" name="Rounded Rectangular Callout 57">
              <a:extLst>
                <a:ext uri="{FF2B5EF4-FFF2-40B4-BE49-F238E27FC236}">
                  <a16:creationId xmlns:a16="http://schemas.microsoft.com/office/drawing/2014/main" id="{705147DF-6348-453A-8478-C3363510128F}"/>
                </a:ext>
              </a:extLst>
            </p:cNvPr>
            <p:cNvSpPr/>
            <p:nvPr/>
          </p:nvSpPr>
          <p:spPr>
            <a:xfrm>
              <a:off x="4928791" y="2129674"/>
              <a:ext cx="1305083" cy="501573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is the class name</a:t>
              </a:r>
            </a:p>
          </p:txBody>
        </p:sp>
        <p:cxnSp>
          <p:nvCxnSpPr>
            <p:cNvPr id="29" name="Curved Connector 60">
              <a:extLst>
                <a:ext uri="{FF2B5EF4-FFF2-40B4-BE49-F238E27FC236}">
                  <a16:creationId xmlns:a16="http://schemas.microsoft.com/office/drawing/2014/main" id="{AA9CF772-83EF-47B5-89F1-133227C33042}"/>
                </a:ext>
              </a:extLst>
            </p:cNvPr>
            <p:cNvCxnSpPr>
              <a:cxnSpLocks/>
              <a:stCxn id="28" idx="1"/>
              <a:endCxn id="32" idx="3"/>
            </p:cNvCxnSpPr>
            <p:nvPr/>
          </p:nvCxnSpPr>
          <p:spPr>
            <a:xfrm rot="10800000" flipV="1">
              <a:off x="3841749" y="2380460"/>
              <a:ext cx="1087042" cy="353649"/>
            </a:xfrm>
            <a:prstGeom prst="curvedConnector3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25A9B1-F2D6-474B-BF16-36266A1CC5DE}"/>
                </a:ext>
              </a:extLst>
            </p:cNvPr>
            <p:cNvSpPr txBox="1"/>
            <p:nvPr/>
          </p:nvSpPr>
          <p:spPr>
            <a:xfrm>
              <a:off x="3468369" y="2549444"/>
              <a:ext cx="373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48A1C6-177C-43F3-A241-556040EFB3A6}"/>
              </a:ext>
            </a:extLst>
          </p:cNvPr>
          <p:cNvGrpSpPr/>
          <p:nvPr/>
        </p:nvGrpSpPr>
        <p:grpSpPr>
          <a:xfrm>
            <a:off x="6788976" y="278220"/>
            <a:ext cx="4516682" cy="3520560"/>
            <a:chOff x="1105725" y="-539485"/>
            <a:chExt cx="4516682" cy="3520560"/>
          </a:xfrm>
        </p:grpSpPr>
        <p:sp>
          <p:nvSpPr>
            <p:cNvPr id="36" name="Rounded Rectangular Callout 72">
              <a:extLst>
                <a:ext uri="{FF2B5EF4-FFF2-40B4-BE49-F238E27FC236}">
                  <a16:creationId xmlns:a16="http://schemas.microsoft.com/office/drawing/2014/main" id="{9D824601-36C2-497A-9836-6F1DB8912A67}"/>
                </a:ext>
              </a:extLst>
            </p:cNvPr>
            <p:cNvSpPr/>
            <p:nvPr/>
          </p:nvSpPr>
          <p:spPr>
            <a:xfrm>
              <a:off x="4030463" y="1786600"/>
              <a:ext cx="1591944" cy="1147979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Numbers indicating "how many"</a:t>
              </a:r>
            </a:p>
          </p:txBody>
        </p:sp>
        <p:cxnSp>
          <p:nvCxnSpPr>
            <p:cNvPr id="37" name="Curved Connector 73">
              <a:extLst>
                <a:ext uri="{FF2B5EF4-FFF2-40B4-BE49-F238E27FC236}">
                  <a16:creationId xmlns:a16="http://schemas.microsoft.com/office/drawing/2014/main" id="{91E77C03-0265-4223-9ADF-EF22C72E8419}"/>
                </a:ext>
              </a:extLst>
            </p:cNvPr>
            <p:cNvCxnSpPr>
              <a:cxnSpLocks/>
              <a:stCxn id="36" idx="1"/>
              <a:endCxn id="40" idx="3"/>
            </p:cNvCxnSpPr>
            <p:nvPr/>
          </p:nvCxnSpPr>
          <p:spPr>
            <a:xfrm rot="10800000" flipV="1">
              <a:off x="1479105" y="2360589"/>
              <a:ext cx="2551359" cy="43626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74">
              <a:extLst>
                <a:ext uri="{FF2B5EF4-FFF2-40B4-BE49-F238E27FC236}">
                  <a16:creationId xmlns:a16="http://schemas.microsoft.com/office/drawing/2014/main" id="{7AF4943C-517B-415A-A029-64F91B0541A6}"/>
                </a:ext>
              </a:extLst>
            </p:cNvPr>
            <p:cNvCxnSpPr>
              <a:cxnSpLocks/>
              <a:stCxn id="36" idx="3"/>
              <a:endCxn id="39" idx="3"/>
            </p:cNvCxnSpPr>
            <p:nvPr/>
          </p:nvCxnSpPr>
          <p:spPr>
            <a:xfrm flipH="1" flipV="1">
              <a:off x="4026415" y="-166105"/>
              <a:ext cx="1595992" cy="2526695"/>
            </a:xfrm>
            <a:prstGeom prst="curvedConnector4">
              <a:avLst>
                <a:gd name="adj1" fmla="val -14323"/>
                <a:gd name="adj2" fmla="val 61399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186136-6F0F-4BFE-BF3C-C535778E882E}"/>
                </a:ext>
              </a:extLst>
            </p:cNvPr>
            <p:cNvSpPr txBox="1"/>
            <p:nvPr/>
          </p:nvSpPr>
          <p:spPr>
            <a:xfrm rot="5400000">
              <a:off x="3839725" y="-537461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9BC4C5-FEEA-4B29-A8D4-1D845C301799}"/>
                </a:ext>
              </a:extLst>
            </p:cNvPr>
            <p:cNvSpPr txBox="1"/>
            <p:nvPr/>
          </p:nvSpPr>
          <p:spPr>
            <a:xfrm rot="8258">
              <a:off x="1105725" y="2611743"/>
              <a:ext cx="37338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2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Number/Symbols to Denote Associations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5486400" y="1447800"/>
          <a:ext cx="3657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Zero</a:t>
                      </a:r>
                      <a:r>
                        <a:rPr lang="en-US" sz="2800" baseline="0" dirty="0"/>
                        <a:t> or one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One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Zero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Zero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One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Three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5..12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Five to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869422" y="3118254"/>
            <a:ext cx="2693178" cy="1105172"/>
            <a:chOff x="3956570" y="4936150"/>
            <a:chExt cx="2693178" cy="1641910"/>
          </a:xfrm>
        </p:grpSpPr>
        <p:sp>
          <p:nvSpPr>
            <p:cNvPr id="9" name="Left Brace 8"/>
            <p:cNvSpPr/>
            <p:nvPr/>
          </p:nvSpPr>
          <p:spPr>
            <a:xfrm rot="10800000" flipH="1">
              <a:off x="6192548" y="4936150"/>
              <a:ext cx="457200" cy="1641910"/>
            </a:xfrm>
            <a:prstGeom prst="lef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6570" y="5482754"/>
              <a:ext cx="2235978" cy="548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Mean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8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1305</Words>
  <Application>Microsoft Office PowerPoint</Application>
  <PresentationFormat>Widescreen</PresentationFormat>
  <Paragraphs>300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Calibri</vt:lpstr>
      <vt:lpstr>Cambria</vt:lpstr>
      <vt:lpstr>Consolas</vt:lpstr>
      <vt:lpstr>Office Theme</vt:lpstr>
      <vt:lpstr>IST 261 (Fall 2019)</vt:lpstr>
      <vt:lpstr>Unified Modeling Language</vt:lpstr>
      <vt:lpstr>Access-Level Symbols</vt:lpstr>
      <vt:lpstr>Inheritance:  An Arrow (closed-head)</vt:lpstr>
      <vt:lpstr>Lists:  [0..*]</vt:lpstr>
      <vt:lpstr>Constructor:  Has No Return Type</vt:lpstr>
      <vt:lpstr>Enumerates</vt:lpstr>
      <vt:lpstr>Associations:  Lines Having Cardinality</vt:lpstr>
      <vt:lpstr>Number/Symbols to Denote Associations</vt:lpstr>
      <vt:lpstr>draw.io</vt:lpstr>
      <vt:lpstr>draw.io</vt:lpstr>
      <vt:lpstr>draw.io</vt:lpstr>
      <vt:lpstr>Choose UML Tool</vt:lpstr>
      <vt:lpstr>Associations in draw.io</vt:lpstr>
      <vt:lpstr>Lab</vt:lpstr>
      <vt:lpstr>Save the File</vt:lpstr>
      <vt:lpstr>Lucidchart</vt:lpstr>
      <vt:lpstr>Add Lucidchart to the Channel</vt:lpstr>
      <vt:lpstr>Add Lucidchart to the Channel</vt:lpstr>
      <vt:lpstr>Add Lucidchart to the Channel</vt:lpstr>
      <vt:lpstr>Sign In via Office 365</vt:lpstr>
      <vt:lpstr>Click +Document</vt:lpstr>
      <vt:lpstr>Create a Diagram Name UML</vt:lpstr>
      <vt:lpstr>Find the "UML" Shapes</vt:lpstr>
      <vt:lpstr>Find the "Class" Shape</vt:lpstr>
      <vt:lpstr>Connect Two Shapes</vt:lpstr>
      <vt:lpstr>Remove the Arrow 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384</cp:revision>
  <dcterms:created xsi:type="dcterms:W3CDTF">2010-01-10T20:29:40Z</dcterms:created>
  <dcterms:modified xsi:type="dcterms:W3CDTF">2019-10-16T05:09:40Z</dcterms:modified>
</cp:coreProperties>
</file>