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3" r:id="rId7"/>
    <p:sldId id="265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626E0-47F9-5118-7139-05F07839CC49}" v="379" dt="2020-07-24T14:46:06.076"/>
    <p1510:client id="{55EC59BE-324A-5186-8557-A38292613F99}" v="6" dt="2020-07-03T16:24:48.758"/>
    <p1510:client id="{A62BD194-C993-D5B3-E896-68DF6FCBD574}" v="2248" dt="2020-07-22T18:53:28.202"/>
    <p1510:client id="{E41FD626-7BBF-258D-9DDE-6C1E843F7A3F}" v="1" dt="2020-07-22T16:37:08.428"/>
    <p1510:client id="{FA30A001-6DE3-44D4-C1E7-4A2B3E7838DC}" v="36" dt="2020-07-21T16:08:46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8E21-8AD7-4FE8-BDF5-135150947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FA4A0-EB93-4EBF-A5AD-CF7A33D6D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C9147-9566-4C12-8C1F-B56D3021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E4EE-F489-4BE3-9883-6B25417128CC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F396F-852A-40E5-AC7B-1B7DA5BD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475FF-229B-45D8-AB56-F0C05D9E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C03D-CF3D-41A0-843C-CC0C88DB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8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3527-C3C5-4868-A11F-9AA77E4D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48562-0AB3-43B8-A9B6-6CEFFFC99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7BDC-1D75-4FF5-A8E1-0A3AE0B8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E4EE-F489-4BE3-9883-6B25417128CC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CEE5C-A24F-4B87-A820-77DF82DA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CCB8-7980-4F68-8C4F-73683B15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C03D-CF3D-41A0-843C-CC0C88DB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DCCF9-AEF8-4A8C-AFA4-69F41A0F2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D4FD9-CE61-477E-BE9D-7478D894C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245C7-FEE7-40F0-9453-FC3FF357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E4EE-F489-4BE3-9883-6B25417128CC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A5CCE-383E-48AA-B105-02CFFF64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13361-DC08-4AB0-BE99-19479CD3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C03D-CF3D-41A0-843C-CC0C88DB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E4DB-404B-4C6A-B742-A6D23FD0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31C2-8FD6-45F0-972D-DA489435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DDBA9-AFDC-4A9C-ADB4-6618DA2E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E4EE-F489-4BE3-9883-6B25417128CC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06D76-6225-4545-AED6-27EDEFC0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8D81-B275-4CF2-820D-0C25CD5F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C03D-CF3D-41A0-843C-CC0C88DB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4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B37B-B689-4A1F-9505-8A0B8E34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6146-CF67-4984-BF2B-C0A4B8947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7DBBB-1795-4354-A00C-18286C39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E4EE-F489-4BE3-9883-6B25417128CC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F6DC-9818-4262-BDC6-190DBEC4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45FB-E916-44EE-B3E7-51554A8A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C03D-CF3D-41A0-843C-CC0C88DB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1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6173-87A8-405A-BB32-1E795069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AEDB8-A140-47BE-94B2-7F7ACEC10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AD720-BC47-43A9-963A-999CBF6D4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1FFE4-F035-43CB-AB58-9165015C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E4EE-F489-4BE3-9883-6B25417128CC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4BA3F-2506-486A-A2FB-E95362B4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3809B-0A8F-4E37-B6DB-CC2AED9E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C03D-CF3D-41A0-843C-CC0C88DB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8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6094-1766-4254-9D40-1D81ECEA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C427D-1A30-43FC-BE08-0F26FB1F2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B4FC1-AB19-4FF1-8099-1876EF765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299B2-446B-4AF4-A927-9DEAE33B1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B0CD2-1D08-47A0-B435-3F87E5BC0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EBEFB-9C6E-4F03-A66F-E7AE8974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E4EE-F489-4BE3-9883-6B25417128CC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A6F01-C1F6-4516-B03C-DF1AB460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B5D51-FF74-4638-950D-431E6DCE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C03D-CF3D-41A0-843C-CC0C88DB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2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BF42-B75D-48C9-93A9-78A0A61B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244F8-7EF7-493D-B5DE-093F9526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E4EE-F489-4BE3-9883-6B25417128CC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8C3D2-C7A4-4CC5-903B-67030943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12CE6-1D17-48B2-AC58-D428D269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C03D-CF3D-41A0-843C-CC0C88DB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8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0EAFC-B2DE-459F-99DA-A97279D3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E4EE-F489-4BE3-9883-6B25417128CC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F4944-5F0F-4E36-8229-757A493F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FCFF3-3950-4F79-B977-14407D90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C03D-CF3D-41A0-843C-CC0C88DB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3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8C4A-ECD2-4553-8523-CDDD6E7F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D638-52E7-4CC3-9C08-E0A64B59C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8405D-ECCB-4B29-8322-B07DC56AD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8B2DC-6B26-4EFE-B61E-642B715F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E4EE-F489-4BE3-9883-6B25417128CC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D1B03-1E9B-4548-A58E-339548EE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228F2-D2C4-4E87-925C-E82D4ACC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C03D-CF3D-41A0-843C-CC0C88DB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3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2F46-EE65-4D25-9839-FF5F47A2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A3732-7DCA-4FCC-90D6-B8DF407C2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A1A6A-3D25-4998-BA09-1EF46D5F5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8DAB8-4101-49E3-B992-E6971833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E4EE-F489-4BE3-9883-6B25417128CC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77749-EFA4-4408-B68E-E310BB49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DA555-34C4-450E-8253-4D4E72F8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C03D-CF3D-41A0-843C-CC0C88DB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5F5D4-0D7C-403F-9E40-F2022283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D873C-DF7E-44AD-A6CB-198214C5C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69795-C5E7-4D4B-B0D4-28428521C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E4EE-F489-4BE3-9883-6B25417128CC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986B-E26E-4525-8C00-83DF4058F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77038-7DE6-4ECD-82A8-7063E2181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7C03D-CF3D-41A0-843C-CC0C88DB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961A-8F3E-4265-BB1C-A074F8BCC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Cobol 5</a:t>
            </a:r>
            <a:br>
              <a:rPr lang="en-US"/>
            </a:br>
            <a:r>
              <a:rPr lang="en-US">
                <a:cs typeface="Calibri Light"/>
              </a:rPr>
              <a:t>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96A3F-52C9-40BA-BA1F-4A639A5D5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Joe Oakes</a:t>
            </a:r>
          </a:p>
          <a:p>
            <a:r>
              <a:rPr lang="en-US">
                <a:cs typeface="Calibri"/>
              </a:rPr>
              <a:t>jxo19@psu.edu</a:t>
            </a:r>
          </a:p>
        </p:txBody>
      </p:sp>
    </p:spTree>
    <p:extLst>
      <p:ext uri="{BB962C8B-B14F-4D97-AF65-F5344CB8AC3E}">
        <p14:creationId xmlns:p14="http://schemas.microsoft.com/office/powerpoint/2010/main" val="329798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2FA4-8CEB-45D4-9C7E-E916D025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Cobol: Tables: One Dimensional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DFAF-8026-4774-A053-774E529A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87" y="1431018"/>
            <a:ext cx="5533709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A table is a collection of data items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 table consists of a table name and table elements</a:t>
            </a:r>
          </a:p>
          <a:p>
            <a:r>
              <a:rPr lang="en-US">
                <a:cs typeface="Calibri"/>
              </a:rPr>
              <a:t>A table is similar to an Array in other programming languages</a:t>
            </a:r>
          </a:p>
          <a:p>
            <a:r>
              <a:rPr lang="en-US">
                <a:cs typeface="Calibri"/>
              </a:rPr>
              <a:t>An Array is a linear data structure</a:t>
            </a:r>
          </a:p>
          <a:p>
            <a:r>
              <a:rPr lang="en-US">
                <a:cs typeface="Calibri"/>
              </a:rPr>
              <a:t>An Array is a collection of individual data items of the same type</a:t>
            </a:r>
          </a:p>
          <a:p>
            <a:r>
              <a:rPr lang="en-US">
                <a:cs typeface="Calibri"/>
              </a:rPr>
              <a:t>You can use subscripts or indexes to refer to individual items in the table</a:t>
            </a:r>
          </a:p>
          <a:p>
            <a:r>
              <a:rPr lang="en-US">
                <a:cs typeface="Calibri"/>
              </a:rPr>
              <a:t>Define the table in the Data Division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345498-E48D-4A3E-9B54-ADBE67DE9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221" y="1624685"/>
            <a:ext cx="5532664" cy="2370384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CBDE85B8-A836-49C3-AC54-622322A579D3}"/>
              </a:ext>
            </a:extLst>
          </p:cNvPr>
          <p:cNvSpPr txBox="1"/>
          <p:nvPr/>
        </p:nvSpPr>
        <p:spPr>
          <a:xfrm>
            <a:off x="6759083" y="4365096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Running Example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3EC07949-D143-4527-90C2-92EB3E969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080" y="5073831"/>
            <a:ext cx="6351389" cy="1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1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2FA4-8CEB-45D4-9C7E-E916D025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Cobol: Tables: </a:t>
            </a:r>
            <a:r>
              <a:rPr lang="en-US">
                <a:ea typeface="+mj-lt"/>
                <a:cs typeface="+mj-lt"/>
              </a:rPr>
              <a:t>One Dimensional Table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DFAF-8026-4774-A053-774E529A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3" y="1825625"/>
            <a:ext cx="61732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Occurs clause is used to define the table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It defines the repetition of the data name</a:t>
            </a:r>
          </a:p>
          <a:p>
            <a:r>
              <a:rPr lang="en-US">
                <a:cs typeface="Calibri"/>
              </a:rPr>
              <a:t>It can only be used with level numbers between 02-49</a:t>
            </a:r>
          </a:p>
          <a:p>
            <a:r>
              <a:rPr lang="en-US">
                <a:cs typeface="Calibri"/>
              </a:rPr>
              <a:t>You can define a one-dimensional or two-dimensional table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70A3B2-5050-4731-8799-A5DF46118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14" y="2291435"/>
            <a:ext cx="5532664" cy="237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9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2FA4-8CEB-45D4-9C7E-E916D025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Cobol: Tables: </a:t>
            </a:r>
            <a:r>
              <a:rPr lang="en-US">
                <a:ea typeface="+mj-lt"/>
                <a:cs typeface="+mj-lt"/>
              </a:rPr>
              <a:t>Two Dimensional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DFAF-8026-4774-A053-774E529A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3" y="1825625"/>
            <a:ext cx="61732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 Two-dimensional table is created with both data elements being a variable length.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2A3581-60F7-4203-8045-646F2E0F4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222" y="1714786"/>
            <a:ext cx="5491842" cy="32651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E5CFAD-A609-4601-A757-D0AAE5D08FA5}"/>
              </a:ext>
            </a:extLst>
          </p:cNvPr>
          <p:cNvSpPr txBox="1"/>
          <p:nvPr/>
        </p:nvSpPr>
        <p:spPr>
          <a:xfrm>
            <a:off x="6228404" y="5086766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Running Example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40AC6AD-CB48-43F6-BF39-C2ED0402E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42" y="5994316"/>
            <a:ext cx="11955236" cy="3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2FA4-8CEB-45D4-9C7E-E916D025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Cobol: Tables: Subscript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DFAF-8026-4774-A053-774E529A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" y="1431018"/>
            <a:ext cx="3043602" cy="42560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cs typeface="Calibri"/>
              </a:rPr>
              <a:t>Table elements can be accessed by using a subscript</a:t>
            </a:r>
          </a:p>
          <a:p>
            <a:r>
              <a:rPr lang="en-US">
                <a:cs typeface="Calibri"/>
              </a:rPr>
              <a:t>The values can range from 1 to the number of times the table occurs</a:t>
            </a:r>
          </a:p>
          <a:p>
            <a:r>
              <a:rPr lang="en-US">
                <a:cs typeface="Calibri"/>
              </a:rPr>
              <a:t>A subscript can be any positive number</a:t>
            </a:r>
          </a:p>
          <a:p>
            <a:r>
              <a:rPr lang="en-US">
                <a:cs typeface="Calibri"/>
              </a:rPr>
              <a:t>You don't have to declare it in the DATA DIVISION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5CFAD-A609-4601-A757-D0AAE5D08FA5}"/>
              </a:ext>
            </a:extLst>
          </p:cNvPr>
          <p:cNvSpPr txBox="1"/>
          <p:nvPr/>
        </p:nvSpPr>
        <p:spPr>
          <a:xfrm>
            <a:off x="8065368" y="1031837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Running Example</a:t>
            </a:r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B18CC9-AEA8-4EAB-AF49-7E072E001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437" y="1645472"/>
            <a:ext cx="4308020" cy="28730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B93072-D8BC-4ED1-A6BB-2C07E46B601E}"/>
              </a:ext>
            </a:extLst>
          </p:cNvPr>
          <p:cNvSpPr txBox="1"/>
          <p:nvPr/>
        </p:nvSpPr>
        <p:spPr>
          <a:xfrm>
            <a:off x="7752403" y="4896265"/>
            <a:ext cx="3831770" cy="17543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cs typeface="Calibri"/>
              </a:rPr>
              <a:t>Notice the working storage variables </a:t>
            </a:r>
            <a:r>
              <a:rPr lang="en-US" b="1">
                <a:cs typeface="Calibri"/>
              </a:rPr>
              <a:t>elements the subscript reference gets the </a:t>
            </a:r>
            <a:r>
              <a:rPr lang="en-US" b="1" dirty="0">
                <a:cs typeface="Calibri"/>
              </a:rPr>
              <a:t>values</a:t>
            </a:r>
          </a:p>
          <a:p>
            <a:r>
              <a:rPr lang="en-US" b="1">
                <a:cs typeface="Calibri"/>
              </a:rPr>
              <a:t>WS-C(1,1), </a:t>
            </a:r>
            <a:r>
              <a:rPr lang="en-US" b="1">
                <a:ea typeface="+mn-lt"/>
                <a:cs typeface="+mn-lt"/>
              </a:rPr>
              <a:t>WS-C(1,2)</a:t>
            </a:r>
          </a:p>
          <a:p>
            <a:r>
              <a:rPr lang="en-US" b="1">
                <a:ea typeface="+mn-lt"/>
                <a:cs typeface="+mn-lt"/>
              </a:rPr>
              <a:t>WS-C(2,1), WS-C(2,2)</a:t>
            </a:r>
          </a:p>
          <a:p>
            <a:r>
              <a:rPr lang="en-US" b="1">
                <a:ea typeface="+mn-lt"/>
                <a:cs typeface="+mn-lt"/>
              </a:rPr>
              <a:t>WS-C(3,1), WS-C(3,2)</a:t>
            </a:r>
            <a:endParaRPr lang="en-US" b="1" dirty="0">
              <a:cs typeface="Calibri"/>
            </a:endParaRPr>
          </a:p>
        </p:txBody>
      </p:sp>
      <p:pic>
        <p:nvPicPr>
          <p:cNvPr id="5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BE684D-B8E7-4047-A457-3976ADF1B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221" y="1397466"/>
            <a:ext cx="4362450" cy="523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9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2FA4-8CEB-45D4-9C7E-E916D025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Cobol: Tables: Index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DFAF-8026-4774-A053-774E529A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" y="1403804"/>
            <a:ext cx="3043602" cy="508612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cs typeface="Calibri"/>
              </a:rPr>
              <a:t>Table elements can also be accessed by using index</a:t>
            </a:r>
          </a:p>
          <a:p>
            <a:r>
              <a:rPr lang="en-US">
                <a:cs typeface="Calibri"/>
              </a:rPr>
              <a:t>It is a displacement of the element from the start of the table</a:t>
            </a:r>
            <a:endParaRPr lang="en-US"/>
          </a:p>
          <a:p>
            <a:r>
              <a:rPr lang="en-US">
                <a:cs typeface="Calibri"/>
              </a:rPr>
              <a:t>It is declared with the OCCURS using the INDEXED BY clause</a:t>
            </a:r>
            <a:endParaRPr lang="en-US"/>
          </a:p>
          <a:p>
            <a:r>
              <a:rPr lang="en-US">
                <a:cs typeface="Calibri"/>
              </a:rPr>
              <a:t>The value of the index can be changed using the SET statement and PERFORM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Notice WS-B occurs 3 times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Notice WS-C occurs 2 times per element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5CFAD-A609-4601-A757-D0AAE5D08FA5}"/>
              </a:ext>
            </a:extLst>
          </p:cNvPr>
          <p:cNvSpPr txBox="1"/>
          <p:nvPr/>
        </p:nvSpPr>
        <p:spPr>
          <a:xfrm>
            <a:off x="8065368" y="1031837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Running Example</a:t>
            </a:r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F4CB55-F153-4B54-BE32-81A359C53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508" y="1556181"/>
            <a:ext cx="4090307" cy="22760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769A69-2417-406A-9898-6650F06AE4AA}"/>
              </a:ext>
            </a:extLst>
          </p:cNvPr>
          <p:cNvSpPr txBox="1"/>
          <p:nvPr/>
        </p:nvSpPr>
        <p:spPr>
          <a:xfrm>
            <a:off x="8364725" y="4447229"/>
            <a:ext cx="3831770" cy="147732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cs typeface="Calibri"/>
              </a:rPr>
              <a:t>Notice the working storage </a:t>
            </a:r>
            <a:r>
              <a:rPr lang="en-US" b="1">
                <a:cs typeface="Calibri"/>
              </a:rPr>
              <a:t>variables element values</a:t>
            </a:r>
            <a:endParaRPr lang="en-US" b="1" dirty="0">
              <a:cs typeface="Calibri"/>
            </a:endParaRPr>
          </a:p>
          <a:p>
            <a:r>
              <a:rPr lang="en-US" b="1">
                <a:cs typeface="Calibri"/>
              </a:rPr>
              <a:t>WS-C:1,1, </a:t>
            </a:r>
            <a:r>
              <a:rPr lang="en-US" b="1">
                <a:ea typeface="+mn-lt"/>
                <a:cs typeface="+mn-lt"/>
              </a:rPr>
              <a:t>WS-C:1,2</a:t>
            </a:r>
          </a:p>
          <a:p>
            <a:r>
              <a:rPr lang="en-US" b="1">
                <a:ea typeface="+mn-lt"/>
                <a:cs typeface="+mn-lt"/>
              </a:rPr>
              <a:t>WS-C:2,1, WS-C:2,2</a:t>
            </a:r>
            <a:endParaRPr lang="en-US" b="1">
              <a:cs typeface="Calibri"/>
            </a:endParaRPr>
          </a:p>
          <a:p>
            <a:r>
              <a:rPr lang="en-US" b="1">
                <a:ea typeface="+mn-lt"/>
                <a:cs typeface="+mn-lt"/>
              </a:rPr>
              <a:t>WS-C:3,1, WS-C:3,2</a:t>
            </a:r>
            <a:endParaRPr lang="en-US" b="1" dirty="0">
              <a:cs typeface="Calibri"/>
            </a:endParaRPr>
          </a:p>
        </p:txBody>
      </p:sp>
      <p:pic>
        <p:nvPicPr>
          <p:cNvPr id="11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86B6AA-7F2D-49E9-BD69-F4A35CA6E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722" y="1486694"/>
            <a:ext cx="4729842" cy="434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2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2FA4-8CEB-45D4-9C7E-E916D025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Cobol: Tables: Set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DFAF-8026-4774-A053-774E529A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" y="1431018"/>
            <a:ext cx="3043602" cy="42560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Set statement is used to change the index value</a:t>
            </a:r>
            <a:endParaRPr lang="en-US"/>
          </a:p>
          <a:p>
            <a:r>
              <a:rPr lang="en-US">
                <a:cs typeface="Calibri"/>
              </a:rPr>
              <a:t>It can be used to initialize increment, or decrement the value of the index</a:t>
            </a:r>
          </a:p>
          <a:p>
            <a:r>
              <a:rPr lang="en-US">
                <a:cs typeface="Calibri"/>
              </a:rPr>
              <a:t>It is used with Search and Search All to locate elements in a table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5CFAD-A609-4601-A757-D0AAE5D08FA5}"/>
              </a:ext>
            </a:extLst>
          </p:cNvPr>
          <p:cNvSpPr txBox="1"/>
          <p:nvPr/>
        </p:nvSpPr>
        <p:spPr>
          <a:xfrm>
            <a:off x="8065368" y="1031837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Running Example</a:t>
            </a:r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61EDD3-D888-46DC-862A-2DF64CB61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123" y="1430026"/>
            <a:ext cx="4919031" cy="4199923"/>
          </a:xfrm>
          <a:prstGeom prst="rect">
            <a:avLst/>
          </a:prstGeom>
        </p:spPr>
      </p:pic>
      <p:pic>
        <p:nvPicPr>
          <p:cNvPr id="6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B065D5E1-2A24-4339-9068-3520D0213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195" y="1960069"/>
            <a:ext cx="2743200" cy="84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6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2FA4-8CEB-45D4-9C7E-E916D025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Cobol: Tables: Search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DFAF-8026-4774-A053-774E529A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" y="1431018"/>
            <a:ext cx="3043602" cy="425608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Search is a linear search method used to find elements in a table</a:t>
            </a:r>
          </a:p>
          <a:p>
            <a:r>
              <a:rPr lang="en-US" dirty="0">
                <a:cs typeface="Calibri"/>
              </a:rPr>
              <a:t>It can be used on sorted and unsorted tables</a:t>
            </a:r>
          </a:p>
          <a:p>
            <a:r>
              <a:rPr lang="en-US" dirty="0">
                <a:cs typeface="Calibri"/>
              </a:rPr>
              <a:t>It should only be used on tables declared with the INDEX phrase</a:t>
            </a:r>
          </a:p>
          <a:p>
            <a:r>
              <a:rPr lang="en-US" dirty="0">
                <a:cs typeface="Calibri"/>
              </a:rPr>
              <a:t>It starts with the initial value of the index and increments automatically by 1 until it reaches the end of the table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5CFAD-A609-4601-A757-D0AAE5D08FA5}"/>
              </a:ext>
            </a:extLst>
          </p:cNvPr>
          <p:cNvSpPr txBox="1"/>
          <p:nvPr/>
        </p:nvSpPr>
        <p:spPr>
          <a:xfrm>
            <a:off x="8781464" y="1050198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Running Example</a:t>
            </a:r>
          </a:p>
        </p:txBody>
      </p:sp>
      <p:pic>
        <p:nvPicPr>
          <p:cNvPr id="7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213ACB-0E13-4461-B68D-78BE8C726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183" y="1684647"/>
            <a:ext cx="2743200" cy="844658"/>
          </a:xfrm>
          <a:prstGeom prst="rect">
            <a:avLst/>
          </a:prstGeom>
        </p:spPr>
      </p:pic>
      <p:pic>
        <p:nvPicPr>
          <p:cNvPr id="8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F51458-978D-4B78-99A7-086279E39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786" y="1393303"/>
            <a:ext cx="5671850" cy="485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7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2FA4-8CEB-45D4-9C7E-E916D025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Cobol: Tables: Search All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DFAF-8026-4774-A053-774E529A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" y="1431018"/>
            <a:ext cx="3043602" cy="425608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Search All is a binary search method used to find elements in a table</a:t>
            </a:r>
            <a:endParaRPr lang="en-US"/>
          </a:p>
          <a:p>
            <a:r>
              <a:rPr lang="en-US" dirty="0">
                <a:cs typeface="Calibri"/>
              </a:rPr>
              <a:t>The table must be sorted</a:t>
            </a:r>
          </a:p>
          <a:p>
            <a:r>
              <a:rPr lang="en-US" dirty="0">
                <a:cs typeface="Calibri"/>
              </a:rPr>
              <a:t>The index does not require initialization</a:t>
            </a:r>
          </a:p>
          <a:p>
            <a:r>
              <a:rPr lang="en-US" dirty="0">
                <a:cs typeface="Calibri"/>
              </a:rPr>
              <a:t>It halves the table and determines in which half the element is located</a:t>
            </a:r>
          </a:p>
          <a:p>
            <a:r>
              <a:rPr lang="en-US" dirty="0">
                <a:cs typeface="Calibri"/>
              </a:rPr>
              <a:t>It will repeat until the element is found of the end is reached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5CFAD-A609-4601-A757-D0AAE5D08FA5}"/>
              </a:ext>
            </a:extLst>
          </p:cNvPr>
          <p:cNvSpPr txBox="1"/>
          <p:nvPr/>
        </p:nvSpPr>
        <p:spPr>
          <a:xfrm>
            <a:off x="8065368" y="1031837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Running Example</a:t>
            </a:r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C0CEA7-A230-4445-A685-B37D6587C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074" y="1979911"/>
            <a:ext cx="3606188" cy="1724680"/>
          </a:xfrm>
          <a:prstGeom prst="rect">
            <a:avLst/>
          </a:prstGeom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F397F-3439-4684-8803-699442115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328" y="1361833"/>
            <a:ext cx="5479055" cy="416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Cobol 5 Tables</vt:lpstr>
      <vt:lpstr>Cobol: Tables: One Dimensional Table</vt:lpstr>
      <vt:lpstr>Cobol: Tables: One Dimensional Table</vt:lpstr>
      <vt:lpstr>Cobol: Tables: Two Dimensional Table</vt:lpstr>
      <vt:lpstr>Cobol: Tables: Subscript</vt:lpstr>
      <vt:lpstr>Cobol: Tables: Index</vt:lpstr>
      <vt:lpstr>Cobol: Tables: Set</vt:lpstr>
      <vt:lpstr>Cobol: Tables: Search</vt:lpstr>
      <vt:lpstr>Cobol: Tables: Search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231</cp:revision>
  <dcterms:created xsi:type="dcterms:W3CDTF">2020-07-03T16:24:29Z</dcterms:created>
  <dcterms:modified xsi:type="dcterms:W3CDTF">2020-07-24T14:47:34Z</dcterms:modified>
</cp:coreProperties>
</file>