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8D1D0-C55A-71CF-E5AF-04EB6419F856}" v="479" dt="2020-06-26T14:54:51.711"/>
    <p1510:client id="{CC8E147B-687B-49D2-BDE1-89C1A0DA9879}" v="26" dt="2020-06-08T19:10:37.004"/>
    <p1510:client id="{DD7BBAD0-6ABE-0BF5-AF7E-50F6F3D3E9AB}" v="4874" dt="2020-07-01T18:20:10.902"/>
    <p1510:client id="{E4B42156-587D-4C90-C9F5-8A5F284DB0C6}" v="7" dt="2020-07-02T15:26:26.312"/>
    <p1510:client id="{F8518544-BF41-E603-DD2D-5EC8DD1F8811}" v="78" dt="2020-07-06T13:30:43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8E21-8AD7-4FE8-BDF5-135150947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FA4A0-EB93-4EBF-A5AD-CF7A33D6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9147-9566-4C12-8C1F-B56D3021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F396F-852A-40E5-AC7B-1B7DA5BD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75FF-229B-45D8-AB56-F0C05D9E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8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3527-C3C5-4868-A11F-9AA77E4D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48562-0AB3-43B8-A9B6-6CEFFFC9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7BDC-1D75-4FF5-A8E1-0A3AE0B8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EE5C-A24F-4B87-A820-77DF82DA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CCB8-7980-4F68-8C4F-73683B15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DCCF9-AEF8-4A8C-AFA4-69F41A0F2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D4FD9-CE61-477E-BE9D-7478D894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45C7-FEE7-40F0-9453-FC3FF357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5CCE-383E-48AA-B105-02CFFF64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3361-DC08-4AB0-BE99-19479CD3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E4DB-404B-4C6A-B742-A6D23FD0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31C2-8FD6-45F0-972D-DA489435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DBA9-AFDC-4A9C-ADB4-6618DA2E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06D76-6225-4545-AED6-27EDEFC0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8D81-B275-4CF2-820D-0C25CD5F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B37B-B689-4A1F-9505-8A0B8E34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6146-CF67-4984-BF2B-C0A4B894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7DBBB-1795-4354-A00C-18286C39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F6DC-9818-4262-BDC6-190DBEC4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45FB-E916-44EE-B3E7-51554A8A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1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6173-87A8-405A-BB32-1E795069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EDB8-A140-47BE-94B2-7F7ACEC10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AD720-BC47-43A9-963A-999CBF6D4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1FFE4-F035-43CB-AB58-9165015C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4BA3F-2506-486A-A2FB-E95362B4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3809B-0A8F-4E37-B6DB-CC2AED9E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6094-1766-4254-9D40-1D81ECEA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C427D-1A30-43FC-BE08-0F26FB1F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B4FC1-AB19-4FF1-8099-1876EF76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299B2-446B-4AF4-A927-9DEAE33B1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B0CD2-1D08-47A0-B435-3F87E5BC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EBEFB-9C6E-4F03-A66F-E7AE8974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A6F01-C1F6-4516-B03C-DF1AB460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B5D51-FF74-4638-950D-431E6DCE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BF42-B75D-48C9-93A9-78A0A61B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244F8-7EF7-493D-B5DE-093F9526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8C3D2-C7A4-4CC5-903B-67030943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12CE6-1D17-48B2-AC58-D428D269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0EAFC-B2DE-459F-99DA-A97279D3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F4944-5F0F-4E36-8229-757A493F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FCFF3-3950-4F79-B977-14407D90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8C4A-ECD2-4553-8523-CDDD6E7F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D638-52E7-4CC3-9C08-E0A64B59C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8405D-ECCB-4B29-8322-B07DC56AD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B2DC-6B26-4EFE-B61E-642B715F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D1B03-1E9B-4548-A58E-339548EE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228F2-D2C4-4E87-925C-E82D4ACC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2F46-EE65-4D25-9839-FF5F47A2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A3732-7DCA-4FCC-90D6-B8DF407C2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A1A6A-3D25-4998-BA09-1EF46D5F5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8DAB8-4101-49E3-B992-E6971833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77749-EFA4-4408-B68E-E310BB49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DA555-34C4-450E-8253-4D4E72F8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F5D4-0D7C-403F-9E40-F2022283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873C-DF7E-44AD-A6CB-198214C5C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9795-C5E7-4D4B-B0D4-28428521C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E4EE-F489-4BE3-9883-6B25417128CC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986B-E26E-4525-8C00-83DF4058F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7038-7DE6-4ECD-82A8-7063E2181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961A-8F3E-4265-BB1C-A074F8BCC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Cobol 2</a:t>
            </a:r>
            <a:br>
              <a:rPr lang="en-US" dirty="0"/>
            </a:br>
            <a:r>
              <a:rPr lang="en-US" dirty="0">
                <a:cs typeface="Calibri Light"/>
              </a:rPr>
              <a:t>Describing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96A3F-52C9-40BA-BA1F-4A639A5D5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Joe Oakes</a:t>
            </a:r>
          </a:p>
          <a:p>
            <a:r>
              <a:rPr lang="en-US" dirty="0">
                <a:cs typeface="Calibri"/>
              </a:rPr>
              <a:t>jxo19@psu.edu</a:t>
            </a:r>
          </a:p>
        </p:txBody>
      </p:sp>
    </p:spTree>
    <p:extLst>
      <p:ext uri="{BB962C8B-B14F-4D97-AF65-F5344CB8AC3E}">
        <p14:creationId xmlns:p14="http://schemas.microsoft.com/office/powerpoint/2010/main" val="414036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5" y="166796"/>
            <a:ext cx="10515600" cy="866276"/>
          </a:xfrm>
        </p:spPr>
        <p:txBody>
          <a:bodyPr/>
          <a:lstStyle/>
          <a:p>
            <a:r>
              <a:rPr lang="en-US" dirty="0"/>
              <a:t>Cobol: </a:t>
            </a:r>
            <a:r>
              <a:rPr lang="en-US" dirty="0">
                <a:ea typeface="+mj-lt"/>
                <a:cs typeface="+mj-lt"/>
              </a:rPr>
              <a:t>Describing Data: </a:t>
            </a:r>
            <a:r>
              <a:rPr lang="en-US" dirty="0"/>
              <a:t>Naming: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3" y="1825625"/>
            <a:ext cx="6528149" cy="4758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 start a new data name you need specify the level number</a:t>
            </a:r>
          </a:p>
          <a:p>
            <a:pPr lvl="1"/>
            <a:r>
              <a:rPr lang="en-US">
                <a:cs typeface="Calibri"/>
              </a:rPr>
              <a:t>01 for a field description entry and group level items. 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Level 01 might have 1 or more elementary items associated with the group items</a:t>
            </a:r>
          </a:p>
          <a:p>
            <a:pPr lvl="1"/>
            <a:r>
              <a:rPr lang="en-US">
                <a:cs typeface="Calibri"/>
              </a:rPr>
              <a:t>02-49 are elementary items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66 is reserved for the rename clause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77 is items that cannot be subdivided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88 is for condition name entries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E85436-0E83-42C7-A26E-1EA52D49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359" y="2110450"/>
            <a:ext cx="4413336" cy="26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3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5" y="166796"/>
            <a:ext cx="10515600" cy="866276"/>
          </a:xfrm>
        </p:spPr>
        <p:txBody>
          <a:bodyPr/>
          <a:lstStyle/>
          <a:p>
            <a:r>
              <a:rPr lang="en-US" dirty="0"/>
              <a:t>Cobol: </a:t>
            </a:r>
            <a:r>
              <a:rPr lang="en-US" dirty="0">
                <a:ea typeface="+mj-lt"/>
                <a:cs typeface="+mj-lt"/>
              </a:rPr>
              <a:t>Describing Data: </a:t>
            </a:r>
            <a:r>
              <a:rPr lang="en-US" dirty="0"/>
              <a:t>Naming: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3" y="1825625"/>
            <a:ext cx="6528149" cy="4758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Notice the group item 01 SALESDETAILS</a:t>
            </a:r>
          </a:p>
          <a:p>
            <a:r>
              <a:rPr lang="en-US">
                <a:ea typeface="+mn-lt"/>
                <a:cs typeface="+mn-lt"/>
              </a:rPr>
              <a:t>Below that is ENDOFSALES VALUE 88 Level which gets set to HIGH-VALUES – indicates the end of file</a:t>
            </a:r>
          </a:p>
          <a:p>
            <a:r>
              <a:rPr lang="en-US">
                <a:cs typeface="Calibri"/>
              </a:rPr>
              <a:t>SALESPERSON-ID is an elementary item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SALESPERSON-NAME is a group item that contains two elementary items LASTNAME and FIRSTNAME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C90719F-6951-4352-9497-3DFC9CC9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455" y="2173079"/>
            <a:ext cx="5050076" cy="30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6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5" y="166796"/>
            <a:ext cx="10910371" cy="866276"/>
          </a:xfrm>
        </p:spPr>
        <p:txBody>
          <a:bodyPr>
            <a:normAutofit/>
          </a:bodyPr>
          <a:lstStyle/>
          <a:p>
            <a:r>
              <a:rPr lang="en-US"/>
              <a:t>Cobol: Naming: Literal and Figurative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3" y="1825625"/>
            <a:ext cx="6528149" cy="47584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A</a:t>
            </a:r>
            <a:r>
              <a:rPr lang="en-US" dirty="0">
                <a:cs typeface="Calibri"/>
              </a:rPr>
              <a:t> literal is an exact value or constant value</a:t>
            </a:r>
            <a:endParaRPr lang="en-US" dirty="0"/>
          </a:p>
          <a:p>
            <a:r>
              <a:rPr lang="en-US" dirty="0">
                <a:cs typeface="Calibri"/>
              </a:rPr>
              <a:t>There are two types of literals</a:t>
            </a:r>
          </a:p>
          <a:p>
            <a:pPr lvl="1"/>
            <a:r>
              <a:rPr lang="en-US" dirty="0">
                <a:cs typeface="Calibri"/>
              </a:rPr>
              <a:t>Numeric literal</a:t>
            </a:r>
          </a:p>
          <a:p>
            <a:pPr lvl="2"/>
            <a:r>
              <a:rPr lang="en-US" dirty="0">
                <a:cs typeface="Calibri"/>
              </a:rPr>
              <a:t>Can be up to 18  digits long</a:t>
            </a:r>
          </a:p>
          <a:p>
            <a:pPr lvl="2"/>
            <a:r>
              <a:rPr lang="en-US" dirty="0">
                <a:cs typeface="Calibri"/>
              </a:rPr>
              <a:t>Can begin with a leading plus or minus sign</a:t>
            </a:r>
          </a:p>
          <a:p>
            <a:pPr lvl="2"/>
            <a:r>
              <a:rPr lang="en-US" dirty="0">
                <a:cs typeface="Calibri"/>
              </a:rPr>
              <a:t>Can contain a decimal point</a:t>
            </a:r>
          </a:p>
          <a:p>
            <a:pPr lvl="2"/>
            <a:r>
              <a:rPr lang="en-US" dirty="0">
                <a:cs typeface="Calibri"/>
              </a:rPr>
              <a:t>Notice WS-STATE-TAX picture clause 9V99 the V represents an implied decimal </a:t>
            </a:r>
          </a:p>
          <a:p>
            <a:pPr lvl="1"/>
            <a:r>
              <a:rPr lang="en-US" dirty="0">
                <a:cs typeface="Calibri"/>
              </a:rPr>
              <a:t>non-numeric literal</a:t>
            </a:r>
          </a:p>
          <a:p>
            <a:pPr lvl="2"/>
            <a:r>
              <a:rPr lang="en-US" dirty="0">
                <a:cs typeface="Calibri"/>
              </a:rPr>
              <a:t>Is enclosed in apostrophes or quotation marks</a:t>
            </a:r>
          </a:p>
          <a:p>
            <a:pPr lvl="2"/>
            <a:r>
              <a:rPr lang="en-US" dirty="0">
                <a:cs typeface="Calibri"/>
              </a:rPr>
              <a:t>May contain spaces, numbers and reserved words</a:t>
            </a:r>
          </a:p>
          <a:p>
            <a:pPr lvl="2"/>
            <a:r>
              <a:rPr lang="en-US" dirty="0">
                <a:cs typeface="Calibri"/>
              </a:rPr>
              <a:t>You don't want to include the apostrophe if using that character to define the string</a:t>
            </a:r>
          </a:p>
          <a:p>
            <a:pPr lvl="2"/>
            <a:r>
              <a:rPr lang="en-US" dirty="0">
                <a:cs typeface="Calibri"/>
              </a:rPr>
              <a:t>Notice WS-DONE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75227E-9D4F-4424-A0AD-4030F58FD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79" y="2217028"/>
            <a:ext cx="5718132" cy="25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7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5" y="166796"/>
            <a:ext cx="10910371" cy="866276"/>
          </a:xfrm>
        </p:spPr>
        <p:txBody>
          <a:bodyPr>
            <a:normAutofit/>
          </a:bodyPr>
          <a:lstStyle/>
          <a:p>
            <a:r>
              <a:rPr lang="en-US"/>
              <a:t>Cobol: Naming: Literal and Figurative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3" y="1825625"/>
            <a:ext cx="6528149" cy="47584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Notice the paragraph 100-PROCESS-RECORDS area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PERFORM 200-GET-NEXT-ITEM – which transfers control down the green area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DISPLAY displays the string to prompt the user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ACCEPT verb to read the value into WS-ITEM-COST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ADD verb adds to the WS-TOTAL-COST variable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MULTIPLY verb uses the WS-STATE-TAX and performs the calculation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ACCEPT WS-DONE goes back to the MOVE WS-TOTAL-COST to WS-TOTAL-COST. Line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4C0740-DD3C-4E0B-AD7E-7A256A51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222" y="1031323"/>
            <a:ext cx="4747364" cy="5390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2E2EDB-C33F-4FA3-AE0A-27BC8100C79F}"/>
              </a:ext>
            </a:extLst>
          </p:cNvPr>
          <p:cNvSpPr/>
          <p:nvPr/>
        </p:nvSpPr>
        <p:spPr>
          <a:xfrm>
            <a:off x="7265423" y="3572698"/>
            <a:ext cx="4495533" cy="2847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50AE3-AF35-48B6-99D0-8D418E40565E}"/>
              </a:ext>
            </a:extLst>
          </p:cNvPr>
          <p:cNvSpPr/>
          <p:nvPr/>
        </p:nvSpPr>
        <p:spPr>
          <a:xfrm>
            <a:off x="7315979" y="4994325"/>
            <a:ext cx="4313428" cy="1322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5" y="166796"/>
            <a:ext cx="10910371" cy="866276"/>
          </a:xfrm>
        </p:spPr>
        <p:txBody>
          <a:bodyPr>
            <a:normAutofit/>
          </a:bodyPr>
          <a:lstStyle/>
          <a:p>
            <a:r>
              <a:rPr lang="en-US"/>
              <a:t>Cobol: Naming: Literal and Figurative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3" y="1825625"/>
            <a:ext cx="6528149" cy="4758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Notice the </a:t>
            </a:r>
            <a:r>
              <a:rPr lang="en-US" dirty="0">
                <a:cs typeface="Calibri"/>
              </a:rPr>
              <a:t>WS-DISPLAY-TOTAL which contains $$$$$9.99 which allows for floating dollar sign when displayed</a:t>
            </a:r>
          </a:p>
          <a:p>
            <a:r>
              <a:rPr lang="en-US" dirty="0">
                <a:cs typeface="Calibri"/>
              </a:rPr>
              <a:t>Notice the figurative constant ZEROS initialize for WS-ITEM-COST and WS-ITEM-TOTAL variables</a:t>
            </a:r>
          </a:p>
          <a:p>
            <a:r>
              <a:rPr lang="en-US" dirty="0">
                <a:cs typeface="Calibri"/>
              </a:rPr>
              <a:t>For a non-numeric field you could use a figurative constant of SPACES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4C0740-DD3C-4E0B-AD7E-7A256A51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222" y="1031323"/>
            <a:ext cx="4747364" cy="5390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2E2EDB-C33F-4FA3-AE0A-27BC8100C79F}"/>
              </a:ext>
            </a:extLst>
          </p:cNvPr>
          <p:cNvSpPr/>
          <p:nvPr/>
        </p:nvSpPr>
        <p:spPr>
          <a:xfrm>
            <a:off x="7265423" y="3572698"/>
            <a:ext cx="4495533" cy="2847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50AE3-AF35-48B6-99D0-8D418E40565E}"/>
              </a:ext>
            </a:extLst>
          </p:cNvPr>
          <p:cNvSpPr/>
          <p:nvPr/>
        </p:nvSpPr>
        <p:spPr>
          <a:xfrm>
            <a:off x="7315979" y="4994325"/>
            <a:ext cx="4313428" cy="1322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9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Cobol: </a:t>
            </a:r>
            <a:r>
              <a:rPr lang="en-US" dirty="0">
                <a:ea typeface="+mj-lt"/>
                <a:cs typeface="+mj-lt"/>
              </a:rPr>
              <a:t>Describing Data: </a:t>
            </a:r>
            <a:r>
              <a:rPr lang="en-US" dirty="0"/>
              <a:t>Naming: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3" y="1825625"/>
            <a:ext cx="6173244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Naming: Data</a:t>
            </a:r>
          </a:p>
          <a:p>
            <a:pPr lvl="1"/>
            <a:r>
              <a:rPr lang="en-US" dirty="0"/>
              <a:t>Data names: are the elements on which instructions operate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for example - SALESPERSON-ID</a:t>
            </a:r>
          </a:p>
          <a:p>
            <a:pPr lvl="1"/>
            <a:r>
              <a:rPr lang="en-US" dirty="0">
                <a:cs typeface="Calibri"/>
              </a:rPr>
              <a:t>Data names are used to represent field – as a basic fact</a:t>
            </a:r>
          </a:p>
          <a:p>
            <a:pPr lvl="1"/>
            <a:r>
              <a:rPr lang="en-US" dirty="0">
                <a:cs typeface="Calibri"/>
              </a:rPr>
              <a:t>Naming Rules</a:t>
            </a:r>
          </a:p>
          <a:p>
            <a:pPr lvl="2"/>
            <a:r>
              <a:rPr lang="en-US" dirty="0">
                <a:cs typeface="Calibri"/>
              </a:rPr>
              <a:t>must contain letters, numbers</a:t>
            </a:r>
          </a:p>
          <a:p>
            <a:pPr lvl="2"/>
            <a:r>
              <a:rPr lang="en-US" dirty="0">
                <a:cs typeface="Calibri"/>
              </a:rPr>
              <a:t>optionally a hyphen</a:t>
            </a:r>
          </a:p>
          <a:p>
            <a:pPr lvl="2"/>
            <a:r>
              <a:rPr lang="en-US" dirty="0">
                <a:cs typeface="Calibri"/>
              </a:rPr>
              <a:t>May not begin with or end with a hyphen</a:t>
            </a:r>
          </a:p>
          <a:p>
            <a:pPr lvl="2"/>
            <a:r>
              <a:rPr lang="en-US" dirty="0">
                <a:cs typeface="Calibri"/>
              </a:rPr>
              <a:t>Maximum of 30 characters</a:t>
            </a:r>
          </a:p>
          <a:p>
            <a:pPr lvl="2"/>
            <a:r>
              <a:rPr lang="en-US" dirty="0">
                <a:cs typeface="Calibri"/>
              </a:rPr>
              <a:t>Cannot use reserved words: SUM, ADD, DATA</a:t>
            </a:r>
          </a:p>
          <a:p>
            <a:pPr lvl="2"/>
            <a:r>
              <a:rPr lang="en-US" dirty="0">
                <a:cs typeface="Calibri"/>
              </a:rPr>
              <a:t>Must contain at least one letter</a:t>
            </a: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3068E-D93A-45C3-B24C-BF393B95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962" y="1485894"/>
            <a:ext cx="5812076" cy="239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Cobol: </a:t>
            </a:r>
            <a:r>
              <a:rPr lang="en-US" dirty="0">
                <a:ea typeface="+mj-lt"/>
                <a:cs typeface="+mj-lt"/>
              </a:rPr>
              <a:t>Describing Data:</a:t>
            </a:r>
            <a:r>
              <a:rPr lang="en-US" dirty="0"/>
              <a:t> Naming: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0094" cy="47793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Naming: Paragraph</a:t>
            </a:r>
          </a:p>
          <a:p>
            <a:pPr lvl="1"/>
            <a:r>
              <a:rPr lang="en-US" dirty="0">
                <a:cs typeface="Calibri"/>
              </a:rPr>
              <a:t>All code is enclosed in paragraphs</a:t>
            </a:r>
          </a:p>
          <a:p>
            <a:pPr lvl="1"/>
            <a:r>
              <a:rPr lang="en-US" dirty="0">
                <a:cs typeface="Calibri"/>
              </a:rPr>
              <a:t>A paragraph name is a tag to which the program refers</a:t>
            </a:r>
          </a:p>
          <a:p>
            <a:pPr lvl="1"/>
            <a:r>
              <a:rPr lang="en-US" dirty="0">
                <a:cs typeface="Calibri"/>
              </a:rPr>
              <a:t>It is a common practice to number the paragraphs for readability (see highlighted example on right)</a:t>
            </a:r>
          </a:p>
          <a:p>
            <a:pPr lvl="1"/>
            <a:r>
              <a:rPr lang="en-US" dirty="0">
                <a:cs typeface="Calibri"/>
              </a:rPr>
              <a:t>Cobol doesn't care about the numbering scheme it for programmer readability and code organization </a:t>
            </a:r>
          </a:p>
          <a:p>
            <a:pPr lvl="1"/>
            <a:r>
              <a:rPr lang="en-US" dirty="0">
                <a:cs typeface="Calibri"/>
              </a:rPr>
              <a:t>Paragraph name could be all numeric or it can contain numbers and letters or a hyphen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B50573-EBC7-4D04-9817-3A1EEA12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09" y="1654046"/>
            <a:ext cx="4914377" cy="43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2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Cobol: </a:t>
            </a:r>
            <a:r>
              <a:rPr lang="en-US" dirty="0">
                <a:ea typeface="+mj-lt"/>
                <a:cs typeface="+mj-lt"/>
              </a:rPr>
              <a:t>Describing Data: </a:t>
            </a:r>
            <a:r>
              <a:rPr lang="en-US" dirty="0"/>
              <a:t>Naming: File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3" y="1825625"/>
            <a:ext cx="60479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File Names start to appear in the Environment division</a:t>
            </a:r>
            <a:endParaRPr lang="en-US" dirty="0"/>
          </a:p>
          <a:p>
            <a:r>
              <a:rPr lang="en-US" dirty="0">
                <a:cs typeface="Calibri"/>
              </a:rPr>
              <a:t>Notice file SALESFILE and PRINT-FILE highlighted in yellow on the right</a:t>
            </a:r>
            <a:endParaRPr lang="en-US" dirty="0"/>
          </a:p>
          <a:p>
            <a:r>
              <a:rPr lang="en-US" dirty="0"/>
              <a:t>Naming: Paragraph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Paragraphs: 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File Names</a:t>
            </a: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D34B82-E915-47ED-B4F6-79667177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07" y="2563736"/>
            <a:ext cx="5728569" cy="24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0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7431" cy="1325563"/>
          </a:xfrm>
        </p:spPr>
        <p:txBody>
          <a:bodyPr/>
          <a:lstStyle/>
          <a:p>
            <a:r>
              <a:rPr lang="en-US" dirty="0"/>
              <a:t>Cobol: </a:t>
            </a:r>
            <a:r>
              <a:rPr lang="en-US" dirty="0">
                <a:ea typeface="+mj-lt"/>
                <a:cs typeface="+mj-lt"/>
              </a:rPr>
              <a:t>Describing Data: </a:t>
            </a:r>
            <a:r>
              <a:rPr lang="en-US" dirty="0"/>
              <a:t>Naming: Picture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3" y="1825625"/>
            <a:ext cx="651771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Picture clauses are used to describe the nature of the incoming or outgoing data</a:t>
            </a:r>
          </a:p>
          <a:p>
            <a:r>
              <a:rPr lang="en-US" dirty="0">
                <a:cs typeface="Calibri"/>
              </a:rPr>
              <a:t>A picture clause using all 9s means it is numeric</a:t>
            </a:r>
          </a:p>
          <a:p>
            <a:r>
              <a:rPr lang="en-US" dirty="0">
                <a:cs typeface="Calibri"/>
              </a:rPr>
              <a:t>A picture clause using all </a:t>
            </a:r>
            <a:r>
              <a:rPr lang="en-US" dirty="0" err="1">
                <a:cs typeface="Calibri"/>
              </a:rPr>
              <a:t>Xs</a:t>
            </a:r>
            <a:r>
              <a:rPr lang="en-US" dirty="0">
                <a:cs typeface="Calibri"/>
              </a:rPr>
              <a:t> means the entry is alphanumeric – which includes letters, numbers and special characters</a:t>
            </a:r>
          </a:p>
          <a:p>
            <a:r>
              <a:rPr lang="en-US" dirty="0">
                <a:cs typeface="Calibri"/>
              </a:rPr>
              <a:t>Data types are defined as part of the file section</a:t>
            </a:r>
          </a:p>
          <a:p>
            <a:r>
              <a:rPr lang="en-US" dirty="0">
                <a:cs typeface="Calibri"/>
              </a:rPr>
              <a:t>A file is a set of records</a:t>
            </a:r>
          </a:p>
          <a:p>
            <a:r>
              <a:rPr lang="en-US" dirty="0">
                <a:cs typeface="Calibri"/>
              </a:rPr>
              <a:t>A record is a set of fields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670D55-FF34-4337-8192-FD4A671B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80" y="1690464"/>
            <a:ext cx="4402898" cy="40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4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Cobol: </a:t>
            </a:r>
            <a:r>
              <a:rPr lang="en-US" dirty="0">
                <a:ea typeface="+mj-lt"/>
                <a:cs typeface="+mj-lt"/>
              </a:rPr>
              <a:t>Describing Data: </a:t>
            </a:r>
            <a:r>
              <a:rPr lang="en-US" dirty="0"/>
              <a:t>Naming: Data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3" y="1825625"/>
            <a:ext cx="65177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Additional data fields might be needed</a:t>
            </a:r>
          </a:p>
          <a:p>
            <a:pPr lvl="1"/>
            <a:r>
              <a:rPr lang="en-US" dirty="0">
                <a:cs typeface="Calibri"/>
              </a:rPr>
              <a:t>for temporary storage</a:t>
            </a:r>
          </a:p>
          <a:p>
            <a:pPr lvl="1"/>
            <a:r>
              <a:rPr lang="en-US" dirty="0">
                <a:cs typeface="Calibri"/>
              </a:rPr>
              <a:t>for calculations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To represent switches to control paragraph execution</a:t>
            </a:r>
          </a:p>
          <a:p>
            <a:pPr lvl="1"/>
            <a:r>
              <a:rPr lang="en-US" dirty="0">
                <a:cs typeface="Calibri"/>
              </a:rPr>
              <a:t>Can hold constant values that do not change</a:t>
            </a:r>
          </a:p>
          <a:p>
            <a:r>
              <a:rPr lang="en-US" dirty="0">
                <a:cs typeface="Calibri"/>
              </a:rPr>
              <a:t>SALESPERSON-ID is a numeric field and has 5 numbers</a:t>
            </a:r>
          </a:p>
          <a:p>
            <a:r>
              <a:rPr lang="en-US" dirty="0">
                <a:cs typeface="Calibri"/>
              </a:rPr>
              <a:t>It could also be written as PIC 9999 which is the same as PIC 9(5)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25745-8495-463C-989F-0F775A53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86" y="1712868"/>
            <a:ext cx="4152378" cy="35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3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5" y="166796"/>
            <a:ext cx="10515600" cy="866276"/>
          </a:xfrm>
        </p:spPr>
        <p:txBody>
          <a:bodyPr>
            <a:normAutofit fontScale="90000"/>
          </a:bodyPr>
          <a:lstStyle/>
          <a:p>
            <a:r>
              <a:rPr lang="en-US" dirty="0"/>
              <a:t>Cobol: </a:t>
            </a:r>
            <a:r>
              <a:rPr lang="en-US" dirty="0">
                <a:ea typeface="+mj-lt"/>
                <a:cs typeface="+mj-lt"/>
              </a:rPr>
              <a:t>Describing Data: </a:t>
            </a:r>
            <a:r>
              <a:rPr lang="en-US" dirty="0"/>
              <a:t>Naming: Working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3" y="1825625"/>
            <a:ext cx="6517710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Working storage is used to define the record layouts for reports</a:t>
            </a:r>
            <a:endParaRPr lang="en-US" dirty="0"/>
          </a:p>
          <a:p>
            <a:r>
              <a:rPr lang="en-US" dirty="0">
                <a:cs typeface="Calibri"/>
              </a:rPr>
              <a:t>The HEADING-LINE is the line that contains all the information that would be heading on a report</a:t>
            </a:r>
          </a:p>
          <a:p>
            <a:r>
              <a:rPr lang="en-US" dirty="0">
                <a:cs typeface="Calibri"/>
              </a:rPr>
              <a:t>The DETAIL-LINE is used to print out each salesperson separately – region and their yearly sales</a:t>
            </a:r>
          </a:p>
          <a:p>
            <a:r>
              <a:rPr lang="en-US" dirty="0">
                <a:cs typeface="Calibri"/>
              </a:rPr>
              <a:t>The TOTAL-LINE is used to print the report totals</a:t>
            </a:r>
          </a:p>
          <a:p>
            <a:r>
              <a:rPr lang="en-US" dirty="0">
                <a:cs typeface="Calibri"/>
              </a:rPr>
              <a:t>Notice FILLER is a keyword – it is used a placeholder. It defines a field that is not referenced anywhere else in the Cobol program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E7F6B8-CEE6-4351-991D-ABE4852A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922" y="956441"/>
            <a:ext cx="4820431" cy="58428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9D323E-BE26-4180-9E0D-D060AD669B6B}"/>
              </a:ext>
            </a:extLst>
          </p:cNvPr>
          <p:cNvSpPr/>
          <p:nvPr/>
        </p:nvSpPr>
        <p:spPr>
          <a:xfrm>
            <a:off x="7328053" y="3614451"/>
            <a:ext cx="3910986" cy="16892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C0A748-2C24-4C95-8F01-E916AE56750D}"/>
              </a:ext>
            </a:extLst>
          </p:cNvPr>
          <p:cNvSpPr/>
          <p:nvPr/>
        </p:nvSpPr>
        <p:spPr>
          <a:xfrm>
            <a:off x="7263787" y="2228161"/>
            <a:ext cx="4783154" cy="1322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4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5" y="166796"/>
            <a:ext cx="10515600" cy="866276"/>
          </a:xfrm>
        </p:spPr>
        <p:txBody>
          <a:bodyPr>
            <a:normAutofit fontScale="90000"/>
          </a:bodyPr>
          <a:lstStyle/>
          <a:p>
            <a:r>
              <a:rPr lang="en-US" dirty="0"/>
              <a:t>Cobol: </a:t>
            </a:r>
            <a:r>
              <a:rPr lang="en-US" dirty="0">
                <a:ea typeface="+mj-lt"/>
                <a:cs typeface="+mj-lt"/>
              </a:rPr>
              <a:t>Describing Data: </a:t>
            </a:r>
            <a:r>
              <a:rPr lang="en-US" dirty="0"/>
              <a:t>Naming: Working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3" y="1825625"/>
            <a:ext cx="651771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Each variable can also have a value clause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Value spaces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Value zeros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Initial value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value clause initializes the content of the data name within that working storage section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Notice the values in the HEADING-LINE: SALESPERSON NAME, REGION AND YEARLY SALES which are the column names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E7F6B8-CEE6-4351-991D-ABE4852A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922" y="956441"/>
            <a:ext cx="4820431" cy="58428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C0A748-2C24-4C95-8F01-E916AE56750D}"/>
              </a:ext>
            </a:extLst>
          </p:cNvPr>
          <p:cNvSpPr/>
          <p:nvPr/>
        </p:nvSpPr>
        <p:spPr>
          <a:xfrm>
            <a:off x="7263787" y="2228161"/>
            <a:ext cx="4783154" cy="1322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5" y="166796"/>
            <a:ext cx="10515600" cy="866276"/>
          </a:xfrm>
        </p:spPr>
        <p:txBody>
          <a:bodyPr>
            <a:normAutofit fontScale="90000"/>
          </a:bodyPr>
          <a:lstStyle/>
          <a:p>
            <a:r>
              <a:rPr lang="en-US" dirty="0"/>
              <a:t>Cobol: </a:t>
            </a:r>
            <a:r>
              <a:rPr lang="en-US" dirty="0">
                <a:ea typeface="+mj-lt"/>
                <a:cs typeface="+mj-lt"/>
              </a:rPr>
              <a:t>Describing Data: </a:t>
            </a:r>
            <a:r>
              <a:rPr lang="en-US" dirty="0"/>
              <a:t>Naming: Working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3" y="1825625"/>
            <a:ext cx="620456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Some variables can contain a sign</a:t>
            </a:r>
          </a:p>
          <a:p>
            <a:r>
              <a:rPr lang="en-US">
                <a:cs typeface="Calibri"/>
              </a:rPr>
              <a:t>PIC type variables include a S at the start of the variable size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Notice WS-NUM1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S means it could be positive or negative</a:t>
            </a:r>
          </a:p>
          <a:p>
            <a:pPr lvl="1"/>
            <a:r>
              <a:rPr lang="en-US">
                <a:cs typeface="Calibri"/>
              </a:rPr>
              <a:t>V means decimal</a:t>
            </a:r>
          </a:p>
          <a:p>
            <a:pPr lvl="1"/>
            <a:r>
              <a:rPr lang="en-US">
                <a:cs typeface="Calibri"/>
              </a:rPr>
              <a:t>P is an assumed decimal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Notice WS-NAME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A clause – can contain alphanumeric 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X clause – can contain numbers, letters and special symbols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57A080-7240-490F-9CDF-EE7C2923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113" y="3131016"/>
            <a:ext cx="5645063" cy="12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3" ma:contentTypeDescription="Create a new document." ma:contentTypeScope="" ma:versionID="f06633aeed459822ca5b691857c5280e">
  <xsd:schema xmlns:xsd="http://www.w3.org/2001/XMLSchema" xmlns:xs="http://www.w3.org/2001/XMLSchema" xmlns:p="http://schemas.microsoft.com/office/2006/metadata/properties" xmlns:ns3="b4eab9fa-dbb0-4082-8491-8bd54207a265" xmlns:ns4="90d05cb5-950f-4f68-bc2c-e17794455b92" targetNamespace="http://schemas.microsoft.com/office/2006/metadata/properties" ma:root="true" ma:fieldsID="d36918cdd10ee55c8a564aad2051262e" ns3:_="" ns4:_="">
    <xsd:import namespace="b4eab9fa-dbb0-4082-8491-8bd54207a265"/>
    <xsd:import namespace="90d05cb5-950f-4f68-bc2c-e17794455b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B1ACCC-5C38-406F-905A-21EB4A0B9A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b9fa-dbb0-4082-8491-8bd54207a265"/>
    <ds:schemaRef ds:uri="90d05cb5-950f-4f68-bc2c-e17794455b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CDF033-374F-44FF-9A3E-71E377242F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784F8B-D35B-447D-9758-6E6FF29DDCF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549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Cobol 2 Describing Data</vt:lpstr>
      <vt:lpstr>Cobol: Describing Data: Naming: Data</vt:lpstr>
      <vt:lpstr>Cobol: Describing Data: Naming: Paragraph</vt:lpstr>
      <vt:lpstr>Cobol: Describing Data: Naming: File Names</vt:lpstr>
      <vt:lpstr>Cobol: Describing Data: Naming: Picture Clauses</vt:lpstr>
      <vt:lpstr>Cobol: Describing Data: Naming: Data Fields</vt:lpstr>
      <vt:lpstr>Cobol: Describing Data: Naming: Working Storage</vt:lpstr>
      <vt:lpstr>Cobol: Describing Data: Naming: Working Storage</vt:lpstr>
      <vt:lpstr>Cobol: Describing Data: Naming: Working Storage</vt:lpstr>
      <vt:lpstr>Cobol: Describing Data: Naming: Data Types</vt:lpstr>
      <vt:lpstr>Cobol: Describing Data: Naming: Data Types</vt:lpstr>
      <vt:lpstr>Cobol: Naming: Literal and Figurative Constants</vt:lpstr>
      <vt:lpstr>Cobol: Naming: Literal and Figurative Constants</vt:lpstr>
      <vt:lpstr>Cobol: Naming: Literal and Figurative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Cobol</dc:title>
  <dc:creator>Joe Oakes</dc:creator>
  <cp:lastModifiedBy>Joe Oakes</cp:lastModifiedBy>
  <cp:revision>818</cp:revision>
  <dcterms:created xsi:type="dcterms:W3CDTF">2020-06-08T14:50:07Z</dcterms:created>
  <dcterms:modified xsi:type="dcterms:W3CDTF">2020-07-06T13:30:57Z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