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3" r:id="rId1"/>
  </p:sldMasterIdLst>
  <p:notesMasterIdLst>
    <p:notesMasterId r:id="rId50"/>
  </p:notesMasterIdLst>
  <p:sldIdLst>
    <p:sldId id="310" r:id="rId2"/>
    <p:sldId id="257" r:id="rId3"/>
    <p:sldId id="389" r:id="rId4"/>
    <p:sldId id="390" r:id="rId5"/>
    <p:sldId id="391" r:id="rId6"/>
    <p:sldId id="392" r:id="rId7"/>
    <p:sldId id="393" r:id="rId8"/>
    <p:sldId id="394" r:id="rId9"/>
    <p:sldId id="395" r:id="rId10"/>
    <p:sldId id="396" r:id="rId11"/>
    <p:sldId id="397" r:id="rId12"/>
    <p:sldId id="398" r:id="rId13"/>
    <p:sldId id="418" r:id="rId14"/>
    <p:sldId id="399" r:id="rId15"/>
    <p:sldId id="400" r:id="rId16"/>
    <p:sldId id="401" r:id="rId17"/>
    <p:sldId id="402" r:id="rId18"/>
    <p:sldId id="404" r:id="rId19"/>
    <p:sldId id="405" r:id="rId20"/>
    <p:sldId id="406" r:id="rId21"/>
    <p:sldId id="419" r:id="rId22"/>
    <p:sldId id="407" r:id="rId23"/>
    <p:sldId id="408" r:id="rId24"/>
    <p:sldId id="409" r:id="rId25"/>
    <p:sldId id="410" r:id="rId26"/>
    <p:sldId id="411" r:id="rId27"/>
    <p:sldId id="259" r:id="rId28"/>
    <p:sldId id="260" r:id="rId29"/>
    <p:sldId id="313" r:id="rId30"/>
    <p:sldId id="314" r:id="rId31"/>
    <p:sldId id="336" r:id="rId32"/>
    <p:sldId id="315" r:id="rId33"/>
    <p:sldId id="317" r:id="rId34"/>
    <p:sldId id="261" r:id="rId35"/>
    <p:sldId id="262" r:id="rId36"/>
    <p:sldId id="263" r:id="rId37"/>
    <p:sldId id="334" r:id="rId38"/>
    <p:sldId id="264" r:id="rId39"/>
    <p:sldId id="343" r:id="rId40"/>
    <p:sldId id="331" r:id="rId41"/>
    <p:sldId id="345" r:id="rId42"/>
    <p:sldId id="412" r:id="rId43"/>
    <p:sldId id="346" r:id="rId44"/>
    <p:sldId id="347" r:id="rId45"/>
    <p:sldId id="348" r:id="rId46"/>
    <p:sldId id="417" r:id="rId47"/>
    <p:sldId id="302" r:id="rId48"/>
    <p:sldId id="328" r:id="rId49"/>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pitchFamily="18" charset="0"/>
        <a:ea typeface="+mn-ea"/>
        <a:cs typeface="+mn-cs"/>
      </a:defRPr>
    </a:lvl1pPr>
    <a:lvl2pPr marL="457200" algn="l" rtl="0" eaLnBrk="0" fontAlgn="base" hangingPunct="0">
      <a:spcBef>
        <a:spcPct val="0"/>
      </a:spcBef>
      <a:spcAft>
        <a:spcPct val="0"/>
      </a:spcAft>
      <a:defRPr sz="2000" kern="1200">
        <a:solidFill>
          <a:srgbClr val="FFFFFF"/>
        </a:solidFill>
        <a:latin typeface="Times New Roman" pitchFamily="18" charset="0"/>
        <a:ea typeface="+mn-ea"/>
        <a:cs typeface="+mn-cs"/>
      </a:defRPr>
    </a:lvl2pPr>
    <a:lvl3pPr marL="914400" algn="l" rtl="0" eaLnBrk="0" fontAlgn="base" hangingPunct="0">
      <a:spcBef>
        <a:spcPct val="0"/>
      </a:spcBef>
      <a:spcAft>
        <a:spcPct val="0"/>
      </a:spcAft>
      <a:defRPr sz="2000" kern="1200">
        <a:solidFill>
          <a:srgbClr val="FFFFFF"/>
        </a:solidFill>
        <a:latin typeface="Times New Roman" pitchFamily="18" charset="0"/>
        <a:ea typeface="+mn-ea"/>
        <a:cs typeface="+mn-cs"/>
      </a:defRPr>
    </a:lvl3pPr>
    <a:lvl4pPr marL="1371600" algn="l" rtl="0" eaLnBrk="0" fontAlgn="base" hangingPunct="0">
      <a:spcBef>
        <a:spcPct val="0"/>
      </a:spcBef>
      <a:spcAft>
        <a:spcPct val="0"/>
      </a:spcAft>
      <a:defRPr sz="2000" kern="1200">
        <a:solidFill>
          <a:srgbClr val="FFFFFF"/>
        </a:solidFill>
        <a:latin typeface="Times New Roman" pitchFamily="18" charset="0"/>
        <a:ea typeface="+mn-ea"/>
        <a:cs typeface="+mn-cs"/>
      </a:defRPr>
    </a:lvl4pPr>
    <a:lvl5pPr marL="1828800" algn="l" rtl="0" eaLnBrk="0" fontAlgn="base" hangingPunct="0">
      <a:spcBef>
        <a:spcPct val="0"/>
      </a:spcBef>
      <a:spcAft>
        <a:spcPct val="0"/>
      </a:spcAft>
      <a:defRPr sz="2000" kern="1200">
        <a:solidFill>
          <a:srgbClr val="FFFFFF"/>
        </a:solidFill>
        <a:latin typeface="Times New Roman" pitchFamily="18" charset="0"/>
        <a:ea typeface="+mn-ea"/>
        <a:cs typeface="+mn-cs"/>
      </a:defRPr>
    </a:lvl5pPr>
    <a:lvl6pPr marL="2286000" algn="l" defTabSz="914400" rtl="0" eaLnBrk="1" latinLnBrk="0" hangingPunct="1">
      <a:defRPr sz="2000" kern="1200">
        <a:solidFill>
          <a:srgbClr val="FFFFFF"/>
        </a:solidFill>
        <a:latin typeface="Times New Roman" pitchFamily="18" charset="0"/>
        <a:ea typeface="+mn-ea"/>
        <a:cs typeface="+mn-cs"/>
      </a:defRPr>
    </a:lvl6pPr>
    <a:lvl7pPr marL="2743200" algn="l" defTabSz="914400" rtl="0" eaLnBrk="1" latinLnBrk="0" hangingPunct="1">
      <a:defRPr sz="2000" kern="1200">
        <a:solidFill>
          <a:srgbClr val="FFFFFF"/>
        </a:solidFill>
        <a:latin typeface="Times New Roman" pitchFamily="18" charset="0"/>
        <a:ea typeface="+mn-ea"/>
        <a:cs typeface="+mn-cs"/>
      </a:defRPr>
    </a:lvl7pPr>
    <a:lvl8pPr marL="3200400" algn="l" defTabSz="914400" rtl="0" eaLnBrk="1" latinLnBrk="0" hangingPunct="1">
      <a:defRPr sz="2000" kern="1200">
        <a:solidFill>
          <a:srgbClr val="FFFFFF"/>
        </a:solidFill>
        <a:latin typeface="Times New Roman" pitchFamily="18" charset="0"/>
        <a:ea typeface="+mn-ea"/>
        <a:cs typeface="+mn-cs"/>
      </a:defRPr>
    </a:lvl8pPr>
    <a:lvl9pPr marL="3657600" algn="l" defTabSz="914400" rtl="0" eaLnBrk="1" latinLnBrk="0" hangingPunct="1">
      <a:defRPr sz="2000" kern="1200">
        <a:solidFill>
          <a:srgbClr val="FFFFFF"/>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FF"/>
    <a:srgbClr val="CCECFF"/>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031" autoAdjust="0"/>
    <p:restoredTop sz="89758" autoAdjust="0"/>
  </p:normalViewPr>
  <p:slideViewPr>
    <p:cSldViewPr>
      <p:cViewPr varScale="1">
        <p:scale>
          <a:sx n="52" d="100"/>
          <a:sy n="52" d="100"/>
        </p:scale>
        <p:origin x="69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p>
        </p:txBody>
      </p:sp>
      <p:sp>
        <p:nvSpPr>
          <p:cNvPr id="901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E476EA49-622E-4E10-8875-4723AC2346D9}" type="slidenum">
              <a:rPr lang="en-US" altLang="en-US"/>
              <a:pPr>
                <a:defRPr/>
              </a:pPr>
              <a:t>‹#›</a:t>
            </a:fld>
            <a:endParaRPr lang="en-US" altLang="en-US" dirty="0"/>
          </a:p>
        </p:txBody>
      </p:sp>
    </p:spTree>
    <p:extLst>
      <p:ext uri="{BB962C8B-B14F-4D97-AF65-F5344CB8AC3E}">
        <p14:creationId xmlns:p14="http://schemas.microsoft.com/office/powerpoint/2010/main" val="1258548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B4691E83-0A27-4848-A03F-717E20FF8551}" type="slidenum">
              <a:rPr lang="en-US" altLang="en-US" sz="1200" smtClean="0">
                <a:solidFill>
                  <a:schemeClr val="tx1"/>
                </a:solidFill>
              </a:rPr>
              <a:pPr/>
              <a:t>1</a:t>
            </a:fld>
            <a:endParaRPr lang="en-US" altLang="en-US" sz="120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8B8BAC92-A717-4C0F-BA87-3784930E53C7}" type="slidenum">
              <a:rPr lang="en-US" altLang="en-US" sz="1200" smtClean="0">
                <a:solidFill>
                  <a:schemeClr val="tx1"/>
                </a:solidFill>
              </a:rPr>
              <a:pPr/>
              <a:t>10</a:t>
            </a:fld>
            <a:endParaRPr lang="en-US" altLang="en-US" sz="120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E2C3CE4D-ED3E-4130-AB0E-968D504F418E}" type="slidenum">
              <a:rPr lang="en-US" altLang="en-US" sz="1200" smtClean="0">
                <a:solidFill>
                  <a:schemeClr val="tx1"/>
                </a:solidFill>
              </a:rPr>
              <a:pPr/>
              <a:t>11</a:t>
            </a:fld>
            <a:endParaRPr lang="en-US" altLang="en-US" sz="120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62F7FAA1-20BE-4500-BA26-33E3014C9BE2}" type="slidenum">
              <a:rPr lang="en-US" altLang="en-US" sz="1200" smtClean="0">
                <a:solidFill>
                  <a:schemeClr val="tx1"/>
                </a:solidFill>
              </a:rPr>
              <a:pPr/>
              <a:t>12</a:t>
            </a:fld>
            <a:endParaRPr lang="en-US" altLang="en-US" sz="120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62F7FAA1-20BE-4500-BA26-33E3014C9BE2}" type="slidenum">
              <a:rPr lang="en-US" altLang="en-US" sz="1200" smtClean="0">
                <a:solidFill>
                  <a:schemeClr val="tx1"/>
                </a:solidFill>
              </a:rPr>
              <a:pPr/>
              <a:t>13</a:t>
            </a:fld>
            <a:endParaRPr lang="en-US" altLang="en-US" sz="1200">
              <a:solidFill>
                <a:schemeClr val="tx1"/>
              </a:solidFill>
            </a:endParaRPr>
          </a:p>
        </p:txBody>
      </p:sp>
    </p:spTree>
    <p:extLst>
      <p:ext uri="{BB962C8B-B14F-4D97-AF65-F5344CB8AC3E}">
        <p14:creationId xmlns:p14="http://schemas.microsoft.com/office/powerpoint/2010/main" val="3946261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43AA9635-CD07-4EC3-B834-AB65FF130BF1}" type="slidenum">
              <a:rPr lang="en-US" altLang="en-US" sz="1200" smtClean="0">
                <a:solidFill>
                  <a:schemeClr val="tx1"/>
                </a:solidFill>
              </a:rPr>
              <a:pPr/>
              <a:t>14</a:t>
            </a:fld>
            <a:endParaRPr lang="en-US" altLang="en-US" sz="120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0291A461-B17D-4E16-850E-2963B7BAE66D}" type="slidenum">
              <a:rPr lang="en-US" altLang="en-US" sz="1200" smtClean="0">
                <a:solidFill>
                  <a:schemeClr val="tx1"/>
                </a:solidFill>
              </a:rPr>
              <a:pPr/>
              <a:t>15</a:t>
            </a:fld>
            <a:endParaRPr lang="en-US" altLang="en-US" sz="120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7EA23959-7B72-4040-9C35-14E65BAB2B8F}" type="slidenum">
              <a:rPr lang="en-US" altLang="en-US" sz="1200" smtClean="0">
                <a:solidFill>
                  <a:schemeClr val="tx1"/>
                </a:solidFill>
              </a:rPr>
              <a:pPr/>
              <a:t>16</a:t>
            </a:fld>
            <a:endParaRPr lang="en-US" altLang="en-US" sz="120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139019D6-132C-4ACB-838D-F678387BF62F}" type="slidenum">
              <a:rPr lang="en-US" altLang="en-US" sz="1200" smtClean="0">
                <a:solidFill>
                  <a:schemeClr val="tx1"/>
                </a:solidFill>
              </a:rPr>
              <a:pPr/>
              <a:t>17</a:t>
            </a:fld>
            <a:endParaRPr lang="en-US" altLang="en-US" sz="120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2B34E82D-A274-46AE-ABAD-76B0DC636335}" type="slidenum">
              <a:rPr lang="en-US" altLang="en-US" sz="1200" smtClean="0">
                <a:solidFill>
                  <a:schemeClr val="tx1"/>
                </a:solidFill>
              </a:rPr>
              <a:pPr/>
              <a:t>18</a:t>
            </a:fld>
            <a:endParaRPr lang="en-US" altLang="en-US" sz="120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2025C8D7-5A7B-4172-B689-F9864A7D5D47}" type="slidenum">
              <a:rPr lang="en-US" altLang="en-US" sz="1200" smtClean="0">
                <a:solidFill>
                  <a:schemeClr val="tx1"/>
                </a:solidFill>
              </a:rPr>
              <a:pPr/>
              <a:t>19</a:t>
            </a:fld>
            <a:endParaRPr lang="en-US" altLang="en-US" sz="12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8DDA5FE9-68F0-4D13-A803-AF774C562155}" type="slidenum">
              <a:rPr lang="en-US" altLang="en-US" sz="1200" smtClean="0">
                <a:solidFill>
                  <a:schemeClr val="tx1"/>
                </a:solidFill>
              </a:rPr>
              <a:pPr/>
              <a:t>2</a:t>
            </a:fld>
            <a:endParaRPr lang="en-US" altLang="en-US" sz="1200">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C9E5111F-48DE-4E01-8772-4C987F0276D1}" type="slidenum">
              <a:rPr lang="en-US" altLang="en-US" sz="1200" smtClean="0">
                <a:solidFill>
                  <a:schemeClr val="tx1"/>
                </a:solidFill>
              </a:rPr>
              <a:pPr/>
              <a:t>20</a:t>
            </a:fld>
            <a:endParaRPr lang="en-US" altLang="en-US" sz="120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C9E5111F-48DE-4E01-8772-4C987F0276D1}" type="slidenum">
              <a:rPr lang="en-US" altLang="en-US" sz="1200" smtClean="0">
                <a:solidFill>
                  <a:schemeClr val="tx1"/>
                </a:solidFill>
              </a:rPr>
              <a:pPr/>
              <a:t>21</a:t>
            </a:fld>
            <a:endParaRPr lang="en-US" altLang="en-US" sz="1200">
              <a:solidFill>
                <a:schemeClr val="tx1"/>
              </a:solidFill>
            </a:endParaRPr>
          </a:p>
        </p:txBody>
      </p:sp>
    </p:spTree>
    <p:extLst>
      <p:ext uri="{BB962C8B-B14F-4D97-AF65-F5344CB8AC3E}">
        <p14:creationId xmlns:p14="http://schemas.microsoft.com/office/powerpoint/2010/main" val="973854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9C6D19B3-A491-49E8-982D-718E6A4A387A}" type="slidenum">
              <a:rPr lang="en-US" altLang="en-US" sz="1200" smtClean="0">
                <a:solidFill>
                  <a:schemeClr val="tx1"/>
                </a:solidFill>
              </a:rPr>
              <a:pPr/>
              <a:t>22</a:t>
            </a:fld>
            <a:endParaRPr lang="en-US" altLang="en-US" sz="120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altLang="en-US" dirty="0"/>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9D2FFE09-2A95-4E4D-B191-3E6B00C8D67A}" type="slidenum">
              <a:rPr lang="en-US" altLang="en-US" sz="1200" smtClean="0">
                <a:solidFill>
                  <a:schemeClr val="tx1"/>
                </a:solidFill>
              </a:rPr>
              <a:pPr/>
              <a:t>23</a:t>
            </a:fld>
            <a:endParaRPr lang="en-US" altLang="en-US" sz="120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53CF207A-7C7B-4176-8058-B25BD15287F1}" type="slidenum">
              <a:rPr lang="en-US" altLang="en-US" sz="1200" smtClean="0">
                <a:solidFill>
                  <a:schemeClr val="tx1"/>
                </a:solidFill>
              </a:rPr>
              <a:pPr/>
              <a:t>24</a:t>
            </a:fld>
            <a:endParaRPr lang="en-US" altLang="en-US" sz="120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DAA4D546-B925-4B30-8EA7-F8B0008102D9}" type="slidenum">
              <a:rPr lang="en-US" altLang="en-US" sz="1200" smtClean="0">
                <a:solidFill>
                  <a:schemeClr val="tx1"/>
                </a:solidFill>
              </a:rPr>
              <a:pPr/>
              <a:t>25</a:t>
            </a:fld>
            <a:endParaRPr lang="en-US" altLang="en-US" sz="120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71913CBA-065E-4314-97BF-E00B5FE21D6A}" type="slidenum">
              <a:rPr lang="en-US" altLang="en-US" sz="1200" smtClean="0">
                <a:solidFill>
                  <a:schemeClr val="tx1"/>
                </a:solidFill>
              </a:rPr>
              <a:pPr/>
              <a:t>26</a:t>
            </a:fld>
            <a:endParaRPr lang="en-US" altLang="en-US" sz="120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483DA520-0FFC-4166-BC3B-D86879E2747F}" type="slidenum">
              <a:rPr lang="en-US" altLang="en-US" sz="1200" smtClean="0">
                <a:solidFill>
                  <a:schemeClr val="tx1"/>
                </a:solidFill>
              </a:rPr>
              <a:pPr/>
              <a:t>27</a:t>
            </a:fld>
            <a:endParaRPr lang="en-US" altLang="en-US" sz="120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59422BFD-AC49-48F4-99DF-5AF9E09013EE}" type="slidenum">
              <a:rPr lang="en-US" altLang="en-US" sz="1200" smtClean="0">
                <a:solidFill>
                  <a:schemeClr val="tx1"/>
                </a:solidFill>
              </a:rPr>
              <a:pPr/>
              <a:t>28</a:t>
            </a:fld>
            <a:endParaRPr lang="en-US" altLang="en-US" sz="120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00B356AC-E83F-42DF-B397-E3CB0E10A9F2}" type="slidenum">
              <a:rPr lang="en-US" altLang="en-US" sz="1200" smtClean="0">
                <a:solidFill>
                  <a:schemeClr val="tx1"/>
                </a:solidFill>
              </a:rPr>
              <a:pPr/>
              <a:t>29</a:t>
            </a:fld>
            <a:endParaRPr lang="en-US" altLang="en-US" sz="12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B145DE90-591C-442F-8C63-496EF9BF03B5}" type="slidenum">
              <a:rPr lang="en-US" altLang="en-US" sz="1200" smtClean="0">
                <a:solidFill>
                  <a:schemeClr val="tx1"/>
                </a:solidFill>
              </a:rPr>
              <a:pPr/>
              <a:t>3</a:t>
            </a:fld>
            <a:endParaRPr lang="en-US" altLang="en-US" sz="1200">
              <a:solidFill>
                <a:schemeClr val="tx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A1865EA3-1DFF-49EB-AE5B-FE1827CFDEC7}" type="slidenum">
              <a:rPr lang="en-US" altLang="en-US" sz="1200" smtClean="0">
                <a:solidFill>
                  <a:schemeClr val="tx1"/>
                </a:solidFill>
              </a:rPr>
              <a:pPr/>
              <a:t>30</a:t>
            </a:fld>
            <a:endParaRPr lang="en-US" altLang="en-US" sz="1200">
              <a:solidFill>
                <a:schemeClr val="tx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4A17A360-BEB6-4B3A-8412-BF50C31F2BC6}" type="slidenum">
              <a:rPr lang="en-US" altLang="en-US" sz="1200" smtClean="0">
                <a:solidFill>
                  <a:schemeClr val="tx1"/>
                </a:solidFill>
              </a:rPr>
              <a:pPr/>
              <a:t>31</a:t>
            </a:fld>
            <a:endParaRPr lang="en-US" altLang="en-US" sz="1200">
              <a:solidFill>
                <a:schemeClr val="tx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74FBEF85-B267-48BA-A03D-99CBCFB5BBC7}" type="slidenum">
              <a:rPr lang="en-US" altLang="en-US" sz="1200" smtClean="0">
                <a:solidFill>
                  <a:schemeClr val="tx1"/>
                </a:solidFill>
              </a:rPr>
              <a:pPr/>
              <a:t>32</a:t>
            </a:fld>
            <a:endParaRPr lang="en-US" altLang="en-US" sz="1200">
              <a:solidFill>
                <a:schemeClr val="tx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8B24756F-9830-41F4-A0EC-CFE8991BB2F5}" type="slidenum">
              <a:rPr lang="en-US" altLang="en-US" sz="1200" smtClean="0">
                <a:solidFill>
                  <a:schemeClr val="tx1"/>
                </a:solidFill>
              </a:rPr>
              <a:pPr/>
              <a:t>33</a:t>
            </a:fld>
            <a:endParaRPr lang="en-US" altLang="en-US" sz="1200">
              <a:solidFill>
                <a:schemeClr val="tx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22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592BD5EC-3953-4EED-A428-0C206CD986AD}" type="slidenum">
              <a:rPr lang="en-US" altLang="en-US" sz="1200" smtClean="0">
                <a:solidFill>
                  <a:schemeClr val="tx1"/>
                </a:solidFill>
              </a:rPr>
              <a:pPr/>
              <a:t>34</a:t>
            </a:fld>
            <a:endParaRPr lang="en-US" altLang="en-US" sz="1200">
              <a:solidFill>
                <a:schemeClr val="tx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32201931-4822-4260-8DBE-4A9D741DADFD}" type="slidenum">
              <a:rPr lang="en-US" altLang="en-US" sz="1200" smtClean="0">
                <a:solidFill>
                  <a:schemeClr val="tx1"/>
                </a:solidFill>
              </a:rPr>
              <a:pPr/>
              <a:t>35</a:t>
            </a:fld>
            <a:endParaRPr lang="en-US" altLang="en-US" sz="1200">
              <a:solidFill>
                <a:schemeClr val="tx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51E732B9-9E11-4423-8E46-AE8683B8C16E}" type="slidenum">
              <a:rPr lang="en-US" altLang="en-US" sz="1200" smtClean="0">
                <a:solidFill>
                  <a:schemeClr val="tx1"/>
                </a:solidFill>
              </a:rPr>
              <a:pPr/>
              <a:t>36</a:t>
            </a:fld>
            <a:endParaRPr lang="en-US" altLang="en-US" sz="1200">
              <a:solidFill>
                <a:schemeClr val="tx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1BC21885-4313-44A1-8C3A-C99049D50051}" type="slidenum">
              <a:rPr lang="en-US" altLang="en-US" sz="1200" smtClean="0">
                <a:solidFill>
                  <a:schemeClr val="tx1"/>
                </a:solidFill>
              </a:rPr>
              <a:pPr/>
              <a:t>37</a:t>
            </a:fld>
            <a:endParaRPr lang="en-US" altLang="en-US" sz="1200">
              <a:solidFill>
                <a:schemeClr val="tx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A99C168E-66E5-426F-9061-B8120ABC66E1}" type="slidenum">
              <a:rPr lang="en-US" altLang="en-US" sz="1200" smtClean="0">
                <a:solidFill>
                  <a:schemeClr val="tx1"/>
                </a:solidFill>
              </a:rPr>
              <a:pPr/>
              <a:t>38</a:t>
            </a:fld>
            <a:endParaRPr lang="en-US" altLang="en-US" sz="1200">
              <a:solidFill>
                <a:schemeClr val="tx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defRPr/>
            </a:pPr>
            <a:endParaRPr lang="en-US" dirty="0"/>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8851DF88-AE8E-40B2-B723-CF19FCA29F01}" type="slidenum">
              <a:rPr lang="en-US" altLang="en-US" sz="1200" smtClean="0">
                <a:solidFill>
                  <a:schemeClr val="tx1"/>
                </a:solidFill>
              </a:rPr>
              <a:pPr/>
              <a:t>39</a:t>
            </a:fld>
            <a:endParaRPr lang="en-US" altLang="en-US" sz="12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3FB1799C-BB60-40F0-9FB4-75B3AC23ADBE}" type="slidenum">
              <a:rPr lang="en-US" altLang="en-US" sz="1200" smtClean="0">
                <a:solidFill>
                  <a:schemeClr val="tx1"/>
                </a:solidFill>
              </a:rPr>
              <a:pPr/>
              <a:t>4</a:t>
            </a:fld>
            <a:endParaRPr lang="en-US" altLang="en-US" sz="1200">
              <a:solidFill>
                <a:schemeClr val="tx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9D0C35C9-6AF5-4D56-BDCE-8E34D98BF5B8}" type="slidenum">
              <a:rPr lang="en-US" altLang="en-US" sz="1200" smtClean="0">
                <a:solidFill>
                  <a:schemeClr val="tx1"/>
                </a:solidFill>
              </a:rPr>
              <a:pPr/>
              <a:t>40</a:t>
            </a:fld>
            <a:endParaRPr lang="en-US" altLang="en-US" sz="1200">
              <a:solidFill>
                <a:schemeClr val="tx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defRPr/>
            </a:pPr>
            <a:endParaRPr lang="en-US" dirty="0"/>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A05A5874-48E7-42A0-9FE2-83B5D36EDBA0}" type="slidenum">
              <a:rPr lang="en-US" altLang="en-US" sz="1200" smtClean="0">
                <a:solidFill>
                  <a:schemeClr val="tx1"/>
                </a:solidFill>
              </a:rPr>
              <a:pPr/>
              <a:t>41</a:t>
            </a:fld>
            <a:endParaRPr lang="en-US" altLang="en-US" sz="1200">
              <a:solidFill>
                <a:schemeClr val="tx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1969DF9F-BB15-461E-B4DC-E3D006301EAE}" type="slidenum">
              <a:rPr lang="en-US" altLang="en-US" sz="1200" smtClean="0">
                <a:solidFill>
                  <a:schemeClr val="tx1"/>
                </a:solidFill>
              </a:rPr>
              <a:pPr/>
              <a:t>42</a:t>
            </a:fld>
            <a:endParaRPr lang="en-US" altLang="en-US" sz="1200">
              <a:solidFill>
                <a:schemeClr val="tx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eaLnBrk="1" hangingPunct="1">
              <a:defRPr/>
            </a:pPr>
            <a:endParaRPr lang="en-US" altLang="en-US" dirty="0"/>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320A8D52-32C9-4420-94C9-C619B4F38065}" type="slidenum">
              <a:rPr lang="en-US" altLang="en-US" sz="1200" smtClean="0">
                <a:solidFill>
                  <a:schemeClr val="tx1"/>
                </a:solidFill>
              </a:rPr>
              <a:pPr/>
              <a:t>43</a:t>
            </a:fld>
            <a:endParaRPr lang="en-US" altLang="en-US" sz="1200">
              <a:solidFill>
                <a:schemeClr val="tx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6C92E7E4-D5DD-4D55-8300-EF0FEE01BFDB}" type="slidenum">
              <a:rPr lang="en-US" altLang="en-US" sz="1200" smtClean="0">
                <a:solidFill>
                  <a:schemeClr val="tx1"/>
                </a:solidFill>
              </a:rPr>
              <a:pPr/>
              <a:t>44</a:t>
            </a:fld>
            <a:endParaRPr lang="en-US" altLang="en-US" sz="1200">
              <a:solidFill>
                <a:schemeClr val="tx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286F52F9-18CE-4952-997E-45366E0B2343}" type="slidenum">
              <a:rPr lang="en-US" altLang="en-US" sz="1200" smtClean="0">
                <a:solidFill>
                  <a:schemeClr val="tx1"/>
                </a:solidFill>
              </a:rPr>
              <a:pPr/>
              <a:t>45</a:t>
            </a:fld>
            <a:endParaRPr lang="en-US" altLang="en-US" sz="1200">
              <a:solidFill>
                <a:schemeClr val="tx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71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7B58963D-829D-44B2-ABC2-A21BB115FCB6}" type="slidenum">
              <a:rPr lang="en-US" altLang="en-US" sz="1200" smtClean="0">
                <a:solidFill>
                  <a:schemeClr val="tx1"/>
                </a:solidFill>
              </a:rPr>
              <a:pPr/>
              <a:t>46</a:t>
            </a:fld>
            <a:endParaRPr lang="en-US" altLang="en-US" sz="1200">
              <a:solidFill>
                <a:schemeClr val="tx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72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30BBDD9D-D46B-4252-8703-470250C0452F}" type="slidenum">
              <a:rPr lang="en-US" altLang="en-US" sz="1200" smtClean="0">
                <a:solidFill>
                  <a:schemeClr val="tx1"/>
                </a:solidFill>
              </a:rPr>
              <a:pPr/>
              <a:t>47</a:t>
            </a:fld>
            <a:endParaRPr lang="en-US" altLang="en-US" sz="1200">
              <a:solidFill>
                <a:schemeClr val="tx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173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4B717BFF-B988-49DE-A5A1-211DAA5E92F0}" type="slidenum">
              <a:rPr lang="en-US" altLang="en-US" sz="1200" smtClean="0">
                <a:solidFill>
                  <a:schemeClr val="tx1"/>
                </a:solidFill>
              </a:rPr>
              <a:pPr/>
              <a:t>48</a:t>
            </a:fld>
            <a:endParaRPr lang="en-US" altLang="en-US" sz="12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44E8D079-2971-4C8F-B7BE-FF92C40182E0}" type="slidenum">
              <a:rPr lang="en-US" altLang="en-US" sz="1200" smtClean="0">
                <a:solidFill>
                  <a:schemeClr val="tx1"/>
                </a:solidFill>
              </a:rPr>
              <a:pPr/>
              <a:t>5</a:t>
            </a:fld>
            <a:endParaRPr lang="en-US" altLang="en-US" sz="12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7E9DEB96-1C3E-4109-AA55-A0EE716CED83}" type="slidenum">
              <a:rPr lang="en-US" altLang="en-US" sz="1200" smtClean="0">
                <a:solidFill>
                  <a:schemeClr val="tx1"/>
                </a:solidFill>
              </a:rPr>
              <a:pPr/>
              <a:t>6</a:t>
            </a:fld>
            <a:endParaRPr lang="en-US" altLang="en-US" sz="120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50B28B1B-6FE5-4FD7-9FE8-A449D24994E3}" type="slidenum">
              <a:rPr lang="en-US" altLang="en-US" sz="1200" smtClean="0">
                <a:solidFill>
                  <a:schemeClr val="tx1"/>
                </a:solidFill>
              </a:rPr>
              <a:pPr/>
              <a:t>7</a:t>
            </a:fld>
            <a:endParaRPr lang="en-US" altLang="en-US" sz="120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9BB421E3-E4A5-4E35-9F45-B767B07C382D}" type="slidenum">
              <a:rPr lang="en-US" altLang="en-US" sz="1200" smtClean="0">
                <a:solidFill>
                  <a:schemeClr val="tx1"/>
                </a:solidFill>
              </a:rPr>
              <a:pPr/>
              <a:t>8</a:t>
            </a:fld>
            <a:endParaRPr lang="en-US" altLang="en-US" sz="120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defRPr>
            </a:lvl1pPr>
            <a:lvl2pPr marL="742950" indent="-285750">
              <a:defRPr sz="2000">
                <a:solidFill>
                  <a:srgbClr val="FFFFFF"/>
                </a:solidFill>
                <a:latin typeface="Times New Roman" pitchFamily="18" charset="0"/>
              </a:defRPr>
            </a:lvl2pPr>
            <a:lvl3pPr marL="1143000" indent="-228600">
              <a:defRPr sz="2000">
                <a:solidFill>
                  <a:srgbClr val="FFFFFF"/>
                </a:solidFill>
                <a:latin typeface="Times New Roman" pitchFamily="18" charset="0"/>
              </a:defRPr>
            </a:lvl3pPr>
            <a:lvl4pPr marL="1600200" indent="-228600">
              <a:defRPr sz="2000">
                <a:solidFill>
                  <a:srgbClr val="FFFFFF"/>
                </a:solidFill>
                <a:latin typeface="Times New Roman" pitchFamily="18" charset="0"/>
              </a:defRPr>
            </a:lvl4pPr>
            <a:lvl5pPr marL="2057400" indent="-22860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fld id="{A594F8C0-993D-403E-8343-FEE4EB8F5870}" type="slidenum">
              <a:rPr lang="en-US" altLang="en-US" sz="1200" smtClean="0">
                <a:solidFill>
                  <a:schemeClr val="tx1"/>
                </a:solidFill>
              </a:rPr>
              <a:pPr/>
              <a:t>9</a:t>
            </a:fld>
            <a:endParaRPr lang="en-US" altLang="en-US" sz="120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8" descr="Rules_Single_A.png"/>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 name="Picture 10" descr="Audio.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Swirl_3.pn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p:cNvSpPr>
            <a:spLocks noGrp="1"/>
          </p:cNvSpPr>
          <p:nvPr>
            <p:ph type="ftr" sz="quarter" idx="10"/>
          </p:nvPr>
        </p:nvSpPr>
        <p:spPr>
          <a:xfrm>
            <a:off x="1204913" y="6364288"/>
            <a:ext cx="6200775" cy="365125"/>
          </a:xfrm>
        </p:spPr>
        <p:txBody>
          <a:bodyPr/>
          <a:lstStyle>
            <a:lvl1pPr>
              <a:defRPr sz="600" dirty="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94655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5" descr="Rules_Single_A.png"/>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udi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wirl_3.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2.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228188"/>
            <a:ext cx="6172200" cy="377026"/>
          </a:xfrm>
        </p:spPr>
        <p:txBody>
          <a:bodyP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p:cNvSpPr>
            <a:spLocks noGrp="1"/>
          </p:cNvSpPr>
          <p:nvPr>
            <p:ph type="ftr" sz="quarter" idx="10"/>
          </p:nvPr>
        </p:nvSpPr>
        <p:spPr>
          <a:xfrm>
            <a:off x="1597025" y="6578600"/>
            <a:ext cx="6781800" cy="244475"/>
          </a:xfrm>
        </p:spPr>
        <p:txBody>
          <a:bodyPr/>
          <a:lstStyle>
            <a:lvl1pPr>
              <a:defRPr sz="600" dirty="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235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ules_Single_A.png"/>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65125" y="1538818"/>
            <a:ext cx="8415338" cy="34903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318927"/>
            <a:ext cx="8026400" cy="470898"/>
          </a:xfrm>
        </p:spPr>
        <p:txBody>
          <a:bodyPr/>
          <a:lstStyle>
            <a:lvl1pPr>
              <a:defRPr sz="3600"/>
            </a:lvl1pPr>
          </a:lstStyle>
          <a:p>
            <a:r>
              <a:rPr lang="en-US" dirty="0"/>
              <a:t>Click to edit Master title style</a:t>
            </a:r>
          </a:p>
        </p:txBody>
      </p:sp>
      <p:sp>
        <p:nvSpPr>
          <p:cNvPr id="9" name="Footer Placeholder 1"/>
          <p:cNvSpPr>
            <a:spLocks noGrp="1"/>
          </p:cNvSpPr>
          <p:nvPr>
            <p:ph type="ftr" sz="quarter" idx="10"/>
          </p:nvPr>
        </p:nvSpPr>
        <p:spPr>
          <a:xfrm>
            <a:off x="1597025" y="6578600"/>
            <a:ext cx="6781800" cy="244475"/>
          </a:xfrm>
        </p:spPr>
        <p:txBody>
          <a:bodyPr/>
          <a:lstStyle>
            <a:lvl1pPr>
              <a:defRPr sz="600" smtClean="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54132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ules_Single_A.png"/>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318927"/>
            <a:ext cx="8026400" cy="470898"/>
          </a:xfrm>
        </p:spPr>
        <p:txBody>
          <a:bodyPr/>
          <a:lstStyle>
            <a:lvl1pPr>
              <a:defRPr sz="3600"/>
            </a:lvl1pPr>
          </a:lstStyle>
          <a:p>
            <a:r>
              <a:rPr lang="en-US" dirty="0"/>
              <a:t>Click to edit Master title style</a:t>
            </a:r>
          </a:p>
        </p:txBody>
      </p:sp>
      <p:sp>
        <p:nvSpPr>
          <p:cNvPr id="7" name="Footer Placeholder 2"/>
          <p:cNvSpPr>
            <a:spLocks noGrp="1"/>
          </p:cNvSpPr>
          <p:nvPr>
            <p:ph type="ftr" sz="quarter" idx="10"/>
          </p:nvPr>
        </p:nvSpPr>
        <p:spPr>
          <a:xfrm>
            <a:off x="1597025" y="6578600"/>
            <a:ext cx="6781800" cy="244475"/>
          </a:xfrm>
        </p:spPr>
        <p:txBody>
          <a:bodyPr/>
          <a:lstStyle>
            <a:lvl1pPr>
              <a:defRPr sz="600" smtClean="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2297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306673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365125" y="1538288"/>
            <a:ext cx="8415338"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Slide Number Placeholder 5"/>
          <p:cNvSpPr txBox="1">
            <a:spLocks/>
          </p:cNvSpPr>
          <p:nvPr userDrawn="1"/>
        </p:nvSpPr>
        <p:spPr>
          <a:xfrm>
            <a:off x="8375650" y="6513513"/>
            <a:ext cx="312738" cy="215900"/>
          </a:xfrm>
          <a:prstGeom prst="rect">
            <a:avLst/>
          </a:prstGeom>
        </p:spPr>
        <p:txBody>
          <a:bodyPr wrap="none" anchor="ctr">
            <a:spAutoFit/>
          </a:bodyPr>
          <a:lstStyle>
            <a:lvl1pPr algn="r">
              <a:defRPr sz="1200">
                <a:solidFill>
                  <a:schemeClr val="tx1">
                    <a:tint val="75000"/>
                  </a:schemeClr>
                </a:solidFill>
              </a:defRPr>
            </a:lvl1pPr>
          </a:lstStyle>
          <a:p>
            <a:pPr eaLnBrk="1" fontAlgn="auto" hangingPunct="1">
              <a:spcBef>
                <a:spcPts val="0"/>
              </a:spcBef>
              <a:spcAft>
                <a:spcPts val="0"/>
              </a:spcAft>
              <a:defRPr/>
            </a:pPr>
            <a:fld id="{EA85B588-C121-49A9-9EC0-43CA9D01B594}" type="slidenum">
              <a:rPr lang="en-US" sz="800" smtClean="0">
                <a:latin typeface="+mn-lt"/>
              </a:rPr>
              <a:pPr eaLnBrk="1" fontAlgn="auto" hangingPunct="1">
                <a:spcBef>
                  <a:spcPts val="0"/>
                </a:spcBef>
                <a:spcAft>
                  <a:spcPts val="0"/>
                </a:spcAft>
                <a:defRPr/>
              </a:pPr>
              <a:t>‹#›</a:t>
            </a:fld>
            <a:endParaRPr lang="en-US" sz="800" dirty="0">
              <a:latin typeface="+mn-lt"/>
            </a:endParaRPr>
          </a:p>
        </p:txBody>
      </p:sp>
      <p:sp>
        <p:nvSpPr>
          <p:cNvPr id="1028" name="Title Placeholder 1"/>
          <p:cNvSpPr>
            <a:spLocks noGrp="1"/>
          </p:cNvSpPr>
          <p:nvPr>
            <p:ph type="title"/>
          </p:nvPr>
        </p:nvSpPr>
        <p:spPr bwMode="auto">
          <a:xfrm>
            <a:off x="365125" y="393202"/>
            <a:ext cx="8415338"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p:cNvSpPr>
            <a:spLocks noGrp="1"/>
          </p:cNvSpPr>
          <p:nvPr>
            <p:ph type="ftr" sz="quarter" idx="3"/>
          </p:nvPr>
        </p:nvSpPr>
        <p:spPr>
          <a:xfrm>
            <a:off x="365125" y="6610350"/>
            <a:ext cx="8013700" cy="212725"/>
          </a:xfrm>
          <a:prstGeom prst="rect">
            <a:avLst/>
          </a:prstGeom>
        </p:spPr>
        <p:txBody>
          <a:bodyPr vert="horz" lIns="91440" tIns="45720" rIns="91440" bIns="45720" rtlCol="0" anchor="ctr"/>
          <a:lstStyle>
            <a:lvl1pPr algn="ctr">
              <a:defRPr sz="600" dirty="0">
                <a:solidFill>
                  <a:schemeClr val="tx1">
                    <a:tint val="75000"/>
                  </a:schemeClr>
                </a:solidFill>
              </a:defRPr>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Lst>
  <p:hf sldNum="0" hdr="0" dt="0"/>
  <p:txStyles>
    <p:titleStyle>
      <a:lvl1pPr algn="l" rtl="0" fontAlgn="base">
        <a:lnSpc>
          <a:spcPct val="85000"/>
        </a:lnSpc>
        <a:spcBef>
          <a:spcPct val="0"/>
        </a:spcBef>
        <a:spcAft>
          <a:spcPct val="0"/>
        </a:spcAft>
        <a:defRPr sz="3600" kern="1200">
          <a:solidFill>
            <a:schemeClr val="accent2"/>
          </a:solidFill>
          <a:latin typeface="+mj-lt"/>
          <a:ea typeface="+mj-ea"/>
          <a:cs typeface="+mj-cs"/>
        </a:defRPr>
      </a:lvl1pPr>
      <a:lvl2pPr algn="l" rtl="0" fontAlgn="base">
        <a:lnSpc>
          <a:spcPct val="85000"/>
        </a:lnSpc>
        <a:spcBef>
          <a:spcPct val="0"/>
        </a:spcBef>
        <a:spcAft>
          <a:spcPct val="0"/>
        </a:spcAft>
        <a:defRPr sz="2200">
          <a:solidFill>
            <a:schemeClr val="accent2"/>
          </a:solidFill>
          <a:latin typeface="Calibri Light" pitchFamily="34" charset="0"/>
        </a:defRPr>
      </a:lvl2pPr>
      <a:lvl3pPr algn="l" rtl="0" fontAlgn="base">
        <a:lnSpc>
          <a:spcPct val="85000"/>
        </a:lnSpc>
        <a:spcBef>
          <a:spcPct val="0"/>
        </a:spcBef>
        <a:spcAft>
          <a:spcPct val="0"/>
        </a:spcAft>
        <a:defRPr sz="2200">
          <a:solidFill>
            <a:schemeClr val="accent2"/>
          </a:solidFill>
          <a:latin typeface="Calibri Light" pitchFamily="34" charset="0"/>
        </a:defRPr>
      </a:lvl3pPr>
      <a:lvl4pPr algn="l" rtl="0" fontAlgn="base">
        <a:lnSpc>
          <a:spcPct val="85000"/>
        </a:lnSpc>
        <a:spcBef>
          <a:spcPct val="0"/>
        </a:spcBef>
        <a:spcAft>
          <a:spcPct val="0"/>
        </a:spcAft>
        <a:defRPr sz="2200">
          <a:solidFill>
            <a:schemeClr val="accent2"/>
          </a:solidFill>
          <a:latin typeface="Calibri Light" pitchFamily="34" charset="0"/>
        </a:defRPr>
      </a:lvl4pPr>
      <a:lvl5pPr algn="l" rtl="0" fontAlgn="base">
        <a:lnSpc>
          <a:spcPct val="85000"/>
        </a:lnSpc>
        <a:spcBef>
          <a:spcPct val="0"/>
        </a:spcBef>
        <a:spcAft>
          <a:spcPct val="0"/>
        </a:spcAft>
        <a:defRPr sz="2200">
          <a:solidFill>
            <a:schemeClr val="accent2"/>
          </a:solidFill>
          <a:latin typeface="Calibri Light" pitchFamily="34" charset="0"/>
        </a:defRPr>
      </a:lvl5pPr>
      <a:lvl6pPr marL="457200" algn="l" rtl="0" fontAlgn="base">
        <a:lnSpc>
          <a:spcPct val="85000"/>
        </a:lnSpc>
        <a:spcBef>
          <a:spcPct val="0"/>
        </a:spcBef>
        <a:spcAft>
          <a:spcPct val="0"/>
        </a:spcAft>
        <a:defRPr sz="2200">
          <a:solidFill>
            <a:schemeClr val="accent2"/>
          </a:solidFill>
          <a:latin typeface="Calibri Light" pitchFamily="34" charset="0"/>
        </a:defRPr>
      </a:lvl6pPr>
      <a:lvl7pPr marL="914400" algn="l" rtl="0" fontAlgn="base">
        <a:lnSpc>
          <a:spcPct val="85000"/>
        </a:lnSpc>
        <a:spcBef>
          <a:spcPct val="0"/>
        </a:spcBef>
        <a:spcAft>
          <a:spcPct val="0"/>
        </a:spcAft>
        <a:defRPr sz="2200">
          <a:solidFill>
            <a:schemeClr val="accent2"/>
          </a:solidFill>
          <a:latin typeface="Calibri Light" pitchFamily="34" charset="0"/>
        </a:defRPr>
      </a:lvl7pPr>
      <a:lvl8pPr marL="1371600" algn="l" rtl="0" fontAlgn="base">
        <a:lnSpc>
          <a:spcPct val="85000"/>
        </a:lnSpc>
        <a:spcBef>
          <a:spcPct val="0"/>
        </a:spcBef>
        <a:spcAft>
          <a:spcPct val="0"/>
        </a:spcAft>
        <a:defRPr sz="2200">
          <a:solidFill>
            <a:schemeClr val="accent2"/>
          </a:solidFill>
          <a:latin typeface="Calibri Light" pitchFamily="34" charset="0"/>
        </a:defRPr>
      </a:lvl8pPr>
      <a:lvl9pPr marL="1828800" algn="l" rtl="0" fontAlgn="base">
        <a:lnSpc>
          <a:spcPct val="85000"/>
        </a:lnSpc>
        <a:spcBef>
          <a:spcPct val="0"/>
        </a:spcBef>
        <a:spcAft>
          <a:spcPct val="0"/>
        </a:spcAft>
        <a:defRPr sz="2200">
          <a:solidFill>
            <a:schemeClr val="accent2"/>
          </a:solidFill>
          <a:latin typeface="Calibri Light" pitchFamily="34" charset="0"/>
        </a:defRPr>
      </a:lvl9pPr>
    </p:titleStyle>
    <p:bodyStyle>
      <a:lvl1pPr marL="171450" indent="-171450" algn="l" rtl="0" fontAlgn="base">
        <a:lnSpc>
          <a:spcPct val="95000"/>
        </a:lnSpc>
        <a:spcBef>
          <a:spcPts val="1200"/>
        </a:spcBef>
        <a:spcAft>
          <a:spcPct val="0"/>
        </a:spcAft>
        <a:buClr>
          <a:schemeClr val="accent2"/>
        </a:buClr>
        <a:buFont typeface="Arial" charset="0"/>
        <a:buChar char="•"/>
        <a:defRPr sz="2000" kern="1200">
          <a:solidFill>
            <a:srgbClr val="404040"/>
          </a:solidFill>
          <a:latin typeface="+mn-lt"/>
          <a:ea typeface="+mn-ea"/>
          <a:cs typeface="+mn-cs"/>
        </a:defRPr>
      </a:lvl1pPr>
      <a:lvl2pPr marL="400050" indent="-171450" algn="l" rtl="0" fontAlgn="base">
        <a:lnSpc>
          <a:spcPct val="95000"/>
        </a:lnSpc>
        <a:spcBef>
          <a:spcPts val="600"/>
        </a:spcBef>
        <a:spcAft>
          <a:spcPct val="0"/>
        </a:spcAft>
        <a:buClr>
          <a:schemeClr val="accent1"/>
        </a:buClr>
        <a:buFont typeface="Arial" charset="0"/>
        <a:buChar char="•"/>
        <a:defRPr kern="1200">
          <a:solidFill>
            <a:srgbClr val="404040"/>
          </a:solidFill>
          <a:latin typeface="+mn-lt"/>
          <a:ea typeface="+mn-ea"/>
          <a:cs typeface="+mn-cs"/>
        </a:defRPr>
      </a:lvl2pPr>
      <a:lvl3pPr marL="571500" indent="-114300" algn="l" rtl="0" fontAlgn="base">
        <a:lnSpc>
          <a:spcPct val="95000"/>
        </a:lnSpc>
        <a:spcBef>
          <a:spcPct val="20000"/>
        </a:spcBef>
        <a:spcAft>
          <a:spcPct val="0"/>
        </a:spcAft>
        <a:buClr>
          <a:srgbClr val="404040"/>
        </a:buClr>
        <a:buFont typeface="Arial" charset="0"/>
        <a:buChar char="-"/>
        <a:defRPr sz="1600" kern="1200">
          <a:solidFill>
            <a:srgbClr val="404040"/>
          </a:solidFill>
          <a:latin typeface="+mn-lt"/>
          <a:ea typeface="+mn-ea"/>
          <a:cs typeface="+mn-cs"/>
        </a:defRPr>
      </a:lvl3pPr>
      <a:lvl4pPr marL="742950" indent="-114300" algn="l" rtl="0" fontAlgn="base">
        <a:lnSpc>
          <a:spcPct val="95000"/>
        </a:lnSpc>
        <a:spcBef>
          <a:spcPct val="20000"/>
        </a:spcBef>
        <a:spcAft>
          <a:spcPct val="0"/>
        </a:spcAft>
        <a:buFont typeface="Arial" charset="0"/>
        <a:buChar char="•"/>
        <a:defRPr sz="1400" kern="1200">
          <a:solidFill>
            <a:srgbClr val="404040"/>
          </a:solidFill>
          <a:latin typeface="+mn-lt"/>
          <a:ea typeface="+mn-ea"/>
          <a:cs typeface="+mn-cs"/>
        </a:defRPr>
      </a:lvl4pPr>
      <a:lvl5pPr marL="914400" indent="-114300" algn="l" rtl="0" fontAlgn="base">
        <a:lnSpc>
          <a:spcPct val="95000"/>
        </a:lnSpc>
        <a:spcBef>
          <a:spcPct val="20000"/>
        </a:spcBef>
        <a:spcAft>
          <a:spcPct val="0"/>
        </a:spcAft>
        <a:buFont typeface="Arial"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ctrTitle"/>
          </p:nvPr>
        </p:nvSpPr>
        <p:spPr>
          <a:xfrm>
            <a:off x="685800" y="762000"/>
            <a:ext cx="7747000" cy="2825750"/>
          </a:xfrm>
        </p:spPr>
        <p:txBody>
          <a:bodyPr/>
          <a:lstStyle/>
          <a:p>
            <a:r>
              <a:rPr lang="en-US" altLang="en-US" sz="3600" b="1" dirty="0"/>
              <a:t>Guide to Computer Forensics</a:t>
            </a:r>
            <a:br>
              <a:rPr lang="en-US" altLang="en-US" sz="3600" b="1" dirty="0"/>
            </a:br>
            <a:r>
              <a:rPr lang="en-US" altLang="en-US" sz="3600" b="1" dirty="0"/>
              <a:t> and Investigations</a:t>
            </a:r>
            <a:br>
              <a:rPr lang="en-US" altLang="en-US" sz="3600" b="1" dirty="0"/>
            </a:br>
            <a:r>
              <a:rPr lang="en-US" altLang="en-US" sz="3600" b="1" dirty="0"/>
              <a:t>Sixth Edition</a:t>
            </a:r>
            <a:br>
              <a:rPr lang="en-US" altLang="en-US" sz="3600" b="1" dirty="0"/>
            </a:br>
            <a:br>
              <a:rPr lang="en-US" altLang="en-US" sz="3600" b="1" dirty="0"/>
            </a:br>
            <a:r>
              <a:rPr lang="en-US" altLang="en-US" sz="3600" b="1" i="1" dirty="0"/>
              <a:t>Chapter 1</a:t>
            </a:r>
            <a:br>
              <a:rPr lang="en-US" altLang="en-US" sz="3600" i="1" dirty="0"/>
            </a:br>
            <a:endParaRPr lang="en-US" altLang="en-US" sz="3600" b="1" dirty="0"/>
          </a:p>
        </p:txBody>
      </p:sp>
      <p:sp>
        <p:nvSpPr>
          <p:cNvPr id="7171" name="Rectangle 3"/>
          <p:cNvSpPr>
            <a:spLocks noGrp="1" noChangeArrowheads="1"/>
          </p:cNvSpPr>
          <p:nvPr>
            <p:ph type="subTitle" idx="1"/>
          </p:nvPr>
        </p:nvSpPr>
        <p:spPr>
          <a:xfrm>
            <a:off x="698500" y="3352800"/>
            <a:ext cx="7747000" cy="747713"/>
          </a:xfrm>
        </p:spPr>
        <p:txBody>
          <a:bodyPr/>
          <a:lstStyle/>
          <a:p>
            <a:pPr>
              <a:lnSpc>
                <a:spcPct val="80000"/>
              </a:lnSpc>
            </a:pPr>
            <a:r>
              <a:rPr lang="en-US" altLang="en-US" sz="3000" i="1">
                <a:solidFill>
                  <a:schemeClr val="tx1"/>
                </a:solidFill>
              </a:rPr>
              <a:t>Understanding The Digital Forensics Profession and Investigations</a:t>
            </a:r>
            <a:endParaRPr lang="en-US" altLang="en-US" sz="3000" i="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365125" y="1538288"/>
            <a:ext cx="8415338" cy="2576512"/>
          </a:xfrm>
        </p:spPr>
        <p:txBody>
          <a:bodyPr/>
          <a:lstStyle/>
          <a:p>
            <a:r>
              <a:rPr lang="en-US" altLang="en-US"/>
              <a:t>Existing laws can’t keep up with the rate of technological change</a:t>
            </a:r>
          </a:p>
          <a:p>
            <a:r>
              <a:rPr lang="en-US" altLang="en-US"/>
              <a:t>When statutes don’t exist, case law is used</a:t>
            </a:r>
          </a:p>
          <a:p>
            <a:pPr lvl="1"/>
            <a:r>
              <a:rPr lang="en-US" altLang="en-US"/>
              <a:t>Allows legal counsel to apply previous similar cases to current one in an effort to address ambiguity in laws</a:t>
            </a:r>
          </a:p>
          <a:p>
            <a:r>
              <a:rPr lang="en-US" altLang="en-US"/>
              <a:t>Examiners must be familiar with recent court rulings on search and seizure in the electronic environment</a:t>
            </a:r>
          </a:p>
        </p:txBody>
      </p:sp>
      <p:sp>
        <p:nvSpPr>
          <p:cNvPr id="16387" name="Title 1"/>
          <p:cNvSpPr>
            <a:spLocks noGrp="1"/>
          </p:cNvSpPr>
          <p:nvPr>
            <p:ph type="title"/>
          </p:nvPr>
        </p:nvSpPr>
        <p:spPr>
          <a:xfrm>
            <a:off x="762000" y="317299"/>
            <a:ext cx="8026400" cy="475066"/>
          </a:xfrm>
        </p:spPr>
        <p:txBody>
          <a:bodyPr/>
          <a:lstStyle/>
          <a:p>
            <a:r>
              <a:rPr lang="en-US" altLang="en-US" sz="3600" dirty="0"/>
              <a:t>Understanding Case Law</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365125" y="1538288"/>
            <a:ext cx="8415338" cy="2157514"/>
          </a:xfrm>
        </p:spPr>
        <p:txBody>
          <a:bodyPr/>
          <a:lstStyle/>
          <a:p>
            <a:r>
              <a:rPr lang="en-US" altLang="en-US" dirty="0"/>
              <a:t>To supplement your knowledge:</a:t>
            </a:r>
          </a:p>
          <a:p>
            <a:pPr lvl="1"/>
            <a:r>
              <a:rPr lang="en-US" altLang="en-US" dirty="0"/>
              <a:t>Develop and maintain contact with computing, network, and investigative professionals</a:t>
            </a:r>
          </a:p>
          <a:p>
            <a:pPr lvl="1"/>
            <a:r>
              <a:rPr lang="en-US" altLang="en-US" dirty="0"/>
              <a:t>Join computer user groups in both the pubic and private sectors</a:t>
            </a:r>
          </a:p>
          <a:p>
            <a:pPr lvl="2"/>
            <a:r>
              <a:rPr lang="en-US" altLang="en-US" sz="1800" dirty="0"/>
              <a:t>Example: </a:t>
            </a:r>
            <a:r>
              <a:rPr lang="en-US" altLang="en-US" sz="1800" b="1" dirty="0"/>
              <a:t>Computer Technology Investigators Network (CTIN) </a:t>
            </a:r>
            <a:r>
              <a:rPr lang="en-US" altLang="en-US" sz="1800" dirty="0"/>
              <a:t>meets to discuss problems with digital forensics examiners encounter</a:t>
            </a:r>
          </a:p>
          <a:p>
            <a:pPr lvl="1"/>
            <a:r>
              <a:rPr lang="en-US" altLang="en-US" dirty="0"/>
              <a:t>Consult outside experts</a:t>
            </a:r>
          </a:p>
        </p:txBody>
      </p:sp>
      <p:sp>
        <p:nvSpPr>
          <p:cNvPr id="17411" name="Title 1"/>
          <p:cNvSpPr>
            <a:spLocks noGrp="1"/>
          </p:cNvSpPr>
          <p:nvPr>
            <p:ph type="title"/>
          </p:nvPr>
        </p:nvSpPr>
        <p:spPr>
          <a:xfrm>
            <a:off x="762000" y="317299"/>
            <a:ext cx="8026400" cy="475066"/>
          </a:xfrm>
        </p:spPr>
        <p:txBody>
          <a:bodyPr/>
          <a:lstStyle/>
          <a:p>
            <a:r>
              <a:rPr lang="en-US" altLang="en-US" sz="3600" dirty="0"/>
              <a:t>Developing Digital Forensics Resources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p:cNvSpPr>
          <p:nvPr>
            <p:ph type="title"/>
          </p:nvPr>
        </p:nvSpPr>
        <p:spPr>
          <a:xfrm>
            <a:off x="762000" y="317299"/>
            <a:ext cx="8026400" cy="475066"/>
          </a:xfrm>
        </p:spPr>
        <p:txBody>
          <a:bodyPr/>
          <a:lstStyle/>
          <a:p>
            <a:r>
              <a:rPr lang="en-US" altLang="en-US" sz="3600" dirty="0"/>
              <a:t>Preparing for Digital Investigations (1 of 3)</a:t>
            </a:r>
          </a:p>
        </p:txBody>
      </p:sp>
      <p:sp>
        <p:nvSpPr>
          <p:cNvPr id="3" name="Content Placeholder 2"/>
          <p:cNvSpPr>
            <a:spLocks noGrp="1"/>
          </p:cNvSpPr>
          <p:nvPr>
            <p:ph idx="1"/>
          </p:nvPr>
        </p:nvSpPr>
        <p:spPr>
          <a:xfrm>
            <a:off x="365125" y="1538288"/>
            <a:ext cx="8415338" cy="1052512"/>
          </a:xfrm>
        </p:spPr>
        <p:txBody>
          <a:bodyPr rtlCol="0"/>
          <a:lstStyle/>
          <a:p>
            <a:pPr fontAlgn="auto">
              <a:spcAft>
                <a:spcPts val="0"/>
              </a:spcAft>
              <a:buFont typeface="Arial" pitchFamily="34" charset="0"/>
              <a:buChar char="•"/>
              <a:defRPr/>
            </a:pPr>
            <a:r>
              <a:rPr lang="en-US" dirty="0">
                <a:solidFill>
                  <a:schemeClr val="tx1">
                    <a:lumMod val="75000"/>
                    <a:lumOff val="25000"/>
                  </a:schemeClr>
                </a:solidFill>
              </a:rPr>
              <a:t>Digital investigations fall into two categories:</a:t>
            </a:r>
          </a:p>
          <a:p>
            <a:pPr lvl="1" fontAlgn="auto">
              <a:spcAft>
                <a:spcPts val="0"/>
              </a:spcAft>
              <a:buFont typeface="Arial" pitchFamily="34" charset="0"/>
              <a:buChar char="•"/>
              <a:defRPr/>
            </a:pPr>
            <a:r>
              <a:rPr lang="en-US" dirty="0">
                <a:solidFill>
                  <a:schemeClr val="tx1">
                    <a:lumMod val="75000"/>
                    <a:lumOff val="25000"/>
                  </a:schemeClr>
                </a:solidFill>
              </a:rPr>
              <a:t>Public-sector investigations</a:t>
            </a:r>
          </a:p>
          <a:p>
            <a:pPr lvl="1" fontAlgn="auto">
              <a:spcAft>
                <a:spcPts val="0"/>
              </a:spcAft>
              <a:buFont typeface="Arial" pitchFamily="34" charset="0"/>
              <a:buChar char="•"/>
              <a:defRPr/>
            </a:pPr>
            <a:r>
              <a:rPr lang="en-US" dirty="0">
                <a:solidFill>
                  <a:schemeClr val="tx1">
                    <a:lumMod val="75000"/>
                    <a:lumOff val="25000"/>
                  </a:schemeClr>
                </a:solidFill>
              </a:rPr>
              <a:t>Private-sector investigations</a:t>
            </a:r>
          </a:p>
          <a:p>
            <a:pPr lvl="1" fontAlgn="auto">
              <a:spcAft>
                <a:spcPts val="0"/>
              </a:spcAft>
              <a:buFont typeface="Arial" pitchFamily="34" charset="0"/>
              <a:buChar char="•"/>
              <a:defRPr/>
            </a:pPr>
            <a:endParaRPr lang="en-US" dirty="0">
              <a:solidFill>
                <a:schemeClr val="tx1">
                  <a:lumMod val="75000"/>
                  <a:lumOff val="25000"/>
                </a:schemeClr>
              </a:solidFill>
            </a:endParaRPr>
          </a:p>
          <a:p>
            <a:pPr marL="457200" lvl="1" indent="0" fontAlgn="auto">
              <a:spcAft>
                <a:spcPts val="0"/>
              </a:spcAft>
              <a:buFontTx/>
              <a:buNone/>
              <a:defRPr/>
            </a:pPr>
            <a:endParaRPr lang="en-US" dirty="0">
              <a:solidFill>
                <a:schemeClr val="tx1">
                  <a:lumMod val="75000"/>
                  <a:lumOff val="25000"/>
                </a:schemeClr>
              </a:solidFill>
            </a:endParaRP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overnment agencies Article 8 in the Charter of Rights of Canada&#10;U.S. Fourth Amendment search and seizure rules.&#10;&#10;Private organizations Company policy violations Litigation disputes.">
            <a:extLst>
              <a:ext uri="{FF2B5EF4-FFF2-40B4-BE49-F238E27FC236}">
                <a16:creationId xmlns:a16="http://schemas.microsoft.com/office/drawing/2014/main" id="{5703E6F5-6E94-0942-808C-11546D84AE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9007" y="1676400"/>
            <a:ext cx="7627574" cy="3795712"/>
          </a:xfrm>
        </p:spPr>
      </p:pic>
      <p:sp>
        <p:nvSpPr>
          <p:cNvPr id="18435" name="Title 1"/>
          <p:cNvSpPr>
            <a:spLocks noGrp="1"/>
          </p:cNvSpPr>
          <p:nvPr>
            <p:ph type="title"/>
          </p:nvPr>
        </p:nvSpPr>
        <p:spPr>
          <a:xfrm>
            <a:off x="762000" y="316843"/>
            <a:ext cx="8026400" cy="475066"/>
          </a:xfrm>
        </p:spPr>
        <p:txBody>
          <a:bodyPr/>
          <a:lstStyle/>
          <a:p>
            <a:r>
              <a:rPr lang="en-US" altLang="en-US" sz="3600" dirty="0"/>
              <a:t>Preparing for Digital Investigations (2 of 3)</a:t>
            </a:r>
          </a:p>
        </p:txBody>
      </p:sp>
      <p:sp>
        <p:nvSpPr>
          <p:cNvPr id="4" name="Footer Placeholder 3"/>
          <p:cNvSpPr>
            <a:spLocks noGrp="1"/>
          </p:cNvSpPr>
          <p:nvPr>
            <p:ph type="ftr" sz="quarter" idx="10"/>
          </p:nvPr>
        </p:nvSpPr>
        <p:spPr/>
        <p:txBody>
          <a:bodyPr/>
          <a:lstStyle/>
          <a:p>
            <a:r>
              <a:rPr lang="en-US"/>
              <a:t>© </a:t>
            </a:r>
            <a:r>
              <a:rPr lang="is-IS"/>
              <a:t>2019</a:t>
            </a:r>
            <a:r>
              <a:rPr lang="en-US"/>
              <a:t>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60251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365125" y="1538288"/>
            <a:ext cx="8415338" cy="2805112"/>
          </a:xfrm>
        </p:spPr>
        <p:txBody>
          <a:bodyPr/>
          <a:lstStyle/>
          <a:p>
            <a:r>
              <a:rPr lang="en-US" altLang="en-US" dirty="0"/>
              <a:t>Public-sector investigations involve government agencies responsible for criminal investigations and prosecution</a:t>
            </a:r>
          </a:p>
          <a:p>
            <a:r>
              <a:rPr lang="en-US" altLang="en-US" dirty="0"/>
              <a:t>Fourth Amendment to the U.S. Constitution</a:t>
            </a:r>
          </a:p>
          <a:p>
            <a:pPr lvl="1"/>
            <a:r>
              <a:rPr lang="en-US" altLang="en-US" dirty="0"/>
              <a:t>Restrict government </a:t>
            </a:r>
            <a:r>
              <a:rPr lang="en-US" altLang="en-US" b="1" dirty="0"/>
              <a:t>search and seizure</a:t>
            </a:r>
          </a:p>
          <a:p>
            <a:r>
              <a:rPr lang="en-US" altLang="en-US" dirty="0"/>
              <a:t>The Department of Justice (DOJ) updates information on computer search and seizure regularly</a:t>
            </a:r>
          </a:p>
          <a:p>
            <a:r>
              <a:rPr lang="en-US" altLang="en-US" dirty="0"/>
              <a:t>Private-sector investigations focus more on policy violations</a:t>
            </a:r>
          </a:p>
        </p:txBody>
      </p:sp>
      <p:sp>
        <p:nvSpPr>
          <p:cNvPr id="19459" name="Title 1"/>
          <p:cNvSpPr>
            <a:spLocks noGrp="1"/>
          </p:cNvSpPr>
          <p:nvPr>
            <p:ph type="title"/>
          </p:nvPr>
        </p:nvSpPr>
        <p:spPr>
          <a:xfrm>
            <a:off x="762000" y="317299"/>
            <a:ext cx="8026400" cy="475066"/>
          </a:xfrm>
        </p:spPr>
        <p:txBody>
          <a:bodyPr/>
          <a:lstStyle/>
          <a:p>
            <a:r>
              <a:rPr lang="en-US" altLang="en-US" sz="3600" dirty="0"/>
              <a:t>Preparing for Digital Investigations (3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365125" y="1538288"/>
            <a:ext cx="8415338" cy="2576512"/>
          </a:xfrm>
        </p:spPr>
        <p:txBody>
          <a:bodyPr/>
          <a:lstStyle/>
          <a:p>
            <a:r>
              <a:rPr lang="en-US" altLang="en-US" dirty="0"/>
              <a:t>When conducting public-sector investigations, you must understand laws on computer-related crimes including:</a:t>
            </a:r>
          </a:p>
          <a:p>
            <a:pPr lvl="1"/>
            <a:r>
              <a:rPr lang="en-US" altLang="en-US" dirty="0"/>
              <a:t>Standard legal processes</a:t>
            </a:r>
          </a:p>
          <a:p>
            <a:pPr lvl="1"/>
            <a:r>
              <a:rPr lang="en-US" altLang="en-US" dirty="0"/>
              <a:t>Guidelines on search and seizure</a:t>
            </a:r>
          </a:p>
          <a:p>
            <a:pPr lvl="1"/>
            <a:r>
              <a:rPr lang="en-US" altLang="en-US" dirty="0"/>
              <a:t>How to build a criminal case</a:t>
            </a:r>
          </a:p>
          <a:p>
            <a:r>
              <a:rPr lang="en-US" altLang="en-US" dirty="0"/>
              <a:t>The Computer Fraud and Abuse Act was passed in 1986</a:t>
            </a:r>
          </a:p>
          <a:p>
            <a:pPr lvl="1"/>
            <a:r>
              <a:rPr lang="en-US" altLang="en-US" dirty="0"/>
              <a:t>Specific state laws were generally developed later</a:t>
            </a:r>
          </a:p>
        </p:txBody>
      </p:sp>
      <p:sp>
        <p:nvSpPr>
          <p:cNvPr id="20483" name="Title 1"/>
          <p:cNvSpPr>
            <a:spLocks noGrp="1"/>
          </p:cNvSpPr>
          <p:nvPr>
            <p:ph type="title"/>
          </p:nvPr>
        </p:nvSpPr>
        <p:spPr>
          <a:xfrm>
            <a:off x="762000" y="81849"/>
            <a:ext cx="8026400" cy="945965"/>
          </a:xfrm>
        </p:spPr>
        <p:txBody>
          <a:bodyPr/>
          <a:lstStyle/>
          <a:p>
            <a:r>
              <a:rPr lang="en-US" altLang="en-US" sz="3600" dirty="0"/>
              <a:t>Understanding Law Enforcement Agency Investigations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365125" y="1538288"/>
            <a:ext cx="8415338" cy="2576512"/>
          </a:xfrm>
        </p:spPr>
        <p:txBody>
          <a:bodyPr/>
          <a:lstStyle/>
          <a:p>
            <a:r>
              <a:rPr lang="en-US" altLang="en-US"/>
              <a:t>A criminal investigation usually begins when someone finds evidence of or witnesses a crime</a:t>
            </a:r>
          </a:p>
          <a:p>
            <a:pPr lvl="1"/>
            <a:r>
              <a:rPr lang="en-US" altLang="en-US"/>
              <a:t>Witness or victim makes an </a:t>
            </a:r>
            <a:r>
              <a:rPr lang="en-US" altLang="en-US" b="1"/>
              <a:t>allegation</a:t>
            </a:r>
            <a:r>
              <a:rPr lang="en-US" altLang="en-US"/>
              <a:t> to the police</a:t>
            </a:r>
          </a:p>
          <a:p>
            <a:r>
              <a:rPr lang="en-US" altLang="en-US"/>
              <a:t>Police interview the complainant and writes a report about the crime</a:t>
            </a:r>
          </a:p>
          <a:p>
            <a:r>
              <a:rPr lang="en-US" altLang="en-US"/>
              <a:t>Report is processed and management decides to start an investigation or log the information in a police blotter</a:t>
            </a:r>
          </a:p>
          <a:p>
            <a:pPr lvl="1"/>
            <a:r>
              <a:rPr lang="en-US" altLang="en-US"/>
              <a:t>Blotter is a historical database of previous crimes</a:t>
            </a:r>
          </a:p>
        </p:txBody>
      </p:sp>
      <p:sp>
        <p:nvSpPr>
          <p:cNvPr id="21507" name="Title 1"/>
          <p:cNvSpPr>
            <a:spLocks noGrp="1"/>
          </p:cNvSpPr>
          <p:nvPr>
            <p:ph type="title"/>
          </p:nvPr>
        </p:nvSpPr>
        <p:spPr>
          <a:xfrm>
            <a:off x="762000" y="317299"/>
            <a:ext cx="8026400" cy="475066"/>
          </a:xfrm>
        </p:spPr>
        <p:txBody>
          <a:bodyPr/>
          <a:lstStyle/>
          <a:p>
            <a:r>
              <a:rPr lang="en-US" altLang="en-US" sz="3600" dirty="0"/>
              <a:t>Following Legal Processes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365125" y="1538288"/>
            <a:ext cx="8415338" cy="3033712"/>
          </a:xfrm>
        </p:spPr>
        <p:txBody>
          <a:bodyPr/>
          <a:lstStyle/>
          <a:p>
            <a:r>
              <a:rPr lang="en-US" altLang="en-US" b="1" dirty="0"/>
              <a:t>Digital Evidence First Responder (DEFR)</a:t>
            </a:r>
          </a:p>
          <a:p>
            <a:pPr lvl="1"/>
            <a:r>
              <a:rPr lang="en-US" altLang="en-US" dirty="0"/>
              <a:t>Arrives on an incident scene, assesses the situation, and takes precautions to acquire and preserve evidence</a:t>
            </a:r>
          </a:p>
          <a:p>
            <a:r>
              <a:rPr lang="en-US" altLang="en-US" b="1" dirty="0"/>
              <a:t>Digital Evidence Specialist (DES)</a:t>
            </a:r>
          </a:p>
          <a:p>
            <a:pPr lvl="1"/>
            <a:r>
              <a:rPr lang="en-US" altLang="en-US" dirty="0"/>
              <a:t>Has the skill to analyze the data and determine when another specialist should be called in to assist</a:t>
            </a:r>
          </a:p>
          <a:p>
            <a:r>
              <a:rPr lang="en-US" altLang="en-US" b="1" dirty="0"/>
              <a:t>Affidavit</a:t>
            </a:r>
            <a:r>
              <a:rPr lang="en-US" altLang="en-US" dirty="0"/>
              <a:t> - a sworn statement of support of facts about or evidence of a crime</a:t>
            </a:r>
          </a:p>
          <a:p>
            <a:pPr lvl="1"/>
            <a:r>
              <a:rPr lang="en-US" altLang="en-US" dirty="0"/>
              <a:t>Must include </a:t>
            </a:r>
            <a:r>
              <a:rPr lang="en-US" altLang="en-US" b="1" dirty="0"/>
              <a:t>exhibits </a:t>
            </a:r>
            <a:r>
              <a:rPr lang="en-US" altLang="en-US" dirty="0"/>
              <a:t>that support the allegation</a:t>
            </a:r>
          </a:p>
        </p:txBody>
      </p:sp>
      <p:sp>
        <p:nvSpPr>
          <p:cNvPr id="22531" name="Title 1"/>
          <p:cNvSpPr>
            <a:spLocks noGrp="1"/>
          </p:cNvSpPr>
          <p:nvPr>
            <p:ph type="title"/>
          </p:nvPr>
        </p:nvSpPr>
        <p:spPr>
          <a:xfrm>
            <a:off x="762000" y="317299"/>
            <a:ext cx="8026400" cy="475066"/>
          </a:xfrm>
        </p:spPr>
        <p:txBody>
          <a:bodyPr/>
          <a:lstStyle/>
          <a:p>
            <a:r>
              <a:rPr lang="en-US" altLang="en-US" sz="3600" dirty="0"/>
              <a:t>Following Legal Processes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365125" y="1538288"/>
            <a:ext cx="8415338" cy="3109912"/>
          </a:xfrm>
        </p:spPr>
        <p:txBody>
          <a:bodyPr/>
          <a:lstStyle/>
          <a:p>
            <a:r>
              <a:rPr lang="en-US" altLang="en-US"/>
              <a:t>Private-sector investigations involve private companies and lawyers who address company policy violations and litigation disputes</a:t>
            </a:r>
          </a:p>
          <a:p>
            <a:pPr lvl="1"/>
            <a:r>
              <a:rPr lang="en-US" altLang="en-US"/>
              <a:t>Example: wrongful termination </a:t>
            </a:r>
          </a:p>
          <a:p>
            <a:r>
              <a:rPr lang="en-US" altLang="en-US"/>
              <a:t>Businesses strive to minimize or eliminate litigation</a:t>
            </a:r>
          </a:p>
          <a:p>
            <a:r>
              <a:rPr lang="en-US" altLang="en-US"/>
              <a:t>Private-sector crimes can involve:</a:t>
            </a:r>
          </a:p>
          <a:p>
            <a:pPr lvl="1"/>
            <a:r>
              <a:rPr lang="en-US" altLang="en-US"/>
              <a:t>E-mail harassment, falsification of data, gender and age discrimination, embezzlement, sabotage, and industrial espionage</a:t>
            </a:r>
            <a:endParaRPr lang="en-US" altLang="en-US" dirty="0"/>
          </a:p>
        </p:txBody>
      </p:sp>
      <p:sp>
        <p:nvSpPr>
          <p:cNvPr id="23555" name="Title 1"/>
          <p:cNvSpPr>
            <a:spLocks noGrp="1"/>
          </p:cNvSpPr>
          <p:nvPr>
            <p:ph type="title"/>
          </p:nvPr>
        </p:nvSpPr>
        <p:spPr>
          <a:xfrm>
            <a:off x="762000" y="81849"/>
            <a:ext cx="8026400" cy="945965"/>
          </a:xfrm>
        </p:spPr>
        <p:txBody>
          <a:bodyPr/>
          <a:lstStyle/>
          <a:p>
            <a:r>
              <a:rPr lang="en-US" altLang="en-US" sz="3600" dirty="0"/>
              <a:t>Understanding Private-Sector Investigations (1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365125" y="1538288"/>
            <a:ext cx="8415338" cy="2576512"/>
          </a:xfrm>
        </p:spPr>
        <p:txBody>
          <a:bodyPr/>
          <a:lstStyle/>
          <a:p>
            <a:r>
              <a:rPr lang="en-US" altLang="en-US"/>
              <a:t>Businesses can reduce the risk of litigation by publishing and maintaining policies that employees find easy to read and follow</a:t>
            </a:r>
          </a:p>
          <a:p>
            <a:r>
              <a:rPr lang="en-US" altLang="en-US"/>
              <a:t>Most important policies define rules for using the company’s computers and networks</a:t>
            </a:r>
          </a:p>
          <a:p>
            <a:pPr lvl="1"/>
            <a:r>
              <a:rPr lang="en-US" altLang="en-US"/>
              <a:t>Known as an “Acceptable use policy”</a:t>
            </a:r>
          </a:p>
          <a:p>
            <a:r>
              <a:rPr lang="en-US" altLang="en-US" b="1"/>
              <a:t>Line of authority </a:t>
            </a:r>
            <a:r>
              <a:rPr lang="en-US" altLang="en-US"/>
              <a:t>- states who has the legal right to initiate an investigation, who can take possession of evidence, and who can have access to evidence</a:t>
            </a:r>
          </a:p>
        </p:txBody>
      </p:sp>
      <p:sp>
        <p:nvSpPr>
          <p:cNvPr id="24579" name="Title 1"/>
          <p:cNvSpPr>
            <a:spLocks noGrp="1"/>
          </p:cNvSpPr>
          <p:nvPr>
            <p:ph type="title"/>
          </p:nvPr>
        </p:nvSpPr>
        <p:spPr>
          <a:xfrm>
            <a:off x="762000" y="81849"/>
            <a:ext cx="8026400" cy="945965"/>
          </a:xfrm>
        </p:spPr>
        <p:txBody>
          <a:bodyPr/>
          <a:lstStyle/>
          <a:p>
            <a:r>
              <a:rPr lang="en-US" altLang="en-US" sz="3600" dirty="0"/>
              <a:t>Understanding Private-Sector Investigations (2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365125" y="1538288"/>
            <a:ext cx="8415338" cy="4002087"/>
          </a:xfrm>
        </p:spPr>
        <p:txBody>
          <a:bodyPr/>
          <a:lstStyle/>
          <a:p>
            <a:r>
              <a:rPr lang="en-US" altLang="en-US" dirty="0"/>
              <a:t>Describe the field of digital forensics</a:t>
            </a:r>
          </a:p>
          <a:p>
            <a:r>
              <a:rPr lang="en-US" altLang="en-US" dirty="0"/>
              <a:t>Explain how to prepare computer investigations and summarize the difference between public-sector and private-sector investigations</a:t>
            </a:r>
          </a:p>
          <a:p>
            <a:r>
              <a:rPr lang="en-US" altLang="en-US" dirty="0"/>
              <a:t>Explain the importance of maintaining professional conduct</a:t>
            </a:r>
          </a:p>
          <a:p>
            <a:r>
              <a:rPr lang="en-US" altLang="en-US" dirty="0"/>
              <a:t>Describe how to prepare a digital forensics investigation by taking a systematic approach</a:t>
            </a:r>
          </a:p>
          <a:p>
            <a:r>
              <a:rPr lang="en-US" altLang="en-US" dirty="0"/>
              <a:t>Describe procedures for private-sector digital investigations</a:t>
            </a:r>
          </a:p>
          <a:p>
            <a:r>
              <a:rPr lang="en-US" altLang="en-US" dirty="0"/>
              <a:t>Explain requirements for data recovery workstations and software</a:t>
            </a:r>
          </a:p>
          <a:p>
            <a:r>
              <a:rPr lang="en-US" altLang="en-US" dirty="0"/>
              <a:t>Summarize how to conduct an investigation, including critiquing a case</a:t>
            </a:r>
          </a:p>
          <a:p>
            <a:endParaRPr lang="en-US" altLang="en-US" dirty="0"/>
          </a:p>
        </p:txBody>
      </p:sp>
      <p:sp>
        <p:nvSpPr>
          <p:cNvPr id="8195" name="Rectangle 2"/>
          <p:cNvSpPr>
            <a:spLocks noGrp="1" noChangeArrowheads="1"/>
          </p:cNvSpPr>
          <p:nvPr>
            <p:ph type="title"/>
          </p:nvPr>
        </p:nvSpPr>
        <p:spPr>
          <a:xfrm>
            <a:off x="762000" y="317299"/>
            <a:ext cx="8026400" cy="475066"/>
          </a:xfrm>
        </p:spPr>
        <p:txBody>
          <a:bodyPr/>
          <a:lstStyle/>
          <a:p>
            <a:r>
              <a:rPr lang="en-US" altLang="en-US" sz="3600" dirty="0"/>
              <a:t>Objectives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p:cNvSpPr>
            <a:spLocks noGrp="1"/>
          </p:cNvSpPr>
          <p:nvPr>
            <p:ph type="title"/>
          </p:nvPr>
        </p:nvSpPr>
        <p:spPr>
          <a:xfrm>
            <a:off x="762000" y="81849"/>
            <a:ext cx="8026400" cy="945965"/>
          </a:xfrm>
        </p:spPr>
        <p:txBody>
          <a:bodyPr/>
          <a:lstStyle/>
          <a:p>
            <a:r>
              <a:rPr lang="en-US" altLang="en-US" sz="3600" dirty="0"/>
              <a:t>Understanding Private-Sector Investigations (3 of 8)</a:t>
            </a:r>
          </a:p>
        </p:txBody>
      </p:sp>
      <p:sp>
        <p:nvSpPr>
          <p:cNvPr id="25602" name="Content Placeholder 2"/>
          <p:cNvSpPr>
            <a:spLocks noGrp="1"/>
          </p:cNvSpPr>
          <p:nvPr>
            <p:ph idx="1"/>
          </p:nvPr>
        </p:nvSpPr>
        <p:spPr>
          <a:xfrm>
            <a:off x="365125" y="1538288"/>
            <a:ext cx="8415338" cy="1188018"/>
          </a:xfrm>
        </p:spPr>
        <p:txBody>
          <a:bodyPr/>
          <a:lstStyle/>
          <a:p>
            <a:r>
              <a:rPr lang="en-US" altLang="en-US" dirty="0"/>
              <a:t>Business can avoid litigation by displaying a </a:t>
            </a:r>
            <a:r>
              <a:rPr lang="en-US" altLang="en-US" b="1" dirty="0"/>
              <a:t>warning banner </a:t>
            </a:r>
            <a:r>
              <a:rPr lang="en-US" altLang="en-US" dirty="0"/>
              <a:t>on computer screens</a:t>
            </a:r>
          </a:p>
          <a:p>
            <a:pPr lvl="1"/>
            <a:r>
              <a:rPr lang="en-US" altLang="en-US" dirty="0"/>
              <a:t>Informs end users that the organization reserves the right to inspect computer systems and network traffic at will</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p:cNvSpPr>
            <a:spLocks noGrp="1"/>
          </p:cNvSpPr>
          <p:nvPr>
            <p:ph type="title"/>
          </p:nvPr>
        </p:nvSpPr>
        <p:spPr>
          <a:xfrm>
            <a:off x="762000" y="81849"/>
            <a:ext cx="8026400" cy="945965"/>
          </a:xfrm>
        </p:spPr>
        <p:txBody>
          <a:bodyPr/>
          <a:lstStyle/>
          <a:p>
            <a:r>
              <a:rPr lang="en-US" altLang="en-US" sz="3600" dirty="0"/>
              <a:t>Understanding Private-Sector Investigations (4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You are about to access a United States government computer network that is intended for authorized users only. You should have no expectation of privacy in your use of this network. Use of this network constitutes consent to monitoring, retrieval, and disclosure of any information stored within the network for any purpose including criminal persecution.">
            <a:extLst>
              <a:ext uri="{FF2B5EF4-FFF2-40B4-BE49-F238E27FC236}">
                <a16:creationId xmlns:a16="http://schemas.microsoft.com/office/drawing/2014/main" id="{476983A7-C46C-0E48-91ED-4A897B31A6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1360" y="1905000"/>
            <a:ext cx="4582868" cy="2757488"/>
          </a:xfrm>
        </p:spPr>
      </p:pic>
    </p:spTree>
    <p:extLst>
      <p:ext uri="{BB962C8B-B14F-4D97-AF65-F5344CB8AC3E}">
        <p14:creationId xmlns:p14="http://schemas.microsoft.com/office/powerpoint/2010/main" val="3334190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365125" y="1538288"/>
            <a:ext cx="8415338" cy="2195512"/>
          </a:xfrm>
        </p:spPr>
        <p:txBody>
          <a:bodyPr/>
          <a:lstStyle/>
          <a:p>
            <a:r>
              <a:rPr lang="en-US" altLang="en-US"/>
              <a:t>Sample text that can be used in internal warning banners:</a:t>
            </a:r>
          </a:p>
          <a:p>
            <a:pPr lvl="1"/>
            <a:r>
              <a:rPr lang="en-US" altLang="en-US"/>
              <a:t>Use of this system and network is for official business only</a:t>
            </a:r>
          </a:p>
          <a:p>
            <a:pPr lvl="1"/>
            <a:r>
              <a:rPr lang="en-US" altLang="en-US"/>
              <a:t>Systems and networks are subject to monitoring at any time by the owner</a:t>
            </a:r>
          </a:p>
          <a:p>
            <a:pPr lvl="1"/>
            <a:r>
              <a:rPr lang="en-US" altLang="en-US"/>
              <a:t>Using this system implies consent to monitoring by the owner</a:t>
            </a:r>
          </a:p>
          <a:p>
            <a:pPr lvl="1"/>
            <a:r>
              <a:rPr lang="en-US" altLang="en-US"/>
              <a:t>Unauthorized or illegal users of this system or network will be subject to discipline or prosecution</a:t>
            </a:r>
          </a:p>
        </p:txBody>
      </p:sp>
      <p:sp>
        <p:nvSpPr>
          <p:cNvPr id="26627" name="Title 1"/>
          <p:cNvSpPr>
            <a:spLocks noGrp="1"/>
          </p:cNvSpPr>
          <p:nvPr>
            <p:ph type="title"/>
          </p:nvPr>
        </p:nvSpPr>
        <p:spPr>
          <a:xfrm>
            <a:off x="762000" y="81849"/>
            <a:ext cx="8026400" cy="945965"/>
          </a:xfrm>
        </p:spPr>
        <p:txBody>
          <a:bodyPr/>
          <a:lstStyle/>
          <a:p>
            <a:r>
              <a:rPr lang="en-US" altLang="en-US" sz="3600" dirty="0"/>
              <a:t>Understanding Private-Sector Investigations (5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365125" y="1538288"/>
            <a:ext cx="8415338" cy="3186112"/>
          </a:xfrm>
        </p:spPr>
        <p:txBody>
          <a:bodyPr/>
          <a:lstStyle/>
          <a:p>
            <a:r>
              <a:rPr lang="en-US" altLang="en-US"/>
              <a:t>Businesses are advised to specify an </a:t>
            </a:r>
            <a:r>
              <a:rPr lang="en-US" altLang="en-US" b="1"/>
              <a:t>authorized requester </a:t>
            </a:r>
            <a:r>
              <a:rPr lang="en-US" altLang="en-US"/>
              <a:t>who has the power to initiate investigations</a:t>
            </a:r>
          </a:p>
          <a:p>
            <a:r>
              <a:rPr lang="en-US" altLang="en-US"/>
              <a:t>Examples of groups with authority</a:t>
            </a:r>
          </a:p>
          <a:p>
            <a:pPr lvl="1"/>
            <a:r>
              <a:rPr lang="en-US" altLang="en-US"/>
              <a:t>Corporate security investigations </a:t>
            </a:r>
          </a:p>
          <a:p>
            <a:pPr lvl="1"/>
            <a:r>
              <a:rPr lang="en-US" altLang="en-US"/>
              <a:t>Corporate ethics office</a:t>
            </a:r>
          </a:p>
          <a:p>
            <a:pPr lvl="1"/>
            <a:r>
              <a:rPr lang="en-US" altLang="en-US"/>
              <a:t>Corporate equal employment opportunity office</a:t>
            </a:r>
          </a:p>
          <a:p>
            <a:pPr lvl="1"/>
            <a:r>
              <a:rPr lang="en-US" altLang="en-US"/>
              <a:t>Internal auditing</a:t>
            </a:r>
          </a:p>
          <a:p>
            <a:pPr lvl="1"/>
            <a:r>
              <a:rPr lang="en-US" altLang="en-US"/>
              <a:t>The general counsel or legal department</a:t>
            </a:r>
          </a:p>
        </p:txBody>
      </p:sp>
      <p:sp>
        <p:nvSpPr>
          <p:cNvPr id="27651" name="Title 1"/>
          <p:cNvSpPr>
            <a:spLocks noGrp="1"/>
          </p:cNvSpPr>
          <p:nvPr>
            <p:ph type="title"/>
          </p:nvPr>
        </p:nvSpPr>
        <p:spPr>
          <a:xfrm>
            <a:off x="762000" y="81849"/>
            <a:ext cx="8026400" cy="945965"/>
          </a:xfrm>
        </p:spPr>
        <p:txBody>
          <a:bodyPr/>
          <a:lstStyle/>
          <a:p>
            <a:r>
              <a:rPr lang="en-US" altLang="en-US" sz="3600" dirty="0"/>
              <a:t>Understanding Private-Sector Investigations (6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365125" y="1538288"/>
            <a:ext cx="8415338" cy="3186112"/>
          </a:xfrm>
        </p:spPr>
        <p:txBody>
          <a:bodyPr/>
          <a:lstStyle/>
          <a:p>
            <a:r>
              <a:rPr lang="en-US" altLang="en-US"/>
              <a:t>During private investigations, you search for evidence to support allegations of violations of a company’s rules or an attack on its assets</a:t>
            </a:r>
          </a:p>
          <a:p>
            <a:r>
              <a:rPr lang="en-US" altLang="en-US"/>
              <a:t>Three types of situations are common:</a:t>
            </a:r>
          </a:p>
          <a:p>
            <a:pPr lvl="1"/>
            <a:r>
              <a:rPr lang="en-US" altLang="en-US"/>
              <a:t>Abuse or misuse of computing assets</a:t>
            </a:r>
          </a:p>
          <a:p>
            <a:pPr lvl="1"/>
            <a:r>
              <a:rPr lang="en-US" altLang="en-US"/>
              <a:t>E-mail abuse</a:t>
            </a:r>
          </a:p>
          <a:p>
            <a:pPr lvl="1"/>
            <a:r>
              <a:rPr lang="en-US" altLang="en-US"/>
              <a:t>Internet abuse</a:t>
            </a:r>
          </a:p>
          <a:p>
            <a:r>
              <a:rPr lang="en-US" altLang="en-US"/>
              <a:t>A private-sector investigator’s job is to minimize risk to the company</a:t>
            </a:r>
          </a:p>
        </p:txBody>
      </p:sp>
      <p:sp>
        <p:nvSpPr>
          <p:cNvPr id="28675" name="Title 1"/>
          <p:cNvSpPr>
            <a:spLocks noGrp="1"/>
          </p:cNvSpPr>
          <p:nvPr>
            <p:ph type="title"/>
          </p:nvPr>
        </p:nvSpPr>
        <p:spPr>
          <a:xfrm>
            <a:off x="762000" y="81849"/>
            <a:ext cx="8026400" cy="945965"/>
          </a:xfrm>
        </p:spPr>
        <p:txBody>
          <a:bodyPr/>
          <a:lstStyle/>
          <a:p>
            <a:r>
              <a:rPr lang="en-US" altLang="en-US" sz="3600" dirty="0"/>
              <a:t>Understanding Private-Sector Investigations (7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365125" y="1538288"/>
            <a:ext cx="8415338" cy="2652712"/>
          </a:xfrm>
        </p:spPr>
        <p:txBody>
          <a:bodyPr/>
          <a:lstStyle/>
          <a:p>
            <a:r>
              <a:rPr lang="en-US" altLang="en-US" dirty="0"/>
              <a:t>The distinction between personal and company computer property can be difficult with cell phones, smartphones, personal notebooks, and tablet computers</a:t>
            </a:r>
          </a:p>
          <a:p>
            <a:r>
              <a:rPr lang="en-US" altLang="en-US" dirty="0"/>
              <a:t>Bring your own device (BYOD) environment</a:t>
            </a:r>
          </a:p>
          <a:p>
            <a:pPr lvl="1"/>
            <a:r>
              <a:rPr lang="en-US" altLang="en-US" dirty="0"/>
              <a:t>Some companies state that if you connect a personal device to the business network, it falls under the same rules as company property</a:t>
            </a:r>
          </a:p>
          <a:p>
            <a:endParaRPr lang="en-US" altLang="en-US" dirty="0"/>
          </a:p>
        </p:txBody>
      </p:sp>
      <p:sp>
        <p:nvSpPr>
          <p:cNvPr id="29699" name="Title 1"/>
          <p:cNvSpPr>
            <a:spLocks noGrp="1"/>
          </p:cNvSpPr>
          <p:nvPr>
            <p:ph type="title"/>
          </p:nvPr>
        </p:nvSpPr>
        <p:spPr>
          <a:xfrm>
            <a:off x="762000" y="81849"/>
            <a:ext cx="8026400" cy="945965"/>
          </a:xfrm>
        </p:spPr>
        <p:txBody>
          <a:bodyPr/>
          <a:lstStyle/>
          <a:p>
            <a:r>
              <a:rPr lang="en-US" altLang="en-US" sz="3600" dirty="0"/>
              <a:t>Understanding Private-Sector Investigations (8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365125" y="1538288"/>
            <a:ext cx="8415338" cy="3033712"/>
          </a:xfrm>
        </p:spPr>
        <p:txBody>
          <a:bodyPr/>
          <a:lstStyle/>
          <a:p>
            <a:r>
              <a:rPr lang="en-US" altLang="en-US" b="1" dirty="0"/>
              <a:t>Professional conduct </a:t>
            </a:r>
            <a:r>
              <a:rPr lang="en-US" altLang="en-US" dirty="0"/>
              <a:t>- includes ethics, morals, and standards of behavior</a:t>
            </a:r>
          </a:p>
          <a:p>
            <a:r>
              <a:rPr lang="en-US" altLang="en-US" dirty="0"/>
              <a:t>An investigator must exhibit the highest level of professional behavior at all times</a:t>
            </a:r>
          </a:p>
          <a:p>
            <a:pPr lvl="1"/>
            <a:r>
              <a:rPr lang="en-US" altLang="en-US" dirty="0"/>
              <a:t>Maintain objectivity</a:t>
            </a:r>
          </a:p>
          <a:p>
            <a:pPr lvl="1"/>
            <a:r>
              <a:rPr lang="en-US" altLang="en-US" dirty="0"/>
              <a:t>Maintain credibility by maintaining confidentiality</a:t>
            </a:r>
          </a:p>
          <a:p>
            <a:r>
              <a:rPr lang="en-US" altLang="en-US" dirty="0"/>
              <a:t>Investigators should also attend training to stay current with the latest technical changes in computer hardware and software, networking, and forensic tools</a:t>
            </a:r>
          </a:p>
        </p:txBody>
      </p:sp>
      <p:sp>
        <p:nvSpPr>
          <p:cNvPr id="30723" name="Title 1"/>
          <p:cNvSpPr>
            <a:spLocks noGrp="1"/>
          </p:cNvSpPr>
          <p:nvPr>
            <p:ph type="title"/>
          </p:nvPr>
        </p:nvSpPr>
        <p:spPr>
          <a:xfrm>
            <a:off x="762000" y="317299"/>
            <a:ext cx="8026400" cy="475066"/>
          </a:xfrm>
        </p:spPr>
        <p:txBody>
          <a:bodyPr/>
          <a:lstStyle/>
          <a:p>
            <a:r>
              <a:rPr lang="en-US" altLang="en-US" sz="3600" dirty="0"/>
              <a:t>Maintaining Professional Conduct</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365125" y="1538288"/>
            <a:ext cx="8415338" cy="2805112"/>
          </a:xfrm>
        </p:spPr>
        <p:txBody>
          <a:bodyPr/>
          <a:lstStyle/>
          <a:p>
            <a:r>
              <a:rPr lang="en-US" altLang="en-US" dirty="0"/>
              <a:t>The role of digital forensics professional is to gather evidence to prove that a suspect committed a crime or violated a company policy</a:t>
            </a:r>
          </a:p>
          <a:p>
            <a:r>
              <a:rPr lang="en-US" altLang="en-US" dirty="0"/>
              <a:t>Collect evidence that can be offered in court or at a corporate inquiry</a:t>
            </a:r>
          </a:p>
          <a:p>
            <a:pPr lvl="1"/>
            <a:r>
              <a:rPr lang="en-US" altLang="en-US" dirty="0"/>
              <a:t>Investigate the suspect’s computer</a:t>
            </a:r>
          </a:p>
          <a:p>
            <a:pPr lvl="1"/>
            <a:r>
              <a:rPr lang="en-US" altLang="en-US" dirty="0"/>
              <a:t>Preserve the evidence on a different computer</a:t>
            </a:r>
          </a:p>
          <a:p>
            <a:r>
              <a:rPr lang="en-US" altLang="en-US" b="1" dirty="0"/>
              <a:t>Chain of custody</a:t>
            </a:r>
          </a:p>
          <a:p>
            <a:pPr lvl="1"/>
            <a:r>
              <a:rPr lang="en-US" altLang="en-US" dirty="0"/>
              <a:t>Route the evidence takes from the time you find it until the case is closed or goes to court</a:t>
            </a:r>
          </a:p>
        </p:txBody>
      </p:sp>
      <p:sp>
        <p:nvSpPr>
          <p:cNvPr id="31747" name="Rectangle 2"/>
          <p:cNvSpPr>
            <a:spLocks noGrp="1" noChangeArrowheads="1"/>
          </p:cNvSpPr>
          <p:nvPr>
            <p:ph type="title"/>
          </p:nvPr>
        </p:nvSpPr>
        <p:spPr>
          <a:xfrm>
            <a:off x="762000" y="317299"/>
            <a:ext cx="8026400" cy="475066"/>
          </a:xfrm>
        </p:spPr>
        <p:txBody>
          <a:bodyPr/>
          <a:lstStyle/>
          <a:p>
            <a:r>
              <a:rPr lang="en-US" altLang="en-US" sz="3600" dirty="0"/>
              <a:t>Preparing a Digital Forensics Investigation </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a:xfrm>
            <a:off x="365125" y="1538288"/>
            <a:ext cx="8415338" cy="3262312"/>
          </a:xfrm>
        </p:spPr>
        <p:txBody>
          <a:bodyPr/>
          <a:lstStyle/>
          <a:p>
            <a:r>
              <a:rPr lang="en-US" altLang="en-US"/>
              <a:t>Computers can contain information that helps law enforcement determine:</a:t>
            </a:r>
          </a:p>
          <a:p>
            <a:pPr lvl="1"/>
            <a:r>
              <a:rPr lang="en-US" altLang="en-US"/>
              <a:t>Chain of events leading to a crime</a:t>
            </a:r>
          </a:p>
          <a:p>
            <a:pPr lvl="1"/>
            <a:r>
              <a:rPr lang="en-US" altLang="en-US"/>
              <a:t>Evidence that can lead to a conviction</a:t>
            </a:r>
          </a:p>
          <a:p>
            <a:r>
              <a:rPr lang="en-US" altLang="en-US"/>
              <a:t>Law enforcement officers should follow proper procedure when acquiring the evidence</a:t>
            </a:r>
          </a:p>
          <a:p>
            <a:pPr lvl="1"/>
            <a:r>
              <a:rPr lang="en-US" altLang="en-US"/>
              <a:t>Digital evidence can be easily altered by an overeager investigator</a:t>
            </a:r>
          </a:p>
          <a:p>
            <a:r>
              <a:rPr lang="en-US" altLang="en-US"/>
              <a:t>A potential challenge: information on hard disks might be password protected so forensics tools may be need to be used in your investigation</a:t>
            </a:r>
          </a:p>
        </p:txBody>
      </p:sp>
      <p:sp>
        <p:nvSpPr>
          <p:cNvPr id="32771" name="Rectangle 2"/>
          <p:cNvSpPr>
            <a:spLocks noGrp="1" noChangeArrowheads="1"/>
          </p:cNvSpPr>
          <p:nvPr>
            <p:ph type="title"/>
          </p:nvPr>
        </p:nvSpPr>
        <p:spPr>
          <a:xfrm>
            <a:off x="762000" y="317299"/>
            <a:ext cx="8026400" cy="475066"/>
          </a:xfrm>
        </p:spPr>
        <p:txBody>
          <a:bodyPr/>
          <a:lstStyle/>
          <a:p>
            <a:r>
              <a:rPr lang="en-US" altLang="en-US" sz="3600" dirty="0"/>
              <a:t>An Overview of a Computer Crime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365125" y="1538288"/>
            <a:ext cx="8415338" cy="2500312"/>
          </a:xfrm>
        </p:spPr>
        <p:txBody>
          <a:bodyPr/>
          <a:lstStyle/>
          <a:p>
            <a:r>
              <a:rPr lang="en-US" altLang="en-US" dirty="0"/>
              <a:t>Employees misusing resources can cost companies millions of dollars</a:t>
            </a:r>
          </a:p>
          <a:p>
            <a:r>
              <a:rPr lang="en-US" altLang="en-US" dirty="0"/>
              <a:t>Misuse includes:</a:t>
            </a:r>
          </a:p>
          <a:p>
            <a:pPr lvl="1"/>
            <a:r>
              <a:rPr lang="en-US" altLang="en-US" dirty="0"/>
              <a:t>Surfing the Internet</a:t>
            </a:r>
          </a:p>
          <a:p>
            <a:pPr lvl="1"/>
            <a:r>
              <a:rPr lang="en-US" altLang="en-US" dirty="0"/>
              <a:t>Sending personal e-mails</a:t>
            </a:r>
          </a:p>
          <a:p>
            <a:pPr lvl="1"/>
            <a:r>
              <a:rPr lang="en-US" altLang="en-US" dirty="0"/>
              <a:t>Using company computers for personal tasks</a:t>
            </a:r>
          </a:p>
        </p:txBody>
      </p:sp>
      <p:sp>
        <p:nvSpPr>
          <p:cNvPr id="33795" name="Rectangle 2"/>
          <p:cNvSpPr>
            <a:spLocks noGrp="1" noChangeArrowheads="1"/>
          </p:cNvSpPr>
          <p:nvPr>
            <p:ph type="title"/>
          </p:nvPr>
        </p:nvSpPr>
        <p:spPr>
          <a:xfrm>
            <a:off x="762000" y="317299"/>
            <a:ext cx="8026400" cy="475066"/>
          </a:xfrm>
        </p:spPr>
        <p:txBody>
          <a:bodyPr/>
          <a:lstStyle/>
          <a:p>
            <a:r>
              <a:rPr lang="en-US" altLang="en-US" sz="3600" dirty="0"/>
              <a:t>An Overview of a Company Policy Violation</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365125" y="1538288"/>
            <a:ext cx="8415338" cy="2881312"/>
          </a:xfrm>
        </p:spPr>
        <p:txBody>
          <a:bodyPr/>
          <a:lstStyle/>
          <a:p>
            <a:r>
              <a:rPr lang="en-US" altLang="en-US" b="1" dirty="0"/>
              <a:t>Digital forensics</a:t>
            </a:r>
          </a:p>
          <a:p>
            <a:pPr lvl="1"/>
            <a:r>
              <a:rPr lang="en-US" altLang="en-US" dirty="0"/>
              <a:t>The application of computer science and investigative procedures for a legal purpose involving the analysis of digital evidence after proper search authority, chain of custody, validation with mathematics, use of validated tools, repeatability, reporting, and possible expert presentation.</a:t>
            </a:r>
          </a:p>
          <a:p>
            <a:pPr lvl="1"/>
            <a:r>
              <a:rPr lang="en-US" altLang="en-US" dirty="0"/>
              <a:t>In October 2012, an ISO standard for digital forensics was ratified - ISO 27037 Information technology - Security techniques</a:t>
            </a:r>
          </a:p>
        </p:txBody>
      </p:sp>
      <p:sp>
        <p:nvSpPr>
          <p:cNvPr id="9219" name="Title 1"/>
          <p:cNvSpPr>
            <a:spLocks noGrp="1"/>
          </p:cNvSpPr>
          <p:nvPr>
            <p:ph type="title"/>
          </p:nvPr>
        </p:nvSpPr>
        <p:spPr>
          <a:xfrm>
            <a:off x="762000" y="317299"/>
            <a:ext cx="8026400" cy="475066"/>
          </a:xfrm>
        </p:spPr>
        <p:txBody>
          <a:bodyPr/>
          <a:lstStyle/>
          <a:p>
            <a:r>
              <a:rPr lang="en-US" altLang="en-US" sz="3600" dirty="0"/>
              <a:t>An Overview of Digital Forensics (1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365125" y="1538288"/>
            <a:ext cx="8415338" cy="2652712"/>
          </a:xfrm>
        </p:spPr>
        <p:txBody>
          <a:bodyPr/>
          <a:lstStyle/>
          <a:p>
            <a:r>
              <a:rPr lang="en-US" altLang="en-US"/>
              <a:t> Steps for problem solving</a:t>
            </a:r>
          </a:p>
          <a:p>
            <a:pPr lvl="1"/>
            <a:r>
              <a:rPr lang="en-US" altLang="en-US"/>
              <a:t>Make an initial assessment about the type of case you are investigating</a:t>
            </a:r>
          </a:p>
          <a:p>
            <a:pPr lvl="1"/>
            <a:r>
              <a:rPr lang="en-US" altLang="en-US"/>
              <a:t>Determine a preliminary design or approach to the case</a:t>
            </a:r>
          </a:p>
          <a:p>
            <a:pPr lvl="1"/>
            <a:r>
              <a:rPr lang="en-US" altLang="en-US"/>
              <a:t>Create a detailed checklist</a:t>
            </a:r>
          </a:p>
          <a:p>
            <a:pPr lvl="1"/>
            <a:r>
              <a:rPr lang="en-US" altLang="en-US"/>
              <a:t>Determine the resources you need</a:t>
            </a:r>
          </a:p>
          <a:p>
            <a:pPr lvl="1"/>
            <a:r>
              <a:rPr lang="en-US" altLang="en-US"/>
              <a:t>Obtain and copy an evidence drive</a:t>
            </a:r>
          </a:p>
        </p:txBody>
      </p:sp>
      <p:sp>
        <p:nvSpPr>
          <p:cNvPr id="34819" name="Rectangle 2"/>
          <p:cNvSpPr>
            <a:spLocks noGrp="1" noChangeArrowheads="1"/>
          </p:cNvSpPr>
          <p:nvPr>
            <p:ph type="title"/>
          </p:nvPr>
        </p:nvSpPr>
        <p:spPr>
          <a:xfrm>
            <a:off x="762000" y="317299"/>
            <a:ext cx="8026400" cy="475066"/>
          </a:xfrm>
        </p:spPr>
        <p:txBody>
          <a:bodyPr/>
          <a:lstStyle/>
          <a:p>
            <a:r>
              <a:rPr lang="en-US" altLang="en-US" sz="3600" dirty="0"/>
              <a:t>Taking a Systematic Approach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idx="1"/>
          </p:nvPr>
        </p:nvSpPr>
        <p:spPr>
          <a:xfrm>
            <a:off x="365125" y="1538288"/>
            <a:ext cx="8415338" cy="3186112"/>
          </a:xfrm>
        </p:spPr>
        <p:txBody>
          <a:bodyPr/>
          <a:lstStyle/>
          <a:p>
            <a:r>
              <a:rPr lang="en-US" altLang="en-US" dirty="0"/>
              <a:t> Steps for problem solving (cont’d) </a:t>
            </a:r>
          </a:p>
          <a:p>
            <a:pPr lvl="1"/>
            <a:r>
              <a:rPr lang="en-US" altLang="en-US" dirty="0"/>
              <a:t>Identify the risks</a:t>
            </a:r>
          </a:p>
          <a:p>
            <a:pPr lvl="1"/>
            <a:r>
              <a:rPr lang="en-US" altLang="en-US" dirty="0"/>
              <a:t>Mitigate or minimize the risks</a:t>
            </a:r>
          </a:p>
          <a:p>
            <a:pPr lvl="1"/>
            <a:r>
              <a:rPr lang="en-US" altLang="en-US" dirty="0"/>
              <a:t>Test the design</a:t>
            </a:r>
          </a:p>
          <a:p>
            <a:pPr lvl="1"/>
            <a:r>
              <a:rPr lang="en-US" altLang="en-US" dirty="0"/>
              <a:t>Analyze and recover the digital evidence</a:t>
            </a:r>
          </a:p>
          <a:p>
            <a:pPr lvl="1"/>
            <a:r>
              <a:rPr lang="en-US" altLang="en-US" dirty="0"/>
              <a:t>Investigate the data you recover</a:t>
            </a:r>
          </a:p>
          <a:p>
            <a:pPr lvl="1"/>
            <a:r>
              <a:rPr lang="en-US" altLang="en-US" dirty="0"/>
              <a:t>Complete the case report</a:t>
            </a:r>
          </a:p>
          <a:p>
            <a:pPr lvl="1"/>
            <a:r>
              <a:rPr lang="en-US" altLang="en-US" dirty="0"/>
              <a:t>Critique the case</a:t>
            </a:r>
          </a:p>
        </p:txBody>
      </p:sp>
      <p:sp>
        <p:nvSpPr>
          <p:cNvPr id="35843" name="Rectangle 2"/>
          <p:cNvSpPr>
            <a:spLocks noGrp="1" noChangeArrowheads="1"/>
          </p:cNvSpPr>
          <p:nvPr>
            <p:ph type="title"/>
          </p:nvPr>
        </p:nvSpPr>
        <p:spPr>
          <a:xfrm>
            <a:off x="762000" y="317299"/>
            <a:ext cx="8026400" cy="475066"/>
          </a:xfrm>
        </p:spPr>
        <p:txBody>
          <a:bodyPr/>
          <a:lstStyle/>
          <a:p>
            <a:r>
              <a:rPr lang="en-US" altLang="en-US" sz="3600" dirty="0"/>
              <a:t>Taking a Systematic Approach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365125" y="1538288"/>
            <a:ext cx="8415338" cy="3643312"/>
          </a:xfrm>
        </p:spPr>
        <p:txBody>
          <a:bodyPr/>
          <a:lstStyle/>
          <a:p>
            <a:r>
              <a:rPr lang="en-US" altLang="en-US"/>
              <a:t>Systematically outline the case details</a:t>
            </a:r>
          </a:p>
          <a:p>
            <a:pPr lvl="1"/>
            <a:r>
              <a:rPr lang="en-US" altLang="en-US"/>
              <a:t>Situation</a:t>
            </a:r>
          </a:p>
          <a:p>
            <a:pPr lvl="1"/>
            <a:r>
              <a:rPr lang="en-US" altLang="en-US"/>
              <a:t>Nature of the case</a:t>
            </a:r>
          </a:p>
          <a:p>
            <a:pPr lvl="1"/>
            <a:r>
              <a:rPr lang="en-US" altLang="en-US"/>
              <a:t>Specifics of the case</a:t>
            </a:r>
          </a:p>
          <a:p>
            <a:pPr lvl="1"/>
            <a:r>
              <a:rPr lang="en-US" altLang="en-US"/>
              <a:t>Type of evidence</a:t>
            </a:r>
          </a:p>
          <a:p>
            <a:pPr lvl="1"/>
            <a:r>
              <a:rPr lang="en-US" altLang="en-US"/>
              <a:t>Known disk format</a:t>
            </a:r>
          </a:p>
          <a:p>
            <a:pPr lvl="1"/>
            <a:r>
              <a:rPr lang="en-US" altLang="en-US"/>
              <a:t>Location of evidence</a:t>
            </a:r>
          </a:p>
          <a:p>
            <a:r>
              <a:rPr lang="en-US" altLang="en-US"/>
              <a:t>Based on these details, you can determine the case requirements</a:t>
            </a:r>
          </a:p>
        </p:txBody>
      </p:sp>
      <p:sp>
        <p:nvSpPr>
          <p:cNvPr id="36867" name="Rectangle 2"/>
          <p:cNvSpPr>
            <a:spLocks noGrp="1" noChangeArrowheads="1"/>
          </p:cNvSpPr>
          <p:nvPr>
            <p:ph type="title"/>
          </p:nvPr>
        </p:nvSpPr>
        <p:spPr>
          <a:xfrm>
            <a:off x="762000" y="317299"/>
            <a:ext cx="8026400" cy="475066"/>
          </a:xfrm>
        </p:spPr>
        <p:txBody>
          <a:bodyPr/>
          <a:lstStyle/>
          <a:p>
            <a:r>
              <a:rPr lang="en-US" altLang="en-US" sz="3600" dirty="0"/>
              <a:t>Assessing the Case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365125" y="1538288"/>
            <a:ext cx="8415338" cy="2271712"/>
          </a:xfrm>
        </p:spPr>
        <p:txBody>
          <a:bodyPr/>
          <a:lstStyle/>
          <a:p>
            <a:r>
              <a:rPr lang="en-US" altLang="en-US"/>
              <a:t>A basic investigation plan should include the following activities:</a:t>
            </a:r>
            <a:endParaRPr lang="en-US" altLang="en-US" sz="2200"/>
          </a:p>
          <a:p>
            <a:pPr lvl="1"/>
            <a:r>
              <a:rPr lang="en-US" altLang="en-US"/>
              <a:t>Acquire the evidence</a:t>
            </a:r>
          </a:p>
          <a:p>
            <a:pPr lvl="1"/>
            <a:r>
              <a:rPr lang="en-US" altLang="en-US"/>
              <a:t>Complete an evidence form and establish a chain of custody</a:t>
            </a:r>
          </a:p>
          <a:p>
            <a:pPr lvl="1"/>
            <a:r>
              <a:rPr lang="en-US" altLang="en-US"/>
              <a:t>Transport the evidence to a computer forensics lab</a:t>
            </a:r>
          </a:p>
          <a:p>
            <a:pPr lvl="1"/>
            <a:r>
              <a:rPr lang="en-US" altLang="en-US"/>
              <a:t>Secure evidence in an </a:t>
            </a:r>
            <a:r>
              <a:rPr lang="en-US" altLang="en-US" b="1"/>
              <a:t>approved secure container</a:t>
            </a:r>
          </a:p>
        </p:txBody>
      </p:sp>
      <p:sp>
        <p:nvSpPr>
          <p:cNvPr id="37891" name="Rectangle 2"/>
          <p:cNvSpPr>
            <a:spLocks noGrp="1" noChangeArrowheads="1"/>
          </p:cNvSpPr>
          <p:nvPr>
            <p:ph type="title"/>
          </p:nvPr>
        </p:nvSpPr>
        <p:spPr>
          <a:xfrm>
            <a:off x="762000" y="317299"/>
            <a:ext cx="8026400" cy="475066"/>
          </a:xfrm>
        </p:spPr>
        <p:txBody>
          <a:bodyPr/>
          <a:lstStyle/>
          <a:p>
            <a:r>
              <a:rPr lang="en-US" altLang="en-US" sz="3600" dirty="0"/>
              <a:t>Planning Your Investigation (1 of 5)</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365125" y="1538288"/>
            <a:ext cx="8415338" cy="2424112"/>
          </a:xfrm>
        </p:spPr>
        <p:txBody>
          <a:bodyPr/>
          <a:lstStyle/>
          <a:p>
            <a:r>
              <a:rPr lang="en-US" altLang="en-US"/>
              <a:t>A basic investigation plan (cont’d):</a:t>
            </a:r>
          </a:p>
          <a:p>
            <a:pPr lvl="1"/>
            <a:r>
              <a:rPr lang="en-US" altLang="en-US"/>
              <a:t>Prepare your </a:t>
            </a:r>
            <a:r>
              <a:rPr lang="en-US" altLang="en-US" b="1"/>
              <a:t>forensics workstation</a:t>
            </a:r>
          </a:p>
          <a:p>
            <a:pPr lvl="1"/>
            <a:r>
              <a:rPr lang="en-US" altLang="en-US"/>
              <a:t>Retrieve the evidence from the secure container</a:t>
            </a:r>
          </a:p>
          <a:p>
            <a:pPr lvl="1"/>
            <a:r>
              <a:rPr lang="en-US" altLang="en-US"/>
              <a:t>Make a forensic copy of the evidence</a:t>
            </a:r>
          </a:p>
          <a:p>
            <a:pPr lvl="1"/>
            <a:r>
              <a:rPr lang="en-US" altLang="en-US"/>
              <a:t>Return the evidence to the secure container</a:t>
            </a:r>
          </a:p>
          <a:p>
            <a:pPr lvl="1"/>
            <a:r>
              <a:rPr lang="en-US" altLang="en-US"/>
              <a:t>Process the copied evidence with computer forensics tools</a:t>
            </a:r>
          </a:p>
          <a:p>
            <a:endParaRPr lang="en-US" altLang="en-US"/>
          </a:p>
          <a:p>
            <a:pPr lvl="1"/>
            <a:endParaRPr lang="en-US" altLang="en-US"/>
          </a:p>
        </p:txBody>
      </p:sp>
      <p:sp>
        <p:nvSpPr>
          <p:cNvPr id="38915" name="Rectangle 2"/>
          <p:cNvSpPr>
            <a:spLocks noGrp="1" noChangeArrowheads="1"/>
          </p:cNvSpPr>
          <p:nvPr>
            <p:ph type="title"/>
          </p:nvPr>
        </p:nvSpPr>
        <p:spPr>
          <a:xfrm>
            <a:off x="762000" y="317299"/>
            <a:ext cx="8026400" cy="475066"/>
          </a:xfrm>
        </p:spPr>
        <p:txBody>
          <a:bodyPr/>
          <a:lstStyle/>
          <a:p>
            <a:r>
              <a:rPr lang="en-US" altLang="en-US" sz="3600" dirty="0"/>
              <a:t>Planning Your Investigation (2 of 5)</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365125" y="1538288"/>
            <a:ext cx="8415338" cy="3109912"/>
          </a:xfrm>
        </p:spPr>
        <p:txBody>
          <a:bodyPr/>
          <a:lstStyle/>
          <a:p>
            <a:r>
              <a:rPr lang="en-US" altLang="en-US"/>
              <a:t>An </a:t>
            </a:r>
            <a:r>
              <a:rPr lang="en-US" altLang="en-US" b="1"/>
              <a:t>evidence custody form </a:t>
            </a:r>
            <a:r>
              <a:rPr lang="en-US" altLang="en-US"/>
              <a:t>helps you document what has been done with the original evidence and its forensics copies</a:t>
            </a:r>
          </a:p>
          <a:p>
            <a:pPr lvl="1"/>
            <a:r>
              <a:rPr lang="en-US" altLang="en-US"/>
              <a:t>Also called a chain-of-evidence form</a:t>
            </a:r>
          </a:p>
          <a:p>
            <a:r>
              <a:rPr lang="en-US" altLang="en-US"/>
              <a:t>Two types</a:t>
            </a:r>
          </a:p>
          <a:p>
            <a:pPr lvl="1"/>
            <a:r>
              <a:rPr lang="en-US" altLang="en-US" b="1"/>
              <a:t>Single-evidence form</a:t>
            </a:r>
          </a:p>
          <a:p>
            <a:pPr lvl="2"/>
            <a:r>
              <a:rPr lang="en-US" altLang="en-US"/>
              <a:t>Lists each piece of evidence on a separate page</a:t>
            </a:r>
          </a:p>
          <a:p>
            <a:pPr lvl="1"/>
            <a:r>
              <a:rPr lang="en-US" altLang="en-US" b="1"/>
              <a:t>Multi-evidence form</a:t>
            </a:r>
          </a:p>
        </p:txBody>
      </p:sp>
      <p:sp>
        <p:nvSpPr>
          <p:cNvPr id="39939" name="Rectangle 2"/>
          <p:cNvSpPr>
            <a:spLocks noGrp="1" noChangeArrowheads="1"/>
          </p:cNvSpPr>
          <p:nvPr>
            <p:ph type="title"/>
          </p:nvPr>
        </p:nvSpPr>
        <p:spPr>
          <a:xfrm>
            <a:off x="762000" y="317299"/>
            <a:ext cx="8026400" cy="475066"/>
          </a:xfrm>
        </p:spPr>
        <p:txBody>
          <a:bodyPr/>
          <a:lstStyle/>
          <a:p>
            <a:r>
              <a:rPr lang="en-US" altLang="en-US" sz="3600" dirty="0"/>
              <a:t>Planning Your Investigation (3 of 5)</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762000" y="317299"/>
            <a:ext cx="8026400" cy="475066"/>
          </a:xfrm>
        </p:spPr>
        <p:txBody>
          <a:bodyPr/>
          <a:lstStyle/>
          <a:p>
            <a:r>
              <a:rPr lang="en-US" altLang="en-US" sz="3600" dirty="0"/>
              <a:t>Planning Your Investigation (4 of 5)</a:t>
            </a:r>
          </a:p>
        </p:txBody>
      </p:sp>
      <p:sp>
        <p:nvSpPr>
          <p:cNvPr id="3"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4098" name="Picture 2" descr="The sample multi evidence form used in Organization x security investigations. This form is used for one to ten pieces of evidence. The sample contains information about case no, investigator, nature of case, location where evidence was obtained, and investigating organization. Below this, a table lists item number, description, vendor name, and model no. or serial no. Below this, the following information should be filled: evidence recovered by and its date and time, evidence placed in locker and its date and time. Below this, a table lists evidence processed by, disposition of evidence, date or time.  "/>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28900" y="1387626"/>
            <a:ext cx="3886200" cy="408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762000" y="317299"/>
            <a:ext cx="8026400" cy="475066"/>
          </a:xfrm>
        </p:spPr>
        <p:txBody>
          <a:bodyPr/>
          <a:lstStyle/>
          <a:p>
            <a:r>
              <a:rPr lang="en-US" altLang="en-US" sz="3600" dirty="0"/>
              <a:t>Planning Your Investigation (5 of 5)</a:t>
            </a:r>
          </a:p>
        </p:txBody>
      </p:sp>
      <p:sp>
        <p:nvSpPr>
          <p:cNvPr id="3"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5122" name="Picture 2" descr="Metropolis Police Bureau. High-tech investigations unit. This form to be used for only one piece of evidence. Fill out a separate form for each piece of evidence. Below this, the following information needs to be filled: case no, investigation, nature of case, location where evidence was obtained, and unit number. Below this, a table lists item # I d, description of evidence, vendor name, and model no or serial no. Below this, the information such as evidence recovered by and its date and time, evidence placed in locker and its date and time need to be filled. Below this, a table lists evidence processed by, disposition of evidence, date or time.  "/>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03085" y="1338029"/>
            <a:ext cx="4137831" cy="418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365125" y="1538288"/>
            <a:ext cx="8415338" cy="3567112"/>
          </a:xfrm>
        </p:spPr>
        <p:txBody>
          <a:bodyPr/>
          <a:lstStyle/>
          <a:p>
            <a:r>
              <a:rPr lang="en-US" altLang="en-US"/>
              <a:t>Use evidence bags to secure and catalog the evidence</a:t>
            </a:r>
          </a:p>
          <a:p>
            <a:r>
              <a:rPr lang="en-US" altLang="en-US"/>
              <a:t>Use computer safe products when collecting computer evidence</a:t>
            </a:r>
          </a:p>
          <a:p>
            <a:pPr lvl="1"/>
            <a:r>
              <a:rPr lang="en-US" altLang="en-US"/>
              <a:t>Antistatic bags</a:t>
            </a:r>
          </a:p>
          <a:p>
            <a:pPr lvl="1"/>
            <a:r>
              <a:rPr lang="en-US" altLang="en-US"/>
              <a:t>Antistatic pads</a:t>
            </a:r>
          </a:p>
          <a:p>
            <a:r>
              <a:rPr lang="en-US" altLang="en-US"/>
              <a:t>Use well padded containers</a:t>
            </a:r>
          </a:p>
          <a:p>
            <a:r>
              <a:rPr lang="en-US" altLang="en-US"/>
              <a:t>Use evidence tape to seal all openings</a:t>
            </a:r>
          </a:p>
          <a:p>
            <a:pPr lvl="1"/>
            <a:r>
              <a:rPr lang="en-US" altLang="en-US"/>
              <a:t>CD drive bays</a:t>
            </a:r>
          </a:p>
          <a:p>
            <a:pPr lvl="1"/>
            <a:r>
              <a:rPr lang="en-US" altLang="en-US"/>
              <a:t>Insertion slots for power supply electrical cords and USB cables</a:t>
            </a:r>
          </a:p>
        </p:txBody>
      </p:sp>
      <p:sp>
        <p:nvSpPr>
          <p:cNvPr id="43011" name="Rectangle 2"/>
          <p:cNvSpPr>
            <a:spLocks noGrp="1" noChangeArrowheads="1"/>
          </p:cNvSpPr>
          <p:nvPr>
            <p:ph type="title"/>
          </p:nvPr>
        </p:nvSpPr>
        <p:spPr>
          <a:xfrm>
            <a:off x="762000" y="317299"/>
            <a:ext cx="8026400" cy="475066"/>
          </a:xfrm>
        </p:spPr>
        <p:txBody>
          <a:bodyPr/>
          <a:lstStyle/>
          <a:p>
            <a:r>
              <a:rPr lang="en-US" altLang="en-US" sz="3600" dirty="0"/>
              <a:t>Securing Your Evidence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365125" y="1538288"/>
            <a:ext cx="8415338" cy="3490912"/>
          </a:xfrm>
        </p:spPr>
        <p:txBody>
          <a:bodyPr/>
          <a:lstStyle/>
          <a:p>
            <a:pPr>
              <a:lnSpc>
                <a:spcPct val="80000"/>
              </a:lnSpc>
            </a:pPr>
            <a:r>
              <a:rPr lang="en-US" altLang="en-US"/>
              <a:t>Write your initials on tape to prove that evidence has not been tampered with</a:t>
            </a:r>
          </a:p>
          <a:p>
            <a:pPr>
              <a:lnSpc>
                <a:spcPct val="80000"/>
              </a:lnSpc>
            </a:pPr>
            <a:r>
              <a:rPr lang="en-US" altLang="en-US"/>
              <a:t>Consider computer specific temperature and humidity ranges</a:t>
            </a:r>
          </a:p>
          <a:p>
            <a:pPr lvl="1">
              <a:lnSpc>
                <a:spcPct val="80000"/>
              </a:lnSpc>
            </a:pPr>
            <a:r>
              <a:rPr lang="en-US" altLang="en-US"/>
              <a:t>Make sure you have a safe environment for transporting and storing it until a secure evidence container is available</a:t>
            </a:r>
            <a:endParaRPr lang="en-US" altLang="en-US" dirty="0"/>
          </a:p>
        </p:txBody>
      </p:sp>
      <p:sp>
        <p:nvSpPr>
          <p:cNvPr id="44035" name="Rectangle 2"/>
          <p:cNvSpPr>
            <a:spLocks noGrp="1" noChangeArrowheads="1"/>
          </p:cNvSpPr>
          <p:nvPr>
            <p:ph type="title"/>
          </p:nvPr>
        </p:nvSpPr>
        <p:spPr>
          <a:xfrm>
            <a:off x="762000" y="317299"/>
            <a:ext cx="8026400" cy="475066"/>
          </a:xfrm>
        </p:spPr>
        <p:txBody>
          <a:bodyPr/>
          <a:lstStyle/>
          <a:p>
            <a:r>
              <a:rPr lang="en-US" altLang="en-US" sz="3600" dirty="0"/>
              <a:t>Securing Your Evidence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65125" y="1538288"/>
            <a:ext cx="8415338" cy="3033712"/>
          </a:xfrm>
        </p:spPr>
        <p:txBody>
          <a:bodyPr/>
          <a:lstStyle/>
          <a:p>
            <a:r>
              <a:rPr lang="en-US" altLang="en-US" dirty="0"/>
              <a:t>The Federal Rules of Evidence (FRE) was created to ensure consistency in federal proceedings</a:t>
            </a:r>
          </a:p>
          <a:p>
            <a:pPr lvl="1"/>
            <a:r>
              <a:rPr lang="en-US" altLang="en-US" dirty="0"/>
              <a:t>Signed into law in 1973</a:t>
            </a:r>
          </a:p>
          <a:p>
            <a:pPr lvl="1"/>
            <a:r>
              <a:rPr lang="en-US" altLang="en-US" dirty="0"/>
              <a:t>Many states’ rules map to the FRE </a:t>
            </a:r>
          </a:p>
          <a:p>
            <a:r>
              <a:rPr lang="en-US" altLang="en-US" dirty="0"/>
              <a:t>FBI Computer Analysis and Response Team (CART) was formed in 1984 to handle cases involving digital evidence</a:t>
            </a:r>
          </a:p>
          <a:p>
            <a:r>
              <a:rPr lang="en-US" altLang="en-US" dirty="0"/>
              <a:t>By late 1990s, CART teamed up with Department of Defense Computer Forensics Laboratory (DCFL)</a:t>
            </a:r>
          </a:p>
        </p:txBody>
      </p:sp>
      <p:sp>
        <p:nvSpPr>
          <p:cNvPr id="10243" name="Title 1"/>
          <p:cNvSpPr>
            <a:spLocks noGrp="1"/>
          </p:cNvSpPr>
          <p:nvPr>
            <p:ph type="title"/>
          </p:nvPr>
        </p:nvSpPr>
        <p:spPr>
          <a:xfrm>
            <a:off x="762000" y="317299"/>
            <a:ext cx="8026400" cy="475066"/>
          </a:xfrm>
        </p:spPr>
        <p:txBody>
          <a:bodyPr/>
          <a:lstStyle/>
          <a:p>
            <a:r>
              <a:rPr lang="en-US" altLang="en-US" sz="3600" dirty="0"/>
              <a:t>An Overview of Digital Forensics (2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365125" y="1538288"/>
            <a:ext cx="8415338" cy="3490912"/>
          </a:xfrm>
        </p:spPr>
        <p:txBody>
          <a:bodyPr/>
          <a:lstStyle/>
          <a:p>
            <a:r>
              <a:rPr lang="en-US" altLang="en-US"/>
              <a:t>As an investigator, you need to develop formal procedures and informal checklists </a:t>
            </a:r>
          </a:p>
          <a:p>
            <a:pPr lvl="1"/>
            <a:r>
              <a:rPr lang="en-US" altLang="en-US"/>
              <a:t>To cover all issues important to high-tech investigations</a:t>
            </a:r>
          </a:p>
          <a:p>
            <a:pPr lvl="1"/>
            <a:r>
              <a:rPr lang="en-US" altLang="en-US"/>
              <a:t>Ensures that correct techniques are used in an investigation</a:t>
            </a:r>
          </a:p>
        </p:txBody>
      </p:sp>
      <p:sp>
        <p:nvSpPr>
          <p:cNvPr id="45059" name="Rectangle 2"/>
          <p:cNvSpPr>
            <a:spLocks noGrp="1" noChangeArrowheads="1"/>
          </p:cNvSpPr>
          <p:nvPr>
            <p:ph type="title"/>
          </p:nvPr>
        </p:nvSpPr>
        <p:spPr>
          <a:xfrm>
            <a:off x="762000" y="81849"/>
            <a:ext cx="8026400" cy="945965"/>
          </a:xfrm>
        </p:spPr>
        <p:txBody>
          <a:bodyPr/>
          <a:lstStyle/>
          <a:p>
            <a:r>
              <a:rPr lang="en-US" altLang="en-US" sz="3600" dirty="0"/>
              <a:t>Procedures for Private-Sector High-Tech Investigations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365125" y="1538288"/>
            <a:ext cx="8415338" cy="3033712"/>
          </a:xfrm>
        </p:spPr>
        <p:txBody>
          <a:bodyPr/>
          <a:lstStyle/>
          <a:p>
            <a:r>
              <a:rPr lang="en-US" altLang="en-US"/>
              <a:t>The majority of investigative work for termination cases involves employee abuse of corporate assets</a:t>
            </a:r>
          </a:p>
          <a:p>
            <a:r>
              <a:rPr lang="en-US" altLang="en-US"/>
              <a:t>Incidents that create a hostile work environment are the predominant types of cases investigated</a:t>
            </a:r>
          </a:p>
          <a:p>
            <a:pPr lvl="1"/>
            <a:r>
              <a:rPr lang="en-US" altLang="en-US"/>
              <a:t>Viewing pornography in the workplace</a:t>
            </a:r>
          </a:p>
          <a:p>
            <a:pPr lvl="1"/>
            <a:r>
              <a:rPr lang="en-US" altLang="en-US"/>
              <a:t>Sending inappropriate e-mails</a:t>
            </a:r>
          </a:p>
          <a:p>
            <a:r>
              <a:rPr lang="en-US" altLang="en-US"/>
              <a:t>Organizations must have appropriate policies in place</a:t>
            </a:r>
          </a:p>
        </p:txBody>
      </p:sp>
      <p:sp>
        <p:nvSpPr>
          <p:cNvPr id="46083" name="Rectangle 2"/>
          <p:cNvSpPr>
            <a:spLocks noGrp="1" noChangeArrowheads="1"/>
          </p:cNvSpPr>
          <p:nvPr>
            <p:ph type="title"/>
          </p:nvPr>
        </p:nvSpPr>
        <p:spPr>
          <a:xfrm>
            <a:off x="762000" y="317299"/>
            <a:ext cx="8026400" cy="475066"/>
          </a:xfrm>
        </p:spPr>
        <p:txBody>
          <a:bodyPr/>
          <a:lstStyle/>
          <a:p>
            <a:r>
              <a:rPr lang="en-US" altLang="en-US" sz="3600" dirty="0"/>
              <a:t>Employee Termination Cases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365125" y="1538288"/>
            <a:ext cx="8415338" cy="2271712"/>
          </a:xfrm>
        </p:spPr>
        <p:txBody>
          <a:bodyPr/>
          <a:lstStyle/>
          <a:p>
            <a:r>
              <a:rPr lang="en-US" altLang="en-US"/>
              <a:t>To conduct an investigation you need:</a:t>
            </a:r>
          </a:p>
          <a:p>
            <a:pPr lvl="1"/>
            <a:r>
              <a:rPr lang="en-US" altLang="en-US"/>
              <a:t>Organization’s Internet proxy server logs</a:t>
            </a:r>
          </a:p>
          <a:p>
            <a:pPr lvl="1"/>
            <a:r>
              <a:rPr lang="en-US" altLang="en-US"/>
              <a:t>Suspect computer’s IP address</a:t>
            </a:r>
          </a:p>
          <a:p>
            <a:pPr lvl="1"/>
            <a:r>
              <a:rPr lang="en-US" altLang="en-US"/>
              <a:t>Suspect computer’s disk drive</a:t>
            </a:r>
          </a:p>
          <a:p>
            <a:pPr lvl="1"/>
            <a:r>
              <a:rPr lang="en-US" altLang="en-US"/>
              <a:t>Your preferred computer forensics analysis tool</a:t>
            </a:r>
          </a:p>
          <a:p>
            <a:endParaRPr lang="en-US" altLang="en-US"/>
          </a:p>
        </p:txBody>
      </p:sp>
      <p:sp>
        <p:nvSpPr>
          <p:cNvPr id="47107" name="Title 1"/>
          <p:cNvSpPr>
            <a:spLocks noGrp="1"/>
          </p:cNvSpPr>
          <p:nvPr>
            <p:ph type="title"/>
          </p:nvPr>
        </p:nvSpPr>
        <p:spPr>
          <a:xfrm>
            <a:off x="762000" y="317299"/>
            <a:ext cx="8026400" cy="475066"/>
          </a:xfrm>
        </p:spPr>
        <p:txBody>
          <a:bodyPr/>
          <a:lstStyle/>
          <a:p>
            <a:r>
              <a:rPr lang="en-US" altLang="en-US" sz="3600" dirty="0"/>
              <a:t>Internet Abuse Investigations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a:xfrm>
            <a:off x="365125" y="1538288"/>
            <a:ext cx="8415338" cy="2728912"/>
          </a:xfrm>
        </p:spPr>
        <p:txBody>
          <a:bodyPr/>
          <a:lstStyle/>
          <a:p>
            <a:r>
              <a:rPr lang="en-US" altLang="en-US"/>
              <a:t>Recommended steps</a:t>
            </a:r>
          </a:p>
          <a:p>
            <a:pPr lvl="1"/>
            <a:r>
              <a:rPr lang="en-US" altLang="en-US"/>
              <a:t>Use standard forensic analysis techniques and procedures</a:t>
            </a:r>
          </a:p>
          <a:p>
            <a:pPr lvl="1"/>
            <a:r>
              <a:rPr lang="en-US" altLang="en-US"/>
              <a:t>Use appropriate tools to extract all Web page URL information</a:t>
            </a:r>
          </a:p>
          <a:p>
            <a:pPr lvl="1"/>
            <a:r>
              <a:rPr lang="en-US" altLang="en-US"/>
              <a:t>Contact the network firewall administrator and request a proxy server log</a:t>
            </a:r>
          </a:p>
          <a:p>
            <a:pPr lvl="1"/>
            <a:r>
              <a:rPr lang="en-US" altLang="en-US"/>
              <a:t>Compare the data recovered from forensic analysis to the proxy server log</a:t>
            </a:r>
          </a:p>
          <a:p>
            <a:pPr lvl="1"/>
            <a:r>
              <a:rPr lang="en-US" altLang="en-US"/>
              <a:t>Continue analyzing the computer’s disk drive data</a:t>
            </a:r>
          </a:p>
        </p:txBody>
      </p:sp>
      <p:sp>
        <p:nvSpPr>
          <p:cNvPr id="48131" name="Rectangle 2"/>
          <p:cNvSpPr>
            <a:spLocks noGrp="1" noChangeArrowheads="1"/>
          </p:cNvSpPr>
          <p:nvPr>
            <p:ph type="title"/>
          </p:nvPr>
        </p:nvSpPr>
        <p:spPr>
          <a:xfrm>
            <a:off x="762000" y="317299"/>
            <a:ext cx="8026400" cy="475066"/>
          </a:xfrm>
        </p:spPr>
        <p:txBody>
          <a:bodyPr/>
          <a:lstStyle/>
          <a:p>
            <a:r>
              <a:rPr lang="en-US" altLang="en-US" sz="3600" dirty="0"/>
              <a:t>Internet Abuse Investigations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a:xfrm>
            <a:off x="365125" y="1538288"/>
            <a:ext cx="8415338" cy="2652712"/>
          </a:xfrm>
        </p:spPr>
        <p:txBody>
          <a:bodyPr/>
          <a:lstStyle/>
          <a:p>
            <a:pPr>
              <a:lnSpc>
                <a:spcPct val="90000"/>
              </a:lnSpc>
            </a:pPr>
            <a:r>
              <a:rPr lang="en-US" altLang="en-US"/>
              <a:t>To conduct an investigation you need:</a:t>
            </a:r>
          </a:p>
          <a:p>
            <a:pPr lvl="1">
              <a:lnSpc>
                <a:spcPct val="90000"/>
              </a:lnSpc>
            </a:pPr>
            <a:r>
              <a:rPr lang="en-US" altLang="en-US"/>
              <a:t>An electronic copy of the offending e-mail that contains message header data</a:t>
            </a:r>
          </a:p>
          <a:p>
            <a:pPr lvl="1">
              <a:lnSpc>
                <a:spcPct val="90000"/>
              </a:lnSpc>
            </a:pPr>
            <a:r>
              <a:rPr lang="en-US" altLang="en-US"/>
              <a:t>If available, e-mail server log records</a:t>
            </a:r>
          </a:p>
          <a:p>
            <a:pPr lvl="1">
              <a:lnSpc>
                <a:spcPct val="90000"/>
              </a:lnSpc>
            </a:pPr>
            <a:r>
              <a:rPr lang="en-US" altLang="en-US"/>
              <a:t>For e-mail systems that store users’ messages on a central server, access to the server</a:t>
            </a:r>
          </a:p>
          <a:p>
            <a:pPr lvl="1">
              <a:lnSpc>
                <a:spcPct val="90000"/>
              </a:lnSpc>
            </a:pPr>
            <a:r>
              <a:rPr lang="en-US" altLang="en-US"/>
              <a:t>Access to the computer so that you can perform a forensic analysis on it</a:t>
            </a:r>
          </a:p>
          <a:p>
            <a:pPr lvl="1">
              <a:lnSpc>
                <a:spcPct val="90000"/>
              </a:lnSpc>
            </a:pPr>
            <a:r>
              <a:rPr lang="en-US" altLang="en-US"/>
              <a:t>Your preferred computer forensics analysis tool</a:t>
            </a:r>
          </a:p>
        </p:txBody>
      </p:sp>
      <p:sp>
        <p:nvSpPr>
          <p:cNvPr id="49155" name="Rectangle 2"/>
          <p:cNvSpPr>
            <a:spLocks noGrp="1" noChangeArrowheads="1"/>
          </p:cNvSpPr>
          <p:nvPr>
            <p:ph type="title"/>
          </p:nvPr>
        </p:nvSpPr>
        <p:spPr>
          <a:xfrm>
            <a:off x="762000" y="317299"/>
            <a:ext cx="8026400" cy="475066"/>
          </a:xfrm>
        </p:spPr>
        <p:txBody>
          <a:bodyPr/>
          <a:lstStyle/>
          <a:p>
            <a:r>
              <a:rPr lang="en-US" altLang="en-US" sz="3600" dirty="0"/>
              <a:t>E-mail Abuse Investigations</a:t>
            </a:r>
            <a:r>
              <a:rPr lang="en-US" altLang="en-US" sz="3600" dirty="0">
                <a:solidFill>
                  <a:srgbClr val="055C91"/>
                </a:solidFill>
              </a:rPr>
              <a:t> (1 of 2)</a:t>
            </a:r>
            <a:endParaRPr lang="en-US" altLang="en-US" sz="3600" dirty="0"/>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a:xfrm>
            <a:off x="365125" y="1538288"/>
            <a:ext cx="8415338" cy="2728912"/>
          </a:xfrm>
        </p:spPr>
        <p:txBody>
          <a:bodyPr/>
          <a:lstStyle/>
          <a:p>
            <a:r>
              <a:rPr lang="en-US" altLang="en-US"/>
              <a:t>Recommended steps</a:t>
            </a:r>
          </a:p>
          <a:p>
            <a:pPr lvl="1"/>
            <a:r>
              <a:rPr lang="en-US" altLang="en-US"/>
              <a:t>Use the standard forensic analysis techniques</a:t>
            </a:r>
          </a:p>
          <a:p>
            <a:pPr lvl="1"/>
            <a:r>
              <a:rPr lang="en-US" altLang="en-US"/>
              <a:t>Obtain an electronic copy of the suspect’s and victim’s e-mail folder or data</a:t>
            </a:r>
          </a:p>
          <a:p>
            <a:pPr lvl="1"/>
            <a:r>
              <a:rPr lang="en-US" altLang="en-US"/>
              <a:t>For Web-based e-mail investigations, use tools such as FTK’s Internet Keyword Search option to extract all related e-mail address information</a:t>
            </a:r>
          </a:p>
          <a:p>
            <a:pPr lvl="1"/>
            <a:r>
              <a:rPr lang="en-US" altLang="en-US"/>
              <a:t>Examine header data of all messages of interest to the investigation</a:t>
            </a:r>
          </a:p>
        </p:txBody>
      </p:sp>
      <p:sp>
        <p:nvSpPr>
          <p:cNvPr id="50179" name="Rectangle 2"/>
          <p:cNvSpPr>
            <a:spLocks noGrp="1" noChangeArrowheads="1"/>
          </p:cNvSpPr>
          <p:nvPr>
            <p:ph type="title"/>
          </p:nvPr>
        </p:nvSpPr>
        <p:spPr>
          <a:xfrm>
            <a:off x="762000" y="317299"/>
            <a:ext cx="8026400" cy="475066"/>
          </a:xfrm>
        </p:spPr>
        <p:txBody>
          <a:bodyPr/>
          <a:lstStyle/>
          <a:p>
            <a:r>
              <a:rPr lang="en-US" altLang="en-US" sz="3600" dirty="0"/>
              <a:t>E-mail Abuse Investigations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2"/>
          <p:cNvSpPr>
            <a:spLocks noGrp="1"/>
          </p:cNvSpPr>
          <p:nvPr>
            <p:ph idx="1"/>
          </p:nvPr>
        </p:nvSpPr>
        <p:spPr>
          <a:xfrm>
            <a:off x="365125" y="1538288"/>
            <a:ext cx="8415338" cy="2728912"/>
          </a:xfrm>
        </p:spPr>
        <p:txBody>
          <a:bodyPr/>
          <a:lstStyle/>
          <a:p>
            <a:r>
              <a:rPr lang="en-US" altLang="en-US" dirty="0"/>
              <a:t>Digital forensics involves systematically accumulating and analyzing digital information for use as evidence in civil, criminal, and administrative cases</a:t>
            </a:r>
          </a:p>
          <a:p>
            <a:r>
              <a:rPr lang="en-US" altLang="en-US" dirty="0"/>
              <a:t>Investigators need specialized workstations to examine digital evidence</a:t>
            </a:r>
          </a:p>
          <a:p>
            <a:r>
              <a:rPr lang="en-US" altLang="en-US" dirty="0"/>
              <a:t>Public-sector and private-sector investigations differ; public-sector typically require search warrants before seizing digital evidence</a:t>
            </a:r>
          </a:p>
        </p:txBody>
      </p:sp>
      <p:sp>
        <p:nvSpPr>
          <p:cNvPr id="87043" name="Title 1"/>
          <p:cNvSpPr>
            <a:spLocks noGrp="1"/>
          </p:cNvSpPr>
          <p:nvPr>
            <p:ph type="title"/>
          </p:nvPr>
        </p:nvSpPr>
        <p:spPr>
          <a:xfrm>
            <a:off x="762000" y="317299"/>
            <a:ext cx="8026400" cy="475066"/>
          </a:xfrm>
        </p:spPr>
        <p:txBody>
          <a:bodyPr/>
          <a:lstStyle/>
          <a:p>
            <a:r>
              <a:rPr lang="en-US" altLang="en-US" sz="3600" dirty="0"/>
              <a:t>Summary  (1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idx="1"/>
          </p:nvPr>
        </p:nvSpPr>
        <p:spPr>
          <a:xfrm>
            <a:off x="365125" y="1538288"/>
            <a:ext cx="8415338" cy="2728912"/>
          </a:xfrm>
        </p:spPr>
        <p:txBody>
          <a:bodyPr/>
          <a:lstStyle/>
          <a:p>
            <a:r>
              <a:rPr lang="en-US" altLang="en-US" dirty="0"/>
              <a:t>Always use a systematic approach to your investigations</a:t>
            </a:r>
          </a:p>
          <a:p>
            <a:r>
              <a:rPr lang="en-US" altLang="en-US" dirty="0"/>
              <a:t>Always plan a case taking into account the nature of the case, case requirements, and gathering evidence techniques</a:t>
            </a:r>
          </a:p>
          <a:p>
            <a:r>
              <a:rPr lang="en-US" altLang="en-US" dirty="0"/>
              <a:t>Both criminal cases and corporate-policy violations can go to court</a:t>
            </a:r>
          </a:p>
          <a:p>
            <a:r>
              <a:rPr lang="en-US" altLang="en-US" dirty="0"/>
              <a:t>Plan for contingencies for any problems you might encounter</a:t>
            </a:r>
          </a:p>
          <a:p>
            <a:r>
              <a:rPr lang="en-US" altLang="en-US" dirty="0"/>
              <a:t>Keep track of the chain of custody of your evidence</a:t>
            </a:r>
          </a:p>
        </p:txBody>
      </p:sp>
      <p:sp>
        <p:nvSpPr>
          <p:cNvPr id="88067" name="Rectangle 2"/>
          <p:cNvSpPr>
            <a:spLocks noGrp="1" noChangeArrowheads="1"/>
          </p:cNvSpPr>
          <p:nvPr>
            <p:ph type="title"/>
          </p:nvPr>
        </p:nvSpPr>
        <p:spPr>
          <a:xfrm>
            <a:off x="762000" y="317299"/>
            <a:ext cx="8026400" cy="475066"/>
          </a:xfrm>
        </p:spPr>
        <p:txBody>
          <a:bodyPr/>
          <a:lstStyle/>
          <a:p>
            <a:r>
              <a:rPr lang="en-US" altLang="en-US" sz="3600" dirty="0"/>
              <a:t>Summary (2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idx="1"/>
          </p:nvPr>
        </p:nvSpPr>
        <p:spPr>
          <a:xfrm>
            <a:off x="365125" y="1538288"/>
            <a:ext cx="8415338" cy="3033712"/>
          </a:xfrm>
        </p:spPr>
        <p:txBody>
          <a:bodyPr/>
          <a:lstStyle/>
          <a:p>
            <a:pPr>
              <a:lnSpc>
                <a:spcPct val="90000"/>
              </a:lnSpc>
            </a:pPr>
            <a:r>
              <a:rPr lang="en-US" altLang="en-US" dirty="0"/>
              <a:t>Internet abuse investigations require examining server log data</a:t>
            </a:r>
          </a:p>
          <a:p>
            <a:pPr>
              <a:lnSpc>
                <a:spcPct val="90000"/>
              </a:lnSpc>
            </a:pPr>
            <a:r>
              <a:rPr lang="en-US" altLang="en-US" dirty="0"/>
              <a:t>For attorney-client privilege cases, all written communication should remain confidential</a:t>
            </a:r>
          </a:p>
          <a:p>
            <a:pPr>
              <a:lnSpc>
                <a:spcPct val="90000"/>
              </a:lnSpc>
            </a:pPr>
            <a:r>
              <a:rPr lang="en-US" altLang="en-US" dirty="0"/>
              <a:t>A bit-stream copy is a bit-by-bit duplicate of the original disk</a:t>
            </a:r>
          </a:p>
          <a:p>
            <a:pPr>
              <a:lnSpc>
                <a:spcPct val="90000"/>
              </a:lnSpc>
            </a:pPr>
            <a:r>
              <a:rPr lang="en-US" altLang="en-US" dirty="0"/>
              <a:t>Always maintain a journal to keep notes on exactly what you did</a:t>
            </a:r>
          </a:p>
          <a:p>
            <a:pPr>
              <a:lnSpc>
                <a:spcPct val="90000"/>
              </a:lnSpc>
            </a:pPr>
            <a:r>
              <a:rPr lang="en-US" altLang="en-US" dirty="0"/>
              <a:t>You should always critique your own work</a:t>
            </a:r>
          </a:p>
        </p:txBody>
      </p:sp>
      <p:sp>
        <p:nvSpPr>
          <p:cNvPr id="89091" name="Rectangle 2"/>
          <p:cNvSpPr>
            <a:spLocks noGrp="1" noChangeArrowheads="1"/>
          </p:cNvSpPr>
          <p:nvPr>
            <p:ph type="title"/>
          </p:nvPr>
        </p:nvSpPr>
        <p:spPr>
          <a:xfrm>
            <a:off x="762000" y="290913"/>
            <a:ext cx="8026400" cy="527837"/>
          </a:xfrm>
        </p:spPr>
        <p:txBody>
          <a:bodyPr/>
          <a:lstStyle/>
          <a:p>
            <a:r>
              <a:rPr lang="en-US" altLang="en-US" sz="4000" dirty="0"/>
              <a:t>Summary (3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365125" y="1538288"/>
            <a:ext cx="8415338" cy="2881312"/>
          </a:xfrm>
        </p:spPr>
        <p:txBody>
          <a:bodyPr/>
          <a:lstStyle/>
          <a:p>
            <a:r>
              <a:rPr lang="en-US" altLang="en-US"/>
              <a:t>The </a:t>
            </a:r>
            <a:r>
              <a:rPr lang="en-US" altLang="en-US" b="1"/>
              <a:t>Fourth Amendment </a:t>
            </a:r>
            <a:r>
              <a:rPr lang="en-US" altLang="en-US"/>
              <a:t>to the U.S. Constitution protects everyone’s right to be secure from search and seizure</a:t>
            </a:r>
          </a:p>
          <a:p>
            <a:pPr lvl="1"/>
            <a:r>
              <a:rPr lang="en-US" altLang="en-US"/>
              <a:t>Separate </a:t>
            </a:r>
            <a:r>
              <a:rPr lang="en-US" altLang="en-US" b="1"/>
              <a:t>search warrants </a:t>
            </a:r>
            <a:r>
              <a:rPr lang="en-US" altLang="en-US"/>
              <a:t>might not be necessary for digital evidence</a:t>
            </a:r>
          </a:p>
          <a:p>
            <a:r>
              <a:rPr lang="en-US" altLang="en-US"/>
              <a:t>Every U.S. jurisdiction has case law related to the admissibility of evidence recovered from computers and other digital devices</a:t>
            </a:r>
          </a:p>
        </p:txBody>
      </p:sp>
      <p:sp>
        <p:nvSpPr>
          <p:cNvPr id="11267" name="Title 1"/>
          <p:cNvSpPr>
            <a:spLocks noGrp="1"/>
          </p:cNvSpPr>
          <p:nvPr>
            <p:ph type="title"/>
          </p:nvPr>
        </p:nvSpPr>
        <p:spPr>
          <a:xfrm>
            <a:off x="762000" y="317299"/>
            <a:ext cx="8026400" cy="475066"/>
          </a:xfrm>
        </p:spPr>
        <p:txBody>
          <a:bodyPr/>
          <a:lstStyle/>
          <a:p>
            <a:r>
              <a:rPr lang="en-US" altLang="en-US" sz="3600" dirty="0"/>
              <a:t>An Overview of Digital Forensics (3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365125" y="1538288"/>
            <a:ext cx="8415338" cy="3440942"/>
          </a:xfrm>
        </p:spPr>
        <p:txBody>
          <a:bodyPr/>
          <a:lstStyle/>
          <a:p>
            <a:r>
              <a:rPr lang="en-US" altLang="en-US" dirty="0"/>
              <a:t>Investigating digital devices includes:</a:t>
            </a:r>
          </a:p>
          <a:p>
            <a:pPr lvl="1"/>
            <a:r>
              <a:rPr lang="en-US" altLang="en-US" dirty="0"/>
              <a:t>Collecting data securely</a:t>
            </a:r>
          </a:p>
          <a:p>
            <a:pPr lvl="1"/>
            <a:r>
              <a:rPr lang="en-US" altLang="en-US" dirty="0"/>
              <a:t>Examining suspect data to determine details such as origin and content</a:t>
            </a:r>
          </a:p>
          <a:p>
            <a:pPr lvl="1"/>
            <a:r>
              <a:rPr lang="en-US" altLang="en-US" dirty="0"/>
              <a:t>Presenting digital information to courts</a:t>
            </a:r>
          </a:p>
          <a:p>
            <a:pPr lvl="1"/>
            <a:r>
              <a:rPr lang="en-US" altLang="en-US" dirty="0"/>
              <a:t>Applying laws to digital device practices</a:t>
            </a:r>
          </a:p>
          <a:p>
            <a:r>
              <a:rPr lang="en-US" altLang="en-US" dirty="0"/>
              <a:t>Digital forensics is different from </a:t>
            </a:r>
            <a:r>
              <a:rPr lang="en-US" altLang="en-US" b="1" dirty="0"/>
              <a:t>data recovery</a:t>
            </a:r>
          </a:p>
          <a:p>
            <a:pPr lvl="1"/>
            <a:r>
              <a:rPr lang="en-US" altLang="en-US" dirty="0"/>
              <a:t>Which involves retrieving information that was deleted by mistake or lost during a power surge or server crash</a:t>
            </a:r>
          </a:p>
          <a:p>
            <a:r>
              <a:rPr lang="en-US" altLang="en-US" dirty="0"/>
              <a:t>Forensics investigators often work as part of a team, known as the investigations triad</a:t>
            </a:r>
          </a:p>
        </p:txBody>
      </p:sp>
      <p:sp>
        <p:nvSpPr>
          <p:cNvPr id="12291" name="Title 1"/>
          <p:cNvSpPr>
            <a:spLocks noGrp="1"/>
          </p:cNvSpPr>
          <p:nvPr>
            <p:ph type="title"/>
          </p:nvPr>
        </p:nvSpPr>
        <p:spPr>
          <a:xfrm>
            <a:off x="762000" y="81849"/>
            <a:ext cx="8026400" cy="945965"/>
          </a:xfrm>
        </p:spPr>
        <p:txBody>
          <a:bodyPr/>
          <a:lstStyle/>
          <a:p>
            <a:r>
              <a:rPr lang="en-US" altLang="en-US" sz="3600" dirty="0"/>
              <a:t>Digital Forensics and Other Related Disciplines (1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Three sides of the investigations triad which represent a group or department are as follows: vulnerability or threat assessment and risk management, network intrusion detection and incident response, and digital investigations.">
            <a:extLst>
              <a:ext uri="{FF2B5EF4-FFF2-40B4-BE49-F238E27FC236}">
                <a16:creationId xmlns:a16="http://schemas.microsoft.com/office/drawing/2014/main" id="{4BE4B974-C2D0-2E42-BAC8-0422853615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7588" y="1547387"/>
            <a:ext cx="4570412" cy="3472714"/>
          </a:xfrm>
        </p:spPr>
      </p:pic>
      <p:sp>
        <p:nvSpPr>
          <p:cNvPr id="13315" name="Title 1"/>
          <p:cNvSpPr>
            <a:spLocks noGrp="1"/>
          </p:cNvSpPr>
          <p:nvPr>
            <p:ph type="title"/>
          </p:nvPr>
        </p:nvSpPr>
        <p:spPr/>
        <p:txBody>
          <a:bodyPr/>
          <a:lstStyle/>
          <a:p>
            <a:r>
              <a:rPr lang="en-US" altLang="en-US"/>
              <a:t>Digital Forensics and Other Related Disciplines (2 of 3)</a:t>
            </a:r>
            <a:endParaRPr lang="en-US" altLang="en-US" dirty="0"/>
          </a:p>
        </p:txBody>
      </p:sp>
      <p:sp>
        <p:nvSpPr>
          <p:cNvPr id="4" name="Footer Placeholder 3"/>
          <p:cNvSpPr>
            <a:spLocks noGrp="1"/>
          </p:cNvSpPr>
          <p:nvPr>
            <p:ph type="ftr" sz="quarter" idx="10"/>
          </p:nvPr>
        </p:nvSpPr>
        <p:spPr/>
        <p:txBody>
          <a:bodyPr/>
          <a:lstStyle/>
          <a:p>
            <a:r>
              <a:rPr lang="en-US"/>
              <a:t>© </a:t>
            </a:r>
            <a:r>
              <a:rPr lang="is-IS"/>
              <a:t>2019</a:t>
            </a:r>
            <a:r>
              <a:rPr lang="en-US"/>
              <a:t>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p:txBody>
          <a:bodyPr/>
          <a:lstStyle/>
          <a:p>
            <a:r>
              <a:rPr lang="en-US" altLang="en-US" dirty="0"/>
              <a:t>Vulnerability/threat assessment and risk management</a:t>
            </a:r>
          </a:p>
          <a:p>
            <a:pPr lvl="1"/>
            <a:r>
              <a:rPr lang="en-US" altLang="en-US" dirty="0"/>
              <a:t>Tests and verifies the integrity of stand-along workstations and network servers</a:t>
            </a:r>
          </a:p>
          <a:p>
            <a:r>
              <a:rPr lang="en-US" altLang="en-US" dirty="0"/>
              <a:t>Network intrusion detection and incident response</a:t>
            </a:r>
          </a:p>
          <a:p>
            <a:pPr lvl="1"/>
            <a:r>
              <a:rPr lang="en-US" altLang="en-US" dirty="0"/>
              <a:t>Detects intruder attacks by using automated tools and monitoring network firewall logs</a:t>
            </a:r>
          </a:p>
          <a:p>
            <a:r>
              <a:rPr lang="en-US" altLang="en-US" dirty="0"/>
              <a:t>Digital investigations</a:t>
            </a:r>
          </a:p>
          <a:p>
            <a:pPr lvl="1"/>
            <a:r>
              <a:rPr lang="en-US" altLang="en-US" dirty="0"/>
              <a:t>Manages investigations and conducts forensics analysis of systems suspected of containing evidence</a:t>
            </a:r>
          </a:p>
        </p:txBody>
      </p:sp>
      <p:sp>
        <p:nvSpPr>
          <p:cNvPr id="14339" name="Title 1"/>
          <p:cNvSpPr>
            <a:spLocks noGrp="1"/>
          </p:cNvSpPr>
          <p:nvPr>
            <p:ph type="title"/>
          </p:nvPr>
        </p:nvSpPr>
        <p:spPr/>
        <p:txBody>
          <a:bodyPr/>
          <a:lstStyle/>
          <a:p>
            <a:r>
              <a:rPr lang="en-US" altLang="en-US"/>
              <a:t>Digital Forensics and Other Related Disciplines (3 of 3)</a:t>
            </a:r>
            <a:endParaRPr lang="en-US" altLang="en-US" dirty="0"/>
          </a:p>
        </p:txBody>
      </p:sp>
      <p:sp>
        <p:nvSpPr>
          <p:cNvPr id="4" name="Footer Placeholder 3"/>
          <p:cNvSpPr>
            <a:spLocks noGrp="1"/>
          </p:cNvSpPr>
          <p:nvPr>
            <p:ph type="ftr" sz="quarter" idx="10"/>
          </p:nvPr>
        </p:nvSpPr>
        <p:spPr/>
        <p:txBody>
          <a:bodyPr/>
          <a:lstStyle/>
          <a:p>
            <a:r>
              <a:rPr lang="en-US"/>
              <a:t>© </a:t>
            </a:r>
            <a:r>
              <a:rPr lang="is-IS"/>
              <a:t>2019</a:t>
            </a:r>
            <a:r>
              <a:rPr lang="en-US"/>
              <a:t>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365125" y="1538288"/>
            <a:ext cx="8415338" cy="3338512"/>
          </a:xfrm>
        </p:spPr>
        <p:txBody>
          <a:bodyPr/>
          <a:lstStyle/>
          <a:p>
            <a:r>
              <a:rPr lang="en-US" altLang="en-US"/>
              <a:t>By the early 1990s, the International Association of Computer Investigative Specialists (IACIS) introduced training on software for digital forensics</a:t>
            </a:r>
          </a:p>
          <a:p>
            <a:r>
              <a:rPr lang="en-US" altLang="en-US"/>
              <a:t>IRS created search-warrant programs</a:t>
            </a:r>
          </a:p>
          <a:p>
            <a:r>
              <a:rPr lang="en-US" altLang="en-US"/>
              <a:t>ASR Data created Expert Witness for Macintosh</a:t>
            </a:r>
          </a:p>
          <a:p>
            <a:r>
              <a:rPr lang="en-US" altLang="en-US"/>
              <a:t>ILook is currently maintained by the IRS Criminal Investigation Division</a:t>
            </a:r>
          </a:p>
          <a:p>
            <a:r>
              <a:rPr lang="en-US" altLang="en-US"/>
              <a:t>AccessData Forensic Toolkit (FTK) is a popular commercial product</a:t>
            </a:r>
          </a:p>
        </p:txBody>
      </p:sp>
      <p:sp>
        <p:nvSpPr>
          <p:cNvPr id="15363" name="Title 1"/>
          <p:cNvSpPr>
            <a:spLocks noGrp="1"/>
          </p:cNvSpPr>
          <p:nvPr>
            <p:ph type="title"/>
          </p:nvPr>
        </p:nvSpPr>
        <p:spPr>
          <a:xfrm>
            <a:off x="762000" y="317299"/>
            <a:ext cx="8026400" cy="475066"/>
          </a:xfrm>
        </p:spPr>
        <p:txBody>
          <a:bodyPr/>
          <a:lstStyle/>
          <a:p>
            <a:r>
              <a:rPr lang="en-US" altLang="en-US" sz="3600" dirty="0"/>
              <a:t>A Brief History of Digital Forensics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14748</TotalTime>
  <Words>4582</Words>
  <Application>Microsoft Office PowerPoint</Application>
  <PresentationFormat>On-screen Show (4:3)</PresentationFormat>
  <Paragraphs>362</Paragraphs>
  <Slides>48</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Times New Roman</vt:lpstr>
      <vt:lpstr>Office Theme</vt:lpstr>
      <vt:lpstr>Guide to Computer Forensics  and Investigations Sixth Edition  Chapter 1 </vt:lpstr>
      <vt:lpstr>Objectives</vt:lpstr>
      <vt:lpstr>An Overview of Digital Forensics (1 of 3)</vt:lpstr>
      <vt:lpstr>An Overview of Digital Forensics (2 of 3)</vt:lpstr>
      <vt:lpstr>An Overview of Digital Forensics (3 of 3)</vt:lpstr>
      <vt:lpstr>Digital Forensics and Other Related Disciplines (1 of 3)</vt:lpstr>
      <vt:lpstr>Digital Forensics and Other Related Disciplines (2 of 3)</vt:lpstr>
      <vt:lpstr>Digital Forensics and Other Related Disciplines (3 of 3)</vt:lpstr>
      <vt:lpstr>A Brief History of Digital Forensics</vt:lpstr>
      <vt:lpstr>Understanding Case Law</vt:lpstr>
      <vt:lpstr>Developing Digital Forensics Resources</vt:lpstr>
      <vt:lpstr>Preparing for Digital Investigations (1 of 3)</vt:lpstr>
      <vt:lpstr>Preparing for Digital Investigations (2 of 3)</vt:lpstr>
      <vt:lpstr>Preparing for Digital Investigations (3 of 3)</vt:lpstr>
      <vt:lpstr>Understanding Law Enforcement Agency Investigations</vt:lpstr>
      <vt:lpstr>Following Legal Processes (1 of 2)</vt:lpstr>
      <vt:lpstr>Following Legal Processes (2 of 2)</vt:lpstr>
      <vt:lpstr>Understanding Private-Sector Investigations (1 of 8)</vt:lpstr>
      <vt:lpstr>Understanding Private-Sector Investigations (2 of 8)</vt:lpstr>
      <vt:lpstr>Understanding Private-Sector Investigations (3 of 8)</vt:lpstr>
      <vt:lpstr>Understanding Private-Sector Investigations (4 of 8)</vt:lpstr>
      <vt:lpstr>Understanding Private-Sector Investigations (5 of 8)</vt:lpstr>
      <vt:lpstr>Understanding Private-Sector Investigations (6 of 8)</vt:lpstr>
      <vt:lpstr>Understanding Private-Sector Investigations (7 of 8)</vt:lpstr>
      <vt:lpstr>Understanding Private-Sector Investigations (8 of 8)</vt:lpstr>
      <vt:lpstr>Maintaining Professional Conduct</vt:lpstr>
      <vt:lpstr>Preparing a Digital Forensics Investigation </vt:lpstr>
      <vt:lpstr>An Overview of a Computer Crime</vt:lpstr>
      <vt:lpstr>An Overview of a Company Policy Violation</vt:lpstr>
      <vt:lpstr>Taking a Systematic Approach (1 of 2)</vt:lpstr>
      <vt:lpstr>Taking a Systematic Approach (2 of 2)</vt:lpstr>
      <vt:lpstr>Assessing the Case</vt:lpstr>
      <vt:lpstr>Planning Your Investigation (1 of 5)</vt:lpstr>
      <vt:lpstr>Planning Your Investigation (2 of 5)</vt:lpstr>
      <vt:lpstr>Planning Your Investigation (3 of 5)</vt:lpstr>
      <vt:lpstr>Planning Your Investigation (4 of 5)</vt:lpstr>
      <vt:lpstr>Planning Your Investigation (5 of 5)</vt:lpstr>
      <vt:lpstr>Securing Your Evidence (1 of 2)</vt:lpstr>
      <vt:lpstr>Securing Your Evidence (2 of 2)</vt:lpstr>
      <vt:lpstr>Procedures for Private-Sector High-Tech Investigations</vt:lpstr>
      <vt:lpstr>Employee Termination Cases</vt:lpstr>
      <vt:lpstr>Internet Abuse Investigations (1 of 2)</vt:lpstr>
      <vt:lpstr>Internet Abuse Investigations (2 of 2)</vt:lpstr>
      <vt:lpstr>E-mail Abuse Investigations (1 of 2)</vt:lpstr>
      <vt:lpstr>E-mail Abuse Investigations (2 of 2)</vt:lpstr>
      <vt:lpstr>Summary  (1 of 3)</vt:lpstr>
      <vt:lpstr>Summary (2 of 3)</vt:lpstr>
      <vt:lpstr>Summary (3 of 3)</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Computer Forensics  and Investigations Sixth Edition  Chapter 1</dc:title>
  <dc:subject/>
  <dc:creator>Bharat</dc:creator>
  <cp:keywords/>
  <dc:description/>
  <cp:lastModifiedBy>BHARAT RAWAL</cp:lastModifiedBy>
  <cp:revision>361</cp:revision>
  <dcterms:created xsi:type="dcterms:W3CDTF">2002-09-27T23:29:22Z</dcterms:created>
  <dcterms:modified xsi:type="dcterms:W3CDTF">2019-08-28T23:02:57Z</dcterms:modified>
  <cp:category/>
</cp:coreProperties>
</file>