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45"/>
  </p:notesMasterIdLst>
  <p:sldIdLst>
    <p:sldId id="387" r:id="rId2"/>
    <p:sldId id="257" r:id="rId3"/>
    <p:sldId id="259" r:id="rId4"/>
    <p:sldId id="311" r:id="rId5"/>
    <p:sldId id="358" r:id="rId6"/>
    <p:sldId id="260" r:id="rId7"/>
    <p:sldId id="360" r:id="rId8"/>
    <p:sldId id="313" r:id="rId9"/>
    <p:sldId id="314" r:id="rId10"/>
    <p:sldId id="377" r:id="rId11"/>
    <p:sldId id="361" r:id="rId12"/>
    <p:sldId id="378" r:id="rId13"/>
    <p:sldId id="363" r:id="rId14"/>
    <p:sldId id="316" r:id="rId15"/>
    <p:sldId id="317" r:id="rId16"/>
    <p:sldId id="261" r:id="rId17"/>
    <p:sldId id="268" r:id="rId18"/>
    <p:sldId id="375" r:id="rId19"/>
    <p:sldId id="376" r:id="rId20"/>
    <p:sldId id="322" r:id="rId21"/>
    <p:sldId id="323" r:id="rId22"/>
    <p:sldId id="324" r:id="rId23"/>
    <p:sldId id="325" r:id="rId24"/>
    <p:sldId id="379" r:id="rId25"/>
    <p:sldId id="380" r:id="rId26"/>
    <p:sldId id="326" r:id="rId27"/>
    <p:sldId id="381" r:id="rId28"/>
    <p:sldId id="343" r:id="rId29"/>
    <p:sldId id="382" r:id="rId30"/>
    <p:sldId id="344" r:id="rId31"/>
    <p:sldId id="345" r:id="rId32"/>
    <p:sldId id="346" r:id="rId33"/>
    <p:sldId id="347" r:id="rId34"/>
    <p:sldId id="348" r:id="rId35"/>
    <p:sldId id="349" r:id="rId36"/>
    <p:sldId id="350" r:id="rId37"/>
    <p:sldId id="351" r:id="rId38"/>
    <p:sldId id="353" r:id="rId39"/>
    <p:sldId id="354" r:id="rId40"/>
    <p:sldId id="384" r:id="rId41"/>
    <p:sldId id="357" r:id="rId42"/>
    <p:sldId id="302" r:id="rId43"/>
    <p:sldId id="328" r:id="rId4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0077" autoAdjust="0"/>
  </p:normalViewPr>
  <p:slideViewPr>
    <p:cSldViewPr>
      <p:cViewPr varScale="1">
        <p:scale>
          <a:sx n="58" d="100"/>
          <a:sy n="58" d="100"/>
        </p:scale>
        <p:origin x="153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dirty="0"/>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159F3DB2-3732-C847-B56E-6C7DFA806194}" type="slidenum">
              <a:rPr lang="en-US" altLang="en-US"/>
              <a:pPr/>
              <a:t>‹#›</a:t>
            </a:fld>
            <a:endParaRPr lang="en-US" altLang="en-US" dirty="0"/>
          </a:p>
        </p:txBody>
      </p:sp>
    </p:spTree>
    <p:extLst>
      <p:ext uri="{BB962C8B-B14F-4D97-AF65-F5344CB8AC3E}">
        <p14:creationId xmlns:p14="http://schemas.microsoft.com/office/powerpoint/2010/main" val="1000197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F9AAF7A-0A5C-134F-B239-AD56F2F77B15}" type="slidenum">
              <a:rPr lang="en-US" altLang="en-US" sz="1200">
                <a:solidFill>
                  <a:schemeClr val="tx1"/>
                </a:solidFill>
              </a:rPr>
              <a:pPr/>
              <a:t>1</a:t>
            </a:fld>
            <a:endParaRPr lang="en-US" altLang="en-US"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C30DA80-7368-0442-9F0D-A61A7733FF62}" type="slidenum">
              <a:rPr lang="en-US" altLang="en-US" sz="1200">
                <a:solidFill>
                  <a:schemeClr val="tx1"/>
                </a:solidFill>
              </a:rPr>
              <a:pPr/>
              <a:t>10</a:t>
            </a:fld>
            <a:endParaRPr lang="en-US" altLang="en-US" sz="1200"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5585BB7-3BA8-B94C-8034-1B8805CF3754}" type="slidenum">
              <a:rPr lang="en-US" altLang="en-US" sz="1200">
                <a:solidFill>
                  <a:schemeClr val="tx1"/>
                </a:solidFill>
              </a:rPr>
              <a:pPr/>
              <a:t>11</a:t>
            </a:fld>
            <a:endParaRPr lang="en-US" altLang="en-US" sz="1200"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F0BC77E-0F83-584A-83F3-8C0B372F4AE0}" type="slidenum">
              <a:rPr lang="en-US" altLang="en-US" sz="1200">
                <a:solidFill>
                  <a:schemeClr val="tx1"/>
                </a:solidFill>
              </a:rPr>
              <a:pPr/>
              <a:t>12</a:t>
            </a:fld>
            <a:endParaRPr lang="en-US" altLang="en-US" sz="1200" dirty="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E2D51BA-DCAC-9641-AA37-0AB56D127D8F}" type="slidenum">
              <a:rPr lang="en-US" altLang="en-US" sz="1200">
                <a:solidFill>
                  <a:schemeClr val="tx1"/>
                </a:solidFill>
              </a:rPr>
              <a:pPr/>
              <a:t>13</a:t>
            </a:fld>
            <a:endParaRPr lang="en-US" altLang="en-US" sz="1200" dirty="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B015418-DED9-E94E-AB02-8FDDEE22E4EA}" type="slidenum">
              <a:rPr lang="en-US" altLang="en-US" sz="1200">
                <a:solidFill>
                  <a:schemeClr val="tx1"/>
                </a:solidFill>
              </a:rPr>
              <a:pPr/>
              <a:t>14</a:t>
            </a:fld>
            <a:endParaRPr lang="en-US" altLang="en-US" sz="1200" dirty="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814267-A173-874E-83DF-6159CDFEB1C9}" type="slidenum">
              <a:rPr lang="en-US" altLang="en-US" sz="1200">
                <a:solidFill>
                  <a:schemeClr val="tx1"/>
                </a:solidFill>
              </a:rPr>
              <a:pPr/>
              <a:t>15</a:t>
            </a:fld>
            <a:endParaRPr lang="en-US" altLang="en-US" sz="1200" dirty="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673240-0571-134D-A617-752B7824FCE4}" type="slidenum">
              <a:rPr lang="en-US" altLang="en-US" sz="1200">
                <a:solidFill>
                  <a:schemeClr val="tx1"/>
                </a:solidFill>
              </a:rPr>
              <a:pPr/>
              <a:t>16</a:t>
            </a:fld>
            <a:endParaRPr lang="en-US" altLang="en-US" sz="1200" dirty="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30C19FB-FD1C-A74F-BF3B-A9BBDF6A6363}" type="slidenum">
              <a:rPr lang="en-US" altLang="en-US" sz="1200">
                <a:solidFill>
                  <a:schemeClr val="tx1"/>
                </a:solidFill>
              </a:rPr>
              <a:pPr/>
              <a:t>17</a:t>
            </a:fld>
            <a:endParaRPr lang="en-US" altLang="en-US" sz="1200" dirty="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D7C3FF5-2E16-F149-80A8-FCCDC98117CF}" type="slidenum">
              <a:rPr lang="en-US" altLang="en-US" sz="1200">
                <a:solidFill>
                  <a:schemeClr val="tx1"/>
                </a:solidFill>
              </a:rPr>
              <a:pPr/>
              <a:t>18</a:t>
            </a:fld>
            <a:endParaRPr lang="en-US" altLang="en-US" sz="1200" dirty="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A5EA75C-F668-BB47-BB9A-B05B660E8214}" type="slidenum">
              <a:rPr lang="en-US" altLang="en-US" sz="1200">
                <a:solidFill>
                  <a:schemeClr val="tx1"/>
                </a:solidFill>
              </a:rPr>
              <a:pPr/>
              <a:t>19</a:t>
            </a:fld>
            <a:endParaRPr lang="en-US" altLang="en-US" sz="1200" dirty="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eaLnBrk="1" hangingPunct="1">
              <a:buFontTx/>
              <a:buChar char="•"/>
            </a:pPr>
            <a:endParaRPr lang="en-US" altLang="en-US" dirty="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9D327B4-50C3-EE4E-86A7-6823804946AA}" type="slidenum">
              <a:rPr lang="en-US" altLang="en-US" sz="1200">
                <a:solidFill>
                  <a:schemeClr val="tx1"/>
                </a:solidFill>
              </a:rPr>
              <a:pPr/>
              <a:t>2</a:t>
            </a:fld>
            <a:endParaRPr lang="en-US" altLang="en-US" sz="1200"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8A204E6-C31E-674A-90DB-B07E75B1EE9B}" type="slidenum">
              <a:rPr lang="en-US" altLang="en-US" sz="1200">
                <a:solidFill>
                  <a:schemeClr val="tx1"/>
                </a:solidFill>
              </a:rPr>
              <a:pPr/>
              <a:t>20</a:t>
            </a:fld>
            <a:endParaRPr lang="en-US" altLang="en-US" sz="1200"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dirty="0">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09E5E50-2E01-5640-AD2E-53DEAB163627}" type="slidenum">
              <a:rPr lang="en-US" altLang="en-US" sz="1200">
                <a:solidFill>
                  <a:schemeClr val="tx1"/>
                </a:solidFill>
              </a:rPr>
              <a:pPr/>
              <a:t>21</a:t>
            </a:fld>
            <a:endParaRPr lang="en-US" altLang="en-US" sz="1200" dirty="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DF20B79-BA2F-404E-B54A-9596600C976F}" type="slidenum">
              <a:rPr lang="en-US" altLang="en-US" sz="1200">
                <a:solidFill>
                  <a:schemeClr val="tx1"/>
                </a:solidFill>
              </a:rPr>
              <a:pPr/>
              <a:t>22</a:t>
            </a:fld>
            <a:endParaRPr lang="en-US" altLang="en-US" sz="1200" dirty="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4A816D6-5B4C-104A-B2D8-4EF65AAE3A31}" type="slidenum">
              <a:rPr lang="en-US" altLang="en-US" sz="1200">
                <a:solidFill>
                  <a:schemeClr val="tx1"/>
                </a:solidFill>
              </a:rPr>
              <a:pPr/>
              <a:t>23</a:t>
            </a:fld>
            <a:endParaRPr lang="en-US" altLang="en-US" sz="1200" dirty="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742A9E4-CE07-314D-8827-02A43EE0B3BD}" type="slidenum">
              <a:rPr lang="en-US" altLang="en-US" sz="1200">
                <a:solidFill>
                  <a:schemeClr val="tx1"/>
                </a:solidFill>
              </a:rPr>
              <a:pPr/>
              <a:t>24</a:t>
            </a:fld>
            <a:endParaRPr lang="en-US" altLang="en-US" sz="1200" dirty="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44D064F-A71E-9248-BEEB-79CCC794C75B}" type="slidenum">
              <a:rPr lang="en-US" altLang="en-US" sz="1200">
                <a:solidFill>
                  <a:schemeClr val="tx1"/>
                </a:solidFill>
              </a:rPr>
              <a:pPr/>
              <a:t>25</a:t>
            </a:fld>
            <a:endParaRPr lang="en-US" altLang="en-US" sz="1200" dirty="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4A47A1F-FF4F-C143-8671-72954A97C203}" type="slidenum">
              <a:rPr lang="en-US" altLang="en-US" sz="1200">
                <a:solidFill>
                  <a:schemeClr val="tx1"/>
                </a:solidFill>
              </a:rPr>
              <a:pPr/>
              <a:t>26</a:t>
            </a:fld>
            <a:endParaRPr lang="en-US" altLang="en-US" sz="1200"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FDF0A06-65B6-3C45-A97C-8C6B3F41489A}" type="slidenum">
              <a:rPr lang="en-US" altLang="en-US" sz="1200">
                <a:solidFill>
                  <a:schemeClr val="tx1"/>
                </a:solidFill>
              </a:rPr>
              <a:pPr/>
              <a:t>27</a:t>
            </a:fld>
            <a:endParaRPr lang="en-US" altLang="en-US" sz="1200"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E51599F-5A18-834F-BEE7-23BB30A113F1}" type="slidenum">
              <a:rPr lang="en-US" altLang="en-US" sz="1200">
                <a:solidFill>
                  <a:schemeClr val="tx1"/>
                </a:solidFill>
              </a:rPr>
              <a:pPr/>
              <a:t>28</a:t>
            </a:fld>
            <a:endParaRPr lang="en-US" altLang="en-US" sz="1200" dirty="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5F50E20-1BE6-6D4F-8B73-DD3AE402A6EF}" type="slidenum">
              <a:rPr lang="en-US" altLang="en-US" sz="1200">
                <a:solidFill>
                  <a:schemeClr val="tx1"/>
                </a:solidFill>
              </a:rPr>
              <a:pPr/>
              <a:t>29</a:t>
            </a:fld>
            <a:endParaRPr lang="en-US" altLang="en-US"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DCF5D0C-9B0F-F247-9980-0BB57900C881}" type="slidenum">
              <a:rPr lang="en-US" altLang="en-US" sz="1200">
                <a:solidFill>
                  <a:schemeClr val="tx1"/>
                </a:solidFill>
              </a:rPr>
              <a:pPr/>
              <a:t>3</a:t>
            </a:fld>
            <a:endParaRPr lang="en-US" altLang="en-US" sz="1200"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F14DA52-0BDD-7E49-80FE-034B48EDC661}" type="slidenum">
              <a:rPr lang="en-US" altLang="en-US" sz="1200">
                <a:solidFill>
                  <a:schemeClr val="tx1"/>
                </a:solidFill>
              </a:rPr>
              <a:pPr/>
              <a:t>30</a:t>
            </a:fld>
            <a:endParaRPr lang="en-US" altLang="en-US" sz="1200" dirty="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0E61065-B758-1145-9F34-3587AE2AD8A0}" type="slidenum">
              <a:rPr lang="en-US" altLang="en-US" sz="1200">
                <a:solidFill>
                  <a:schemeClr val="tx1"/>
                </a:solidFill>
              </a:rPr>
              <a:pPr/>
              <a:t>31</a:t>
            </a:fld>
            <a:endParaRPr lang="en-US" altLang="en-US" sz="1200" dirty="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E08A75B-C34F-6248-A22D-FB1A8B98E347}" type="slidenum">
              <a:rPr lang="en-US" altLang="en-US" sz="1200">
                <a:solidFill>
                  <a:schemeClr val="tx1"/>
                </a:solidFill>
              </a:rPr>
              <a:pPr/>
              <a:t>32</a:t>
            </a:fld>
            <a:endParaRPr lang="en-US" altLang="en-US"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33C761C-0F6A-D349-B3EE-CC4D7880C2F8}" type="slidenum">
              <a:rPr lang="en-US" altLang="en-US" sz="1200">
                <a:solidFill>
                  <a:schemeClr val="tx1"/>
                </a:solidFill>
              </a:rPr>
              <a:pPr/>
              <a:t>33</a:t>
            </a:fld>
            <a:endParaRPr lang="en-US" altLang="en-US"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1A8EAD7-78ED-8E48-9965-BB178415CC0F}" type="slidenum">
              <a:rPr lang="en-US" altLang="en-US" sz="1200">
                <a:solidFill>
                  <a:schemeClr val="tx1"/>
                </a:solidFill>
              </a:rPr>
              <a:pPr/>
              <a:t>34</a:t>
            </a:fld>
            <a:endParaRPr lang="en-US" altLang="en-US" sz="1200" dirty="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36F5DC-BC55-AB48-82A5-67EE365AEFA7}" type="slidenum">
              <a:rPr lang="en-US" altLang="en-US" sz="1200">
                <a:solidFill>
                  <a:schemeClr val="tx1"/>
                </a:solidFill>
              </a:rPr>
              <a:pPr/>
              <a:t>35</a:t>
            </a:fld>
            <a:endParaRPr lang="en-US" altLang="en-US" sz="1200" dirty="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2266640-1F20-0444-8EBD-3E5A30B04272}" type="slidenum">
              <a:rPr lang="en-US" altLang="en-US" sz="1200">
                <a:solidFill>
                  <a:schemeClr val="tx1"/>
                </a:solidFill>
              </a:rPr>
              <a:pPr/>
              <a:t>36</a:t>
            </a:fld>
            <a:endParaRPr lang="en-US" altLang="en-US"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EA5822C-C7EB-124E-AF64-67373E74B029}" type="slidenum">
              <a:rPr lang="en-US" altLang="en-US" sz="1200">
                <a:solidFill>
                  <a:schemeClr val="tx1"/>
                </a:solidFill>
              </a:rPr>
              <a:pPr/>
              <a:t>37</a:t>
            </a:fld>
            <a:endParaRPr lang="en-US" altLang="en-US"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498ED21-26D8-F849-84D0-16092814466D}" type="slidenum">
              <a:rPr lang="en-US" altLang="en-US" sz="1200">
                <a:solidFill>
                  <a:schemeClr val="tx1"/>
                </a:solidFill>
              </a:rPr>
              <a:pPr/>
              <a:t>38</a:t>
            </a:fld>
            <a:endParaRPr lang="en-US" altLang="en-US"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15DAD7-3A3B-2646-B9F6-F2F421260A80}" type="slidenum">
              <a:rPr lang="en-US" altLang="en-US" sz="1200">
                <a:solidFill>
                  <a:schemeClr val="tx1"/>
                </a:solidFill>
              </a:rPr>
              <a:pPr/>
              <a:t>39</a:t>
            </a:fld>
            <a:endParaRPr lang="en-US" altLang="en-US"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endParaRPr lang="en-US" altLang="en-US" dirty="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50272A-7FA7-A74E-B730-5CFC995F362D}" type="slidenum">
              <a:rPr lang="en-US" altLang="en-US" sz="1200">
                <a:solidFill>
                  <a:schemeClr val="tx1"/>
                </a:solidFill>
              </a:rPr>
              <a:pPr/>
              <a:t>4</a:t>
            </a:fld>
            <a:endParaRPr lang="en-US" altLang="en-US" sz="1200"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97B0C89-AE70-3B4D-9182-E960B9EF6036}" type="slidenum">
              <a:rPr lang="en-US" altLang="en-US" sz="1200">
                <a:solidFill>
                  <a:schemeClr val="tx1"/>
                </a:solidFill>
              </a:rPr>
              <a:pPr/>
              <a:t>40</a:t>
            </a:fld>
            <a:endParaRPr lang="en-US" altLang="en-US"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46F6718-E712-FB49-81DD-C8CF908F9ECE}" type="slidenum">
              <a:rPr lang="en-US" altLang="en-US" sz="1200">
                <a:solidFill>
                  <a:schemeClr val="tx1"/>
                </a:solidFill>
              </a:rPr>
              <a:pPr/>
              <a:t>41</a:t>
            </a:fld>
            <a:endParaRPr lang="en-US" altLang="en-US"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D15A186-73B0-5A40-88BF-B10ACD740096}" type="slidenum">
              <a:rPr lang="en-US" altLang="en-US" sz="1200">
                <a:solidFill>
                  <a:schemeClr val="tx1"/>
                </a:solidFill>
              </a:rPr>
              <a:pPr/>
              <a:t>42</a:t>
            </a:fld>
            <a:endParaRPr lang="en-US" altLang="en-US"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0560F5-3091-8246-95EA-F3141BE0559E}" type="slidenum">
              <a:rPr lang="en-US" altLang="en-US" sz="1200">
                <a:solidFill>
                  <a:schemeClr val="tx1"/>
                </a:solidFill>
              </a:rPr>
              <a:pPr/>
              <a:t>43</a:t>
            </a:fld>
            <a:endParaRPr lang="en-US" altLang="en-US" sz="120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82A689A-7E18-104D-A13A-5EF39A582425}" type="slidenum">
              <a:rPr lang="en-US" altLang="en-US" sz="1200">
                <a:solidFill>
                  <a:schemeClr val="tx1"/>
                </a:solidFill>
              </a:rPr>
              <a:pPr/>
              <a:t>5</a:t>
            </a:fld>
            <a:endParaRPr lang="en-US" altLang="en-US" sz="120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C93A4E-6958-334D-ACEF-5F66CDCAD13B}" type="slidenum">
              <a:rPr lang="en-US" altLang="en-US" sz="1200">
                <a:solidFill>
                  <a:schemeClr val="tx1"/>
                </a:solidFill>
              </a:rPr>
              <a:pPr/>
              <a:t>6</a:t>
            </a:fld>
            <a:endParaRPr lang="en-US" altLang="en-US"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E50D040-BB4D-FE4B-8CF9-68895D7970B2}" type="slidenum">
              <a:rPr lang="en-US" altLang="en-US" sz="1200">
                <a:solidFill>
                  <a:schemeClr val="tx1"/>
                </a:solidFill>
              </a:rPr>
              <a:pPr/>
              <a:t>7</a:t>
            </a:fld>
            <a:endParaRPr lang="en-US" altLang="en-US" sz="120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2A48CD7-6376-7D46-AD41-80354349F5FC}" type="slidenum">
              <a:rPr lang="en-US" altLang="en-US" sz="1200">
                <a:solidFill>
                  <a:schemeClr val="tx1"/>
                </a:solidFill>
              </a:rPr>
              <a:pPr/>
              <a:t>8</a:t>
            </a:fld>
            <a:endParaRPr lang="en-US" altLang="en-US" sz="120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788420D-5CC3-C449-B023-4D37D5345C2C}" type="slidenum">
              <a:rPr lang="en-US" altLang="en-US" sz="1200">
                <a:solidFill>
                  <a:schemeClr val="tx1"/>
                </a:solidFill>
              </a:rPr>
              <a:pPr/>
              <a:t>9</a:t>
            </a:fld>
            <a:endParaRPr lang="en-US" altLang="en-US" sz="12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2039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728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143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13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432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6A8C997C-69B4-5148-99BE-81A6C2EA5401}" type="slidenum">
              <a:rPr lang="en-US" altLang="en-US" sz="800">
                <a:solidFill>
                  <a:srgbClr val="898989"/>
                </a:solidFill>
                <a:latin typeface="Calibri" charset="0"/>
              </a:rPr>
              <a:pPr algn="r" eaLnBrk="1" hangingPunct="1"/>
              <a:t>‹#›</a:t>
            </a:fld>
            <a:endParaRPr lang="en-US" altLang="en-US" sz="800" dirty="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0"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ucr.fbi.gov/ucr-publication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br>
              <a:rPr lang="en-US" altLang="en-US" sz="3600" b="1" dirty="0"/>
            </a:br>
            <a:r>
              <a:rPr lang="en-US" altLang="en-US" sz="3600" b="1" i="1" dirty="0">
                <a:solidFill>
                  <a:srgbClr val="055C91"/>
                </a:solidFill>
              </a:rPr>
              <a:t>Chapter</a:t>
            </a:r>
            <a:r>
              <a:rPr lang="en-US" altLang="en-US" sz="3600" b="1" i="1" dirty="0"/>
              <a:t> 2</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403225"/>
          </a:xfrm>
        </p:spPr>
        <p:txBody>
          <a:bodyPr/>
          <a:lstStyle/>
          <a:p>
            <a:pPr eaLnBrk="1" hangingPunct="1">
              <a:lnSpc>
                <a:spcPct val="80000"/>
              </a:lnSpc>
            </a:pPr>
            <a:r>
              <a:rPr lang="en-US" altLang="en-US" sz="3200" i="1" dirty="0">
                <a:solidFill>
                  <a:schemeClr val="tx1"/>
                </a:solidFill>
              </a:rPr>
              <a:t>The Investigator’s Office and Laboratory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65125" y="1538288"/>
            <a:ext cx="8415338" cy="2126736"/>
          </a:xfrm>
        </p:spPr>
        <p:txBody>
          <a:bodyPr/>
          <a:lstStyle/>
          <a:p>
            <a:pPr eaLnBrk="1" hangingPunct="1">
              <a:lnSpc>
                <a:spcPct val="90000"/>
              </a:lnSpc>
            </a:pPr>
            <a:r>
              <a:rPr lang="en-US" altLang="en-US" b="1" dirty="0"/>
              <a:t>ISC² Certified Cyber Forensics Professional (CCFP)</a:t>
            </a:r>
          </a:p>
          <a:p>
            <a:pPr lvl="1" eaLnBrk="1" hangingPunct="1">
              <a:lnSpc>
                <a:spcPct val="90000"/>
              </a:lnSpc>
            </a:pPr>
            <a:r>
              <a:rPr lang="en-US" altLang="en-US" dirty="0"/>
              <a:t>Requires knowledge of </a:t>
            </a:r>
          </a:p>
          <a:p>
            <a:pPr lvl="2" eaLnBrk="1" hangingPunct="1">
              <a:lnSpc>
                <a:spcPct val="90000"/>
              </a:lnSpc>
            </a:pPr>
            <a:r>
              <a:rPr lang="en-US" altLang="en-US" sz="1800" dirty="0"/>
              <a:t>Digital forensics</a:t>
            </a:r>
          </a:p>
          <a:p>
            <a:pPr lvl="2" eaLnBrk="1" hangingPunct="1">
              <a:lnSpc>
                <a:spcPct val="90000"/>
              </a:lnSpc>
            </a:pPr>
            <a:r>
              <a:rPr lang="en-US" altLang="en-US" sz="1800" dirty="0"/>
              <a:t>Malware analysis</a:t>
            </a:r>
          </a:p>
          <a:p>
            <a:pPr lvl="2" eaLnBrk="1" hangingPunct="1">
              <a:lnSpc>
                <a:spcPct val="90000"/>
              </a:lnSpc>
            </a:pPr>
            <a:r>
              <a:rPr lang="en-US" altLang="en-US" sz="1800" dirty="0"/>
              <a:t>Incident response</a:t>
            </a:r>
          </a:p>
          <a:p>
            <a:pPr lvl="2" eaLnBrk="1" hangingPunct="1">
              <a:lnSpc>
                <a:spcPct val="90000"/>
              </a:lnSpc>
            </a:pPr>
            <a:r>
              <a:rPr lang="en-US" altLang="en-US" sz="1800" dirty="0"/>
              <a:t>E-discovery</a:t>
            </a:r>
          </a:p>
          <a:p>
            <a:pPr lvl="2" eaLnBrk="1" hangingPunct="1">
              <a:lnSpc>
                <a:spcPct val="90000"/>
              </a:lnSpc>
            </a:pPr>
            <a:r>
              <a:rPr lang="en-US" altLang="en-US" sz="1800" dirty="0"/>
              <a:t>Other disciplines related to cyber investigations</a:t>
            </a:r>
          </a:p>
        </p:txBody>
      </p:sp>
      <p:sp>
        <p:nvSpPr>
          <p:cNvPr id="17411"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Training (2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65125" y="1538288"/>
            <a:ext cx="8415338" cy="2339102"/>
          </a:xfrm>
        </p:spPr>
        <p:txBody>
          <a:bodyPr/>
          <a:lstStyle/>
          <a:p>
            <a:pPr eaLnBrk="1" hangingPunct="1">
              <a:lnSpc>
                <a:spcPct val="90000"/>
              </a:lnSpc>
            </a:pPr>
            <a:r>
              <a:rPr lang="en-US" altLang="en-US" b="1" dirty="0"/>
              <a:t>High-Tech Crime Network (HTCN)</a:t>
            </a:r>
          </a:p>
          <a:p>
            <a:pPr lvl="1" eaLnBrk="1" hangingPunct="1">
              <a:lnSpc>
                <a:spcPct val="90000"/>
              </a:lnSpc>
            </a:pPr>
            <a:r>
              <a:rPr lang="en-US" altLang="en-US" dirty="0"/>
              <a:t>Certified Computer Crime Investigator, Basic and Advanced Level</a:t>
            </a:r>
          </a:p>
          <a:p>
            <a:pPr lvl="1" eaLnBrk="1" hangingPunct="1">
              <a:lnSpc>
                <a:spcPct val="90000"/>
              </a:lnSpc>
            </a:pPr>
            <a:r>
              <a:rPr lang="en-US" altLang="en-US" dirty="0"/>
              <a:t>Certified Computer Forensic Technician, Basic and Advanced Level</a:t>
            </a:r>
          </a:p>
          <a:p>
            <a:pPr eaLnBrk="1" hangingPunct="1">
              <a:lnSpc>
                <a:spcPct val="90000"/>
              </a:lnSpc>
            </a:pPr>
            <a:r>
              <a:rPr lang="en-US" altLang="en-US" b="1" dirty="0"/>
              <a:t>EnCase Certified Examiner (EnCE) Certification</a:t>
            </a:r>
          </a:p>
          <a:p>
            <a:pPr lvl="1" eaLnBrk="1" hangingPunct="1">
              <a:lnSpc>
                <a:spcPct val="90000"/>
              </a:lnSpc>
            </a:pPr>
            <a:r>
              <a:rPr lang="en-US" altLang="en-US" dirty="0"/>
              <a:t>Open to the public and private sectors </a:t>
            </a:r>
          </a:p>
          <a:p>
            <a:pPr lvl="1" eaLnBrk="1" hangingPunct="1">
              <a:lnSpc>
                <a:spcPct val="90000"/>
              </a:lnSpc>
            </a:pPr>
            <a:r>
              <a:rPr lang="en-US" altLang="en-US" dirty="0"/>
              <a:t>Specific to use and mastery of EnCase forensics analysis</a:t>
            </a:r>
          </a:p>
          <a:p>
            <a:pPr lvl="1" eaLnBrk="1" hangingPunct="1">
              <a:lnSpc>
                <a:spcPct val="90000"/>
              </a:lnSpc>
            </a:pPr>
            <a:r>
              <a:rPr lang="en-US" altLang="en-US" dirty="0"/>
              <a:t>Candidates are required to have a licensed copy of EnCase</a:t>
            </a:r>
          </a:p>
        </p:txBody>
      </p:sp>
      <p:sp>
        <p:nvSpPr>
          <p:cNvPr id="18435"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Training (3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3046988"/>
          </a:xfrm>
        </p:spPr>
        <p:txBody>
          <a:bodyPr/>
          <a:lstStyle/>
          <a:p>
            <a:pPr eaLnBrk="1" hangingPunct="1">
              <a:lnSpc>
                <a:spcPct val="90000"/>
              </a:lnSpc>
            </a:pPr>
            <a:r>
              <a:rPr lang="en-US" altLang="en-US" dirty="0"/>
              <a:t>AccessData Certified Examiner (ACE) Certification</a:t>
            </a:r>
          </a:p>
          <a:p>
            <a:pPr lvl="1" eaLnBrk="1" hangingPunct="1">
              <a:lnSpc>
                <a:spcPct val="90000"/>
              </a:lnSpc>
            </a:pPr>
            <a:r>
              <a:rPr lang="en-US" altLang="en-US" dirty="0"/>
              <a:t>Open to the public and private sectors</a:t>
            </a:r>
          </a:p>
          <a:p>
            <a:pPr lvl="1" eaLnBrk="1" hangingPunct="1">
              <a:lnSpc>
                <a:spcPct val="90000"/>
              </a:lnSpc>
            </a:pPr>
            <a:r>
              <a:rPr lang="en-US" altLang="en-US" dirty="0"/>
              <a:t>Specific to use and mastery of AccessData Ultimate Toolkit</a:t>
            </a:r>
          </a:p>
          <a:p>
            <a:pPr lvl="1" eaLnBrk="1" hangingPunct="1">
              <a:lnSpc>
                <a:spcPct val="90000"/>
              </a:lnSpc>
            </a:pPr>
            <a:r>
              <a:rPr lang="en-US" altLang="en-US" dirty="0"/>
              <a:t>The exam has a knowledge base component and a practical skills component</a:t>
            </a:r>
          </a:p>
          <a:p>
            <a:pPr eaLnBrk="1" hangingPunct="1">
              <a:lnSpc>
                <a:spcPct val="90000"/>
              </a:lnSpc>
            </a:pPr>
            <a:r>
              <a:rPr lang="en-US" altLang="en-US" dirty="0"/>
              <a:t>Other Training and Certifications</a:t>
            </a:r>
          </a:p>
          <a:p>
            <a:pPr lvl="1" eaLnBrk="1" hangingPunct="1"/>
            <a:r>
              <a:rPr lang="en-US" altLang="en-US" dirty="0"/>
              <a:t>EC-Council</a:t>
            </a:r>
          </a:p>
          <a:p>
            <a:pPr lvl="1" eaLnBrk="1" hangingPunct="1"/>
            <a:r>
              <a:rPr lang="en-US" altLang="en-US" dirty="0"/>
              <a:t>SysAdmin, Audit, Network, Security (SANS) Institute</a:t>
            </a:r>
          </a:p>
          <a:p>
            <a:pPr lvl="1" eaLnBrk="1" hangingPunct="1"/>
            <a:r>
              <a:rPr lang="en-US" altLang="en-US" dirty="0"/>
              <a:t>Defense Cyber Investigations Training Academy (DCITA)</a:t>
            </a:r>
          </a:p>
          <a:p>
            <a:pPr lvl="1" eaLnBrk="1" hangingPunct="1"/>
            <a:endParaRPr lang="en-US" altLang="en-US" i="1" dirty="0"/>
          </a:p>
        </p:txBody>
      </p:sp>
      <p:sp>
        <p:nvSpPr>
          <p:cNvPr id="19459"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Training (4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2657651"/>
          </a:xfrm>
        </p:spPr>
        <p:txBody>
          <a:bodyPr/>
          <a:lstStyle/>
          <a:p>
            <a:pPr eaLnBrk="1" hangingPunct="1">
              <a:lnSpc>
                <a:spcPct val="90000"/>
              </a:lnSpc>
            </a:pPr>
            <a:r>
              <a:rPr lang="en-US" altLang="en-US" dirty="0"/>
              <a:t>Other training and certifications (cont’d)</a:t>
            </a:r>
            <a:endParaRPr lang="en-US" altLang="en-US" i="1" dirty="0"/>
          </a:p>
          <a:p>
            <a:pPr lvl="1" eaLnBrk="1" hangingPunct="1"/>
            <a:r>
              <a:rPr lang="en-US" altLang="en-US" dirty="0"/>
              <a:t>International Society of Forensic Computer Examiners (ISFCE)</a:t>
            </a:r>
          </a:p>
          <a:p>
            <a:pPr lvl="1" eaLnBrk="1" hangingPunct="1"/>
            <a:r>
              <a:rPr lang="en-US" altLang="en-US" dirty="0"/>
              <a:t>Computer Technology Investigators Network (CTIN)</a:t>
            </a:r>
            <a:endParaRPr lang="en-US" altLang="en-US" i="1" dirty="0"/>
          </a:p>
          <a:p>
            <a:pPr lvl="1" eaLnBrk="1" hangingPunct="1"/>
            <a:r>
              <a:rPr lang="en-US" altLang="en-US" dirty="0"/>
              <a:t>Digital Forensics Certification Board (DFCB)</a:t>
            </a:r>
            <a:endParaRPr lang="en-US" altLang="en-US" i="1" dirty="0"/>
          </a:p>
          <a:p>
            <a:pPr lvl="1" eaLnBrk="1" hangingPunct="1"/>
            <a:r>
              <a:rPr lang="en-US" altLang="en-US" dirty="0"/>
              <a:t>Cloud Security Alliance (CSA)</a:t>
            </a:r>
          </a:p>
          <a:p>
            <a:pPr lvl="1" eaLnBrk="1" hangingPunct="1"/>
            <a:r>
              <a:rPr lang="en-US" altLang="en-US" dirty="0"/>
              <a:t>Federal Law Enforcement Training Center (FLETC) </a:t>
            </a:r>
          </a:p>
          <a:p>
            <a:pPr lvl="1" eaLnBrk="1" hangingPunct="1"/>
            <a:r>
              <a:rPr lang="en-US" altLang="en-US" dirty="0"/>
              <a:t>National White Collar Crime Center (NW3C)</a:t>
            </a:r>
          </a:p>
          <a:p>
            <a:pPr lvl="1" eaLnBrk="1" hangingPunct="1"/>
            <a:endParaRPr lang="en-US" altLang="en-US" dirty="0"/>
          </a:p>
        </p:txBody>
      </p:sp>
      <p:sp>
        <p:nvSpPr>
          <p:cNvPr id="20483"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Training (5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1971309"/>
          </a:xfrm>
        </p:spPr>
        <p:txBody>
          <a:bodyPr/>
          <a:lstStyle/>
          <a:p>
            <a:pPr eaLnBrk="1" hangingPunct="1"/>
            <a:r>
              <a:rPr lang="en-US" altLang="en-US" dirty="0"/>
              <a:t>Most of your investigation is conducted in a lab</a:t>
            </a:r>
          </a:p>
          <a:p>
            <a:pPr eaLnBrk="1" hangingPunct="1"/>
            <a:r>
              <a:rPr lang="en-US" altLang="en-US" dirty="0"/>
              <a:t>Lab should be secure so evidence is not lost, corrupted, or destroyed</a:t>
            </a:r>
          </a:p>
          <a:p>
            <a:pPr eaLnBrk="1" hangingPunct="1"/>
            <a:r>
              <a:rPr lang="en-US" altLang="en-US" dirty="0"/>
              <a:t>Provide a safe and secure physical environment</a:t>
            </a:r>
          </a:p>
          <a:p>
            <a:pPr eaLnBrk="1" hangingPunct="1"/>
            <a:r>
              <a:rPr lang="en-US" altLang="en-US" dirty="0"/>
              <a:t>Keep inventory control of your assets</a:t>
            </a:r>
          </a:p>
          <a:p>
            <a:pPr lvl="1" eaLnBrk="1" hangingPunct="1"/>
            <a:r>
              <a:rPr lang="en-US" altLang="en-US" dirty="0"/>
              <a:t>Know when to order more supplies</a:t>
            </a:r>
          </a:p>
        </p:txBody>
      </p:sp>
      <p:sp>
        <p:nvSpPr>
          <p:cNvPr id="21507" name="Rectangle 2"/>
          <p:cNvSpPr>
            <a:spLocks noGrp="1" noChangeArrowheads="1"/>
          </p:cNvSpPr>
          <p:nvPr>
            <p:ph type="title"/>
          </p:nvPr>
        </p:nvSpPr>
        <p:spPr>
          <a:xfrm>
            <a:off x="762000" y="406400"/>
            <a:ext cx="8026400" cy="296863"/>
          </a:xfrm>
        </p:spPr>
        <p:txBody>
          <a:bodyPr/>
          <a:lstStyle/>
          <a:p>
            <a:pPr eaLnBrk="1" hangingPunct="1"/>
            <a:r>
              <a:rPr lang="en-US" altLang="en-US" dirty="0"/>
              <a:t>Determining the Physical Requirements for a Computer Forensics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3200876"/>
          </a:xfrm>
        </p:spPr>
        <p:txBody>
          <a:bodyPr/>
          <a:lstStyle/>
          <a:p>
            <a:pPr eaLnBrk="1" hangingPunct="1">
              <a:lnSpc>
                <a:spcPct val="90000"/>
              </a:lnSpc>
            </a:pPr>
            <a:r>
              <a:rPr lang="en-US" altLang="en-US" b="1" dirty="0"/>
              <a:t>Secure facility</a:t>
            </a:r>
          </a:p>
          <a:p>
            <a:pPr lvl="1" eaLnBrk="1" hangingPunct="1">
              <a:lnSpc>
                <a:spcPct val="90000"/>
              </a:lnSpc>
            </a:pPr>
            <a:r>
              <a:rPr lang="en-US" altLang="en-US" dirty="0"/>
              <a:t>Should preserve integrity of evidence data</a:t>
            </a:r>
          </a:p>
          <a:p>
            <a:pPr eaLnBrk="1" hangingPunct="1">
              <a:lnSpc>
                <a:spcPct val="90000"/>
              </a:lnSpc>
            </a:pPr>
            <a:r>
              <a:rPr lang="en-US" altLang="en-US" dirty="0"/>
              <a:t>Minimum requirements </a:t>
            </a:r>
          </a:p>
          <a:p>
            <a:pPr lvl="1" eaLnBrk="1" hangingPunct="1">
              <a:lnSpc>
                <a:spcPct val="90000"/>
              </a:lnSpc>
            </a:pPr>
            <a:r>
              <a:rPr lang="en-US" altLang="en-US" dirty="0"/>
              <a:t>Small room with true floor-to-ceiling walls</a:t>
            </a:r>
          </a:p>
          <a:p>
            <a:pPr lvl="1" eaLnBrk="1" hangingPunct="1">
              <a:lnSpc>
                <a:spcPct val="90000"/>
              </a:lnSpc>
            </a:pPr>
            <a:r>
              <a:rPr lang="en-US" altLang="en-US" dirty="0"/>
              <a:t>Door access with a locking mechanism</a:t>
            </a:r>
          </a:p>
          <a:p>
            <a:pPr lvl="1" eaLnBrk="1" hangingPunct="1">
              <a:lnSpc>
                <a:spcPct val="90000"/>
              </a:lnSpc>
            </a:pPr>
            <a:r>
              <a:rPr lang="en-US" altLang="en-US" dirty="0"/>
              <a:t>Secure container</a:t>
            </a:r>
          </a:p>
          <a:p>
            <a:pPr lvl="1" eaLnBrk="1" hangingPunct="1">
              <a:lnSpc>
                <a:spcPct val="90000"/>
              </a:lnSpc>
            </a:pPr>
            <a:r>
              <a:rPr lang="en-US" altLang="en-US" dirty="0"/>
              <a:t>Visitor’s log </a:t>
            </a:r>
          </a:p>
          <a:p>
            <a:pPr eaLnBrk="1" hangingPunct="1">
              <a:lnSpc>
                <a:spcPct val="90000"/>
              </a:lnSpc>
            </a:pPr>
            <a:r>
              <a:rPr lang="en-US" altLang="en-US" dirty="0"/>
              <a:t>People working together should have same access level</a:t>
            </a:r>
          </a:p>
          <a:p>
            <a:pPr eaLnBrk="1" hangingPunct="1">
              <a:lnSpc>
                <a:spcPct val="90000"/>
              </a:lnSpc>
            </a:pPr>
            <a:r>
              <a:rPr lang="en-US" altLang="en-US" dirty="0"/>
              <a:t>Brief your staff about security policy</a:t>
            </a:r>
          </a:p>
        </p:txBody>
      </p:sp>
      <p:sp>
        <p:nvSpPr>
          <p:cNvPr id="22531" name="Rectangle 2"/>
          <p:cNvSpPr>
            <a:spLocks noGrp="1" noChangeArrowheads="1"/>
          </p:cNvSpPr>
          <p:nvPr>
            <p:ph type="title"/>
          </p:nvPr>
        </p:nvSpPr>
        <p:spPr>
          <a:xfrm>
            <a:off x="762000" y="406400"/>
            <a:ext cx="8026400" cy="296863"/>
          </a:xfrm>
        </p:spPr>
        <p:txBody>
          <a:bodyPr/>
          <a:lstStyle/>
          <a:p>
            <a:pPr eaLnBrk="1" hangingPunct="1"/>
            <a:r>
              <a:rPr lang="en-US" altLang="en-US" dirty="0"/>
              <a:t>Identifying Lab Security Needs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365125" y="1538288"/>
            <a:ext cx="8415338" cy="1902059"/>
          </a:xfrm>
        </p:spPr>
        <p:txBody>
          <a:bodyPr/>
          <a:lstStyle/>
          <a:p>
            <a:pPr eaLnBrk="1" hangingPunct="1"/>
            <a:r>
              <a:rPr lang="en-US" altLang="en-US" dirty="0"/>
              <a:t>High-risk investigations demand more security than the minimum lab requirements</a:t>
            </a:r>
          </a:p>
          <a:p>
            <a:pPr lvl="1" eaLnBrk="1" hangingPunct="1"/>
            <a:r>
              <a:rPr lang="en-US" altLang="en-US" b="1" dirty="0"/>
              <a:t>TEMPEST</a:t>
            </a:r>
            <a:r>
              <a:rPr lang="en-US" altLang="en-US" dirty="0"/>
              <a:t> facilities</a:t>
            </a:r>
          </a:p>
          <a:p>
            <a:pPr lvl="2" eaLnBrk="1" hangingPunct="1"/>
            <a:r>
              <a:rPr lang="en-US" altLang="en-US" sz="1800" dirty="0"/>
              <a:t>Electromagnetic Radiation (EMR) proofed</a:t>
            </a:r>
          </a:p>
          <a:p>
            <a:pPr lvl="1" eaLnBrk="1" hangingPunct="1"/>
            <a:r>
              <a:rPr lang="en-US" altLang="en-US" dirty="0"/>
              <a:t>TEMPEST facilities are very expensive</a:t>
            </a:r>
          </a:p>
          <a:p>
            <a:pPr lvl="2" eaLnBrk="1" hangingPunct="1"/>
            <a:r>
              <a:rPr lang="en-US" altLang="en-US" sz="1800" dirty="0"/>
              <a:t>You can use low-emanation workstations instead</a:t>
            </a:r>
          </a:p>
        </p:txBody>
      </p:sp>
      <p:sp>
        <p:nvSpPr>
          <p:cNvPr id="23555" name="Rectangle 2"/>
          <p:cNvSpPr>
            <a:spLocks noGrp="1" noChangeArrowheads="1"/>
          </p:cNvSpPr>
          <p:nvPr>
            <p:ph type="title"/>
          </p:nvPr>
        </p:nvSpPr>
        <p:spPr>
          <a:xfrm>
            <a:off x="762000" y="406400"/>
            <a:ext cx="8026400" cy="296863"/>
          </a:xfrm>
        </p:spPr>
        <p:txBody>
          <a:bodyPr/>
          <a:lstStyle/>
          <a:p>
            <a:pPr eaLnBrk="1" hangingPunct="1"/>
            <a:r>
              <a:rPr lang="en-US" altLang="en-US" dirty="0"/>
              <a:t>Conducting High-Risk Investigations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365125" y="1538288"/>
            <a:ext cx="8415338" cy="2368341"/>
          </a:xfrm>
        </p:spPr>
        <p:txBody>
          <a:bodyPr/>
          <a:lstStyle/>
          <a:p>
            <a:pPr eaLnBrk="1" hangingPunct="1"/>
            <a:r>
              <a:rPr lang="en-US" altLang="en-US" dirty="0"/>
              <a:t>Known as evidence lockers</a:t>
            </a:r>
          </a:p>
          <a:p>
            <a:pPr lvl="1" eaLnBrk="1" hangingPunct="1"/>
            <a:r>
              <a:rPr lang="en-US" altLang="en-US" dirty="0"/>
              <a:t>Must be secure so that no unauthorized person can easily access your evidence</a:t>
            </a:r>
          </a:p>
          <a:p>
            <a:pPr eaLnBrk="1" hangingPunct="1">
              <a:lnSpc>
                <a:spcPct val="90000"/>
              </a:lnSpc>
            </a:pPr>
            <a:r>
              <a:rPr lang="en-US" altLang="en-US" dirty="0"/>
              <a:t>Recommendations for securing storage containers:</a:t>
            </a:r>
          </a:p>
          <a:p>
            <a:pPr lvl="1" eaLnBrk="1" hangingPunct="1">
              <a:lnSpc>
                <a:spcPct val="90000"/>
              </a:lnSpc>
            </a:pPr>
            <a:r>
              <a:rPr lang="en-US" altLang="en-US" dirty="0"/>
              <a:t>Locate them in a restricted area </a:t>
            </a:r>
          </a:p>
          <a:p>
            <a:pPr lvl="1" eaLnBrk="1" hangingPunct="1">
              <a:lnSpc>
                <a:spcPct val="90000"/>
              </a:lnSpc>
            </a:pPr>
            <a:r>
              <a:rPr lang="en-US" altLang="en-US" dirty="0"/>
              <a:t>Limited number of authorized people to access the container</a:t>
            </a:r>
          </a:p>
          <a:p>
            <a:pPr lvl="1" eaLnBrk="1" hangingPunct="1">
              <a:lnSpc>
                <a:spcPct val="90000"/>
              </a:lnSpc>
            </a:pPr>
            <a:r>
              <a:rPr lang="en-US" altLang="en-US" dirty="0"/>
              <a:t>Maintain records on who is authorized to access each container</a:t>
            </a:r>
          </a:p>
          <a:p>
            <a:pPr lvl="1" eaLnBrk="1" hangingPunct="1">
              <a:lnSpc>
                <a:spcPct val="90000"/>
              </a:lnSpc>
            </a:pPr>
            <a:r>
              <a:rPr lang="en-US" altLang="en-US" dirty="0"/>
              <a:t>Containers should remain locked when not in use</a:t>
            </a:r>
          </a:p>
        </p:txBody>
      </p:sp>
      <p:sp>
        <p:nvSpPr>
          <p:cNvPr id="24579"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Containers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r>
              <a:rPr lang="en-US" altLang="en-US" dirty="0"/>
              <a:t>If a combination locking system is used:</a:t>
            </a:r>
          </a:p>
          <a:p>
            <a:pPr lvl="1" eaLnBrk="1" hangingPunct="1"/>
            <a:r>
              <a:rPr lang="en-US" altLang="en-US" dirty="0"/>
              <a:t>Provide the same level of security for the combination as for the container’s contents</a:t>
            </a:r>
          </a:p>
          <a:p>
            <a:pPr lvl="1" eaLnBrk="1" hangingPunct="1"/>
            <a:r>
              <a:rPr lang="en-US" altLang="en-US" dirty="0"/>
              <a:t>Destroy any previous combinations after setting up a new combination</a:t>
            </a:r>
          </a:p>
          <a:p>
            <a:pPr lvl="1" eaLnBrk="1" hangingPunct="1"/>
            <a:r>
              <a:rPr lang="en-US" altLang="en-US" dirty="0"/>
              <a:t>Allow only authorized personnel to change lock combinations</a:t>
            </a:r>
          </a:p>
          <a:p>
            <a:pPr lvl="1" eaLnBrk="1" hangingPunct="1"/>
            <a:r>
              <a:rPr lang="en-US" altLang="en-US" dirty="0"/>
              <a:t>Change the combination every six months or when required</a:t>
            </a:r>
          </a:p>
          <a:p>
            <a:pPr lvl="1" eaLnBrk="1" hangingPunct="1"/>
            <a:endParaRPr lang="en-US" altLang="en-US" dirty="0"/>
          </a:p>
        </p:txBody>
      </p:sp>
      <p:sp>
        <p:nvSpPr>
          <p:cNvPr id="25603"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Containers (2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65125" y="1538288"/>
            <a:ext cx="8415338" cy="3353226"/>
          </a:xfrm>
        </p:spPr>
        <p:txBody>
          <a:bodyPr/>
          <a:lstStyle/>
          <a:p>
            <a:pPr eaLnBrk="1" hangingPunct="1"/>
            <a:r>
              <a:rPr lang="en-US" altLang="en-US" dirty="0"/>
              <a:t>If you’re using a keyed padlock:</a:t>
            </a:r>
          </a:p>
          <a:p>
            <a:pPr lvl="1" eaLnBrk="1" hangingPunct="1"/>
            <a:r>
              <a:rPr lang="en-US" altLang="en-US" dirty="0"/>
              <a:t>Appoint a key custodian</a:t>
            </a:r>
          </a:p>
          <a:p>
            <a:pPr lvl="1" eaLnBrk="1" hangingPunct="1"/>
            <a:r>
              <a:rPr lang="en-US" altLang="en-US" dirty="0"/>
              <a:t>Stamp sequential numbers on each duplicate key</a:t>
            </a:r>
          </a:p>
          <a:p>
            <a:pPr lvl="1" eaLnBrk="1" hangingPunct="1"/>
            <a:r>
              <a:rPr lang="en-US" altLang="en-US" dirty="0"/>
              <a:t>Maintain a registry listing which key is assigned to which authorized person</a:t>
            </a:r>
          </a:p>
          <a:p>
            <a:pPr lvl="1" eaLnBrk="1" hangingPunct="1"/>
            <a:r>
              <a:rPr lang="en-US" altLang="en-US" dirty="0"/>
              <a:t>Conduct a monthly audit</a:t>
            </a:r>
          </a:p>
          <a:p>
            <a:pPr lvl="1" eaLnBrk="1" hangingPunct="1"/>
            <a:r>
              <a:rPr lang="en-US" altLang="en-US" dirty="0"/>
              <a:t>Take an inventory of all keys</a:t>
            </a:r>
          </a:p>
          <a:p>
            <a:pPr lvl="1" eaLnBrk="1" hangingPunct="1"/>
            <a:r>
              <a:rPr lang="en-US" altLang="en-US" dirty="0"/>
              <a:t>Place keys in a lockable container</a:t>
            </a:r>
          </a:p>
          <a:p>
            <a:pPr lvl="1" eaLnBrk="1" hangingPunct="1"/>
            <a:r>
              <a:rPr lang="en-US" altLang="en-US" dirty="0"/>
              <a:t>Maintain the same level of security for keys as for evidence containers</a:t>
            </a:r>
          </a:p>
          <a:p>
            <a:pPr lvl="1" eaLnBrk="1" hangingPunct="1"/>
            <a:r>
              <a:rPr lang="en-US" altLang="en-US" dirty="0"/>
              <a:t>Change locks and keys annually</a:t>
            </a:r>
          </a:p>
          <a:p>
            <a:pPr lvl="1" eaLnBrk="1" hangingPunct="1"/>
            <a:r>
              <a:rPr lang="en-US" altLang="en-US" dirty="0"/>
              <a:t>Do not use a master key for several locks</a:t>
            </a:r>
          </a:p>
        </p:txBody>
      </p:sp>
      <p:sp>
        <p:nvSpPr>
          <p:cNvPr id="26627"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Containers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r>
              <a:rPr lang="en-US" altLang="en-US" dirty="0"/>
              <a:t>Describe certification requirements for digital forensics labs</a:t>
            </a:r>
          </a:p>
          <a:p>
            <a:pPr eaLnBrk="1" hangingPunct="1"/>
            <a:r>
              <a:rPr lang="en-US" altLang="en-US" dirty="0"/>
              <a:t>List physical requirements for a digital forensics lab</a:t>
            </a:r>
          </a:p>
          <a:p>
            <a:pPr eaLnBrk="1" hangingPunct="1"/>
            <a:r>
              <a:rPr lang="en-US" altLang="en-US" dirty="0"/>
              <a:t>Explain the criteria for selecting a basic forensic workstation</a:t>
            </a:r>
          </a:p>
          <a:p>
            <a:pPr eaLnBrk="1" hangingPunct="1"/>
            <a:r>
              <a:rPr lang="en-US" altLang="en-US" dirty="0"/>
              <a:t>Describe components used to build a business case for developing a forensics lab </a:t>
            </a:r>
          </a:p>
          <a:p>
            <a:pPr eaLnBrk="1" hangingPunct="1"/>
            <a:endParaRPr lang="en-US" altLang="en-US" dirty="0"/>
          </a:p>
        </p:txBody>
      </p:sp>
      <p:sp>
        <p:nvSpPr>
          <p:cNvPr id="7171" name="Rectangle 2"/>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r>
              <a:rPr lang="en-US" altLang="en-US" dirty="0"/>
              <a:t>Container should be made of steel with an internal cabinet or external padlock</a:t>
            </a:r>
          </a:p>
          <a:p>
            <a:pPr eaLnBrk="1" hangingPunct="1"/>
            <a:r>
              <a:rPr lang="en-US" altLang="en-US" dirty="0"/>
              <a:t>If possible, acquire a media safe</a:t>
            </a:r>
          </a:p>
          <a:p>
            <a:pPr eaLnBrk="1" hangingPunct="1"/>
            <a:r>
              <a:rPr lang="en-US" altLang="en-US" dirty="0"/>
              <a:t>When possible, build an evidence storage room in your lab</a:t>
            </a:r>
          </a:p>
          <a:p>
            <a:pPr eaLnBrk="1" hangingPunct="1"/>
            <a:r>
              <a:rPr lang="en-US" altLang="en-US" dirty="0"/>
              <a:t>Keep an evidence log</a:t>
            </a:r>
          </a:p>
          <a:p>
            <a:pPr lvl="1" eaLnBrk="1" hangingPunct="1"/>
            <a:r>
              <a:rPr lang="en-US" altLang="en-US" dirty="0"/>
              <a:t>Update it every time an evidence container is opened and closed</a:t>
            </a:r>
          </a:p>
        </p:txBody>
      </p:sp>
      <p:sp>
        <p:nvSpPr>
          <p:cNvPr id="27651"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Containers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lnSpc>
                <a:spcPct val="80000"/>
              </a:lnSpc>
            </a:pPr>
            <a:r>
              <a:rPr lang="en-US" altLang="en-US" dirty="0"/>
              <a:t>Immediately repair physical damages</a:t>
            </a:r>
          </a:p>
          <a:p>
            <a:pPr eaLnBrk="1" hangingPunct="1">
              <a:lnSpc>
                <a:spcPct val="80000"/>
              </a:lnSpc>
            </a:pPr>
            <a:r>
              <a:rPr lang="en-US" altLang="en-US" dirty="0"/>
              <a:t>Escort cleaning crews as they work</a:t>
            </a:r>
          </a:p>
          <a:p>
            <a:pPr eaLnBrk="1" hangingPunct="1">
              <a:lnSpc>
                <a:spcPct val="80000"/>
              </a:lnSpc>
            </a:pPr>
            <a:r>
              <a:rPr lang="en-US" altLang="en-US" dirty="0"/>
              <a:t>Minimize the risk of static electricity</a:t>
            </a:r>
          </a:p>
          <a:p>
            <a:pPr lvl="1" eaLnBrk="1" hangingPunct="1">
              <a:lnSpc>
                <a:spcPct val="80000"/>
              </a:lnSpc>
            </a:pPr>
            <a:r>
              <a:rPr lang="en-US" altLang="en-US" dirty="0"/>
              <a:t>Antistatic pads</a:t>
            </a:r>
          </a:p>
          <a:p>
            <a:pPr lvl="1" eaLnBrk="1" hangingPunct="1">
              <a:lnSpc>
                <a:spcPct val="80000"/>
              </a:lnSpc>
            </a:pPr>
            <a:r>
              <a:rPr lang="en-US" altLang="en-US" dirty="0"/>
              <a:t>Clean floor and carpets</a:t>
            </a:r>
          </a:p>
          <a:p>
            <a:pPr eaLnBrk="1" hangingPunct="1">
              <a:lnSpc>
                <a:spcPct val="80000"/>
              </a:lnSpc>
            </a:pPr>
            <a:r>
              <a:rPr lang="en-US" altLang="en-US" dirty="0"/>
              <a:t>Maintain two separate trash containers</a:t>
            </a:r>
          </a:p>
          <a:p>
            <a:pPr lvl="1" eaLnBrk="1" hangingPunct="1">
              <a:lnSpc>
                <a:spcPct val="80000"/>
              </a:lnSpc>
            </a:pPr>
            <a:r>
              <a:rPr lang="en-US" altLang="en-US" dirty="0"/>
              <a:t>Materials unrelated to an investigation</a:t>
            </a:r>
          </a:p>
          <a:p>
            <a:pPr lvl="1" eaLnBrk="1" hangingPunct="1">
              <a:lnSpc>
                <a:spcPct val="80000"/>
              </a:lnSpc>
            </a:pPr>
            <a:r>
              <a:rPr lang="en-US" altLang="en-US" dirty="0"/>
              <a:t>Sensitive materials</a:t>
            </a:r>
          </a:p>
          <a:p>
            <a:pPr eaLnBrk="1" hangingPunct="1">
              <a:lnSpc>
                <a:spcPct val="80000"/>
              </a:lnSpc>
            </a:pPr>
            <a:r>
              <a:rPr lang="en-US" altLang="en-US" dirty="0"/>
              <a:t>When possible, hire specialized companies for disposing sensitive materials</a:t>
            </a:r>
          </a:p>
        </p:txBody>
      </p:sp>
      <p:sp>
        <p:nvSpPr>
          <p:cNvPr id="28675" name="Rectangle 2"/>
          <p:cNvSpPr>
            <a:spLocks noGrp="1" noChangeArrowheads="1"/>
          </p:cNvSpPr>
          <p:nvPr>
            <p:ph type="title"/>
          </p:nvPr>
        </p:nvSpPr>
        <p:spPr>
          <a:xfrm>
            <a:off x="762000" y="406400"/>
            <a:ext cx="8026400" cy="296863"/>
          </a:xfrm>
        </p:spPr>
        <p:txBody>
          <a:bodyPr/>
          <a:lstStyle/>
          <a:p>
            <a:pPr eaLnBrk="1" hangingPunct="1"/>
            <a:r>
              <a:rPr lang="en-US" altLang="en-US" dirty="0"/>
              <a:t>Overseeing Facility Maintenance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65125" y="1538288"/>
            <a:ext cx="8415338" cy="2926955"/>
          </a:xfrm>
        </p:spPr>
        <p:txBody>
          <a:bodyPr/>
          <a:lstStyle/>
          <a:p>
            <a:pPr eaLnBrk="1" hangingPunct="1">
              <a:lnSpc>
                <a:spcPct val="90000"/>
              </a:lnSpc>
            </a:pPr>
            <a:r>
              <a:rPr lang="en-US" altLang="en-US" dirty="0"/>
              <a:t>Enhance security by setting security policies</a:t>
            </a:r>
          </a:p>
          <a:p>
            <a:pPr eaLnBrk="1" hangingPunct="1">
              <a:lnSpc>
                <a:spcPct val="90000"/>
              </a:lnSpc>
            </a:pPr>
            <a:r>
              <a:rPr lang="en-US" altLang="en-US" dirty="0"/>
              <a:t>Enforce your policy</a:t>
            </a:r>
          </a:p>
          <a:p>
            <a:pPr lvl="1" eaLnBrk="1" hangingPunct="1">
              <a:lnSpc>
                <a:spcPct val="90000"/>
              </a:lnSpc>
            </a:pPr>
            <a:r>
              <a:rPr lang="en-US" altLang="en-US" dirty="0"/>
              <a:t>Maintain a sign-in log for visitors</a:t>
            </a:r>
          </a:p>
          <a:p>
            <a:pPr lvl="2" eaLnBrk="1" hangingPunct="1">
              <a:lnSpc>
                <a:spcPct val="90000"/>
              </a:lnSpc>
            </a:pPr>
            <a:r>
              <a:rPr lang="en-US" altLang="en-US" sz="1800" dirty="0"/>
              <a:t>Anyone that is not assigned to the lab is a visitor</a:t>
            </a:r>
          </a:p>
          <a:p>
            <a:pPr lvl="2" eaLnBrk="1" hangingPunct="1">
              <a:lnSpc>
                <a:spcPct val="90000"/>
              </a:lnSpc>
            </a:pPr>
            <a:r>
              <a:rPr lang="en-US" altLang="en-US" sz="1800" dirty="0"/>
              <a:t>Escort all visitors all the time</a:t>
            </a:r>
          </a:p>
          <a:p>
            <a:pPr lvl="1" eaLnBrk="1" hangingPunct="1">
              <a:lnSpc>
                <a:spcPct val="90000"/>
              </a:lnSpc>
            </a:pPr>
            <a:r>
              <a:rPr lang="en-US" altLang="en-US" dirty="0"/>
              <a:t>Use visible or audible indicators that a visitor is inside your premises</a:t>
            </a:r>
          </a:p>
          <a:p>
            <a:pPr lvl="2" eaLnBrk="1" hangingPunct="1">
              <a:lnSpc>
                <a:spcPct val="90000"/>
              </a:lnSpc>
            </a:pPr>
            <a:r>
              <a:rPr lang="en-US" altLang="en-US" sz="1800" dirty="0"/>
              <a:t>Visitor badge</a:t>
            </a:r>
          </a:p>
          <a:p>
            <a:pPr lvl="1" eaLnBrk="1" hangingPunct="1">
              <a:lnSpc>
                <a:spcPct val="90000"/>
              </a:lnSpc>
            </a:pPr>
            <a:r>
              <a:rPr lang="en-US" altLang="en-US" dirty="0"/>
              <a:t>Install an intrusion alarm system</a:t>
            </a:r>
          </a:p>
          <a:p>
            <a:pPr lvl="1" eaLnBrk="1" hangingPunct="1">
              <a:lnSpc>
                <a:spcPct val="90000"/>
              </a:lnSpc>
            </a:pPr>
            <a:r>
              <a:rPr lang="en-US" altLang="en-US" dirty="0"/>
              <a:t>Hire a guard force for your lab</a:t>
            </a:r>
          </a:p>
        </p:txBody>
      </p:sp>
      <p:sp>
        <p:nvSpPr>
          <p:cNvPr id="29699" name="Rectangle 2"/>
          <p:cNvSpPr>
            <a:spLocks noGrp="1" noChangeArrowheads="1"/>
          </p:cNvSpPr>
          <p:nvPr>
            <p:ph type="title"/>
          </p:nvPr>
        </p:nvSpPr>
        <p:spPr>
          <a:xfrm>
            <a:off x="762000" y="406400"/>
            <a:ext cx="8026400" cy="296863"/>
          </a:xfrm>
        </p:spPr>
        <p:txBody>
          <a:bodyPr/>
          <a:lstStyle/>
          <a:p>
            <a:pPr eaLnBrk="1" hangingPunct="1"/>
            <a:r>
              <a:rPr lang="en-US" altLang="en-US" dirty="0"/>
              <a:t>Considering Physical Security Needs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r>
              <a:rPr lang="en-US" altLang="en-US" dirty="0"/>
              <a:t>Auditing ensures proper enforcing of policies</a:t>
            </a:r>
          </a:p>
          <a:p>
            <a:pPr eaLnBrk="1" hangingPunct="1"/>
            <a:r>
              <a:rPr lang="en-US" altLang="en-US" dirty="0"/>
              <a:t>Audits should include inspecting the following facility components and practices:</a:t>
            </a:r>
          </a:p>
          <a:p>
            <a:pPr lvl="1" eaLnBrk="1" hangingPunct="1"/>
            <a:r>
              <a:rPr lang="en-US" altLang="en-US" dirty="0"/>
              <a:t>Ceiling, floor, roof, and exterior walls of the lab</a:t>
            </a:r>
          </a:p>
          <a:p>
            <a:pPr lvl="1" eaLnBrk="1" hangingPunct="1"/>
            <a:r>
              <a:rPr lang="en-US" altLang="en-US" dirty="0"/>
              <a:t>Doors and doors locks</a:t>
            </a:r>
          </a:p>
          <a:p>
            <a:pPr lvl="1" eaLnBrk="1" hangingPunct="1"/>
            <a:r>
              <a:rPr lang="en-US" altLang="en-US" dirty="0"/>
              <a:t>Visitor logs</a:t>
            </a:r>
          </a:p>
          <a:p>
            <a:pPr lvl="1" eaLnBrk="1" hangingPunct="1"/>
            <a:r>
              <a:rPr lang="en-US" altLang="en-US" dirty="0"/>
              <a:t>Evidence container logs</a:t>
            </a:r>
          </a:p>
          <a:p>
            <a:pPr lvl="1" eaLnBrk="1" hangingPunct="1"/>
            <a:r>
              <a:rPr lang="en-US" altLang="en-US" dirty="0"/>
              <a:t>At the end of every workday, secure any evidence that’s not being processed in a forensic workstation</a:t>
            </a:r>
          </a:p>
        </p:txBody>
      </p:sp>
      <p:sp>
        <p:nvSpPr>
          <p:cNvPr id="30723" name="Rectangle 2"/>
          <p:cNvSpPr>
            <a:spLocks noGrp="1" noChangeArrowheads="1"/>
          </p:cNvSpPr>
          <p:nvPr>
            <p:ph type="title"/>
          </p:nvPr>
        </p:nvSpPr>
        <p:spPr>
          <a:xfrm>
            <a:off x="762000" y="406400"/>
            <a:ext cx="8026400" cy="296863"/>
          </a:xfrm>
        </p:spPr>
        <p:txBody>
          <a:bodyPr/>
          <a:lstStyle/>
          <a:p>
            <a:pPr eaLnBrk="1" hangingPunct="1"/>
            <a:r>
              <a:rPr lang="en-US" altLang="en-US" dirty="0"/>
              <a:t>Auditing a Digital Forensics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lstStyle/>
          <a:p>
            <a:pPr eaLnBrk="1" fontAlgn="auto" hangingPunct="1">
              <a:spcAft>
                <a:spcPts val="0"/>
              </a:spcAft>
              <a:buFont typeface="Arial" pitchFamily="34" charset="0"/>
              <a:buChar char="•"/>
              <a:defRPr/>
            </a:pPr>
            <a:r>
              <a:rPr lang="en-US" dirty="0">
                <a:solidFill>
                  <a:schemeClr val="tx1">
                    <a:lumMod val="75000"/>
                    <a:lumOff val="25000"/>
                  </a:schemeClr>
                </a:solidFill>
              </a:rPr>
              <a:t>How you configure the work area will depend on:</a:t>
            </a:r>
          </a:p>
          <a:p>
            <a:pPr lvl="1" eaLnBrk="1" fontAlgn="auto" hangingPunct="1">
              <a:spcAft>
                <a:spcPts val="0"/>
              </a:spcAft>
              <a:buFont typeface="Arial" pitchFamily="34" charset="0"/>
              <a:buChar char="•"/>
              <a:defRPr/>
            </a:pPr>
            <a:r>
              <a:rPr lang="en-US" dirty="0">
                <a:solidFill>
                  <a:schemeClr val="tx1">
                    <a:lumMod val="75000"/>
                    <a:lumOff val="25000"/>
                  </a:schemeClr>
                </a:solidFill>
              </a:rPr>
              <a:t>Your budget</a:t>
            </a:r>
          </a:p>
          <a:p>
            <a:pPr lvl="1" eaLnBrk="1" fontAlgn="auto" hangingPunct="1">
              <a:spcAft>
                <a:spcPts val="0"/>
              </a:spcAft>
              <a:buFont typeface="Arial" pitchFamily="34" charset="0"/>
              <a:buChar char="•"/>
              <a:defRPr/>
            </a:pPr>
            <a:r>
              <a:rPr lang="en-US" dirty="0">
                <a:solidFill>
                  <a:schemeClr val="tx1">
                    <a:lumMod val="75000"/>
                    <a:lumOff val="25000"/>
                  </a:schemeClr>
                </a:solidFill>
              </a:rPr>
              <a:t>Amount of available floor space</a:t>
            </a:r>
          </a:p>
          <a:p>
            <a:pPr lvl="1" eaLnBrk="1" fontAlgn="auto" hangingPunct="1">
              <a:spcAft>
                <a:spcPts val="0"/>
              </a:spcAft>
              <a:buFont typeface="Arial" pitchFamily="34" charset="0"/>
              <a:buChar char="•"/>
              <a:defRPr/>
            </a:pPr>
            <a:r>
              <a:rPr lang="en-US" dirty="0">
                <a:solidFill>
                  <a:schemeClr val="tx1">
                    <a:lumMod val="75000"/>
                    <a:lumOff val="25000"/>
                  </a:schemeClr>
                </a:solidFill>
              </a:rPr>
              <a:t>Number of computers you assign to each computing investigator</a:t>
            </a:r>
          </a:p>
          <a:p>
            <a:pPr eaLnBrk="1" fontAlgn="auto" hangingPunct="1">
              <a:spcAft>
                <a:spcPts val="0"/>
              </a:spcAft>
              <a:buFont typeface="Arial" pitchFamily="34" charset="0"/>
              <a:buChar char="•"/>
              <a:defRPr/>
            </a:pPr>
            <a:r>
              <a:rPr lang="en-US" dirty="0">
                <a:solidFill>
                  <a:schemeClr val="tx1">
                    <a:lumMod val="75000"/>
                    <a:lumOff val="25000"/>
                  </a:schemeClr>
                </a:solidFill>
              </a:rPr>
              <a:t>Ideal configuration is to have:</a:t>
            </a:r>
          </a:p>
          <a:p>
            <a:pPr lvl="1" eaLnBrk="1" fontAlgn="auto" hangingPunct="1">
              <a:spcAft>
                <a:spcPts val="0"/>
              </a:spcAft>
              <a:buFont typeface="Arial" pitchFamily="34" charset="0"/>
              <a:buChar char="•"/>
              <a:defRPr/>
            </a:pPr>
            <a:r>
              <a:rPr lang="en-US" dirty="0">
                <a:solidFill>
                  <a:schemeClr val="tx1">
                    <a:lumMod val="75000"/>
                    <a:lumOff val="25000"/>
                  </a:schemeClr>
                </a:solidFill>
              </a:rPr>
              <a:t>Two forensic workstations </a:t>
            </a:r>
          </a:p>
          <a:p>
            <a:pPr lvl="1" eaLnBrk="1" fontAlgn="auto" hangingPunct="1">
              <a:spcAft>
                <a:spcPts val="0"/>
              </a:spcAft>
              <a:buFont typeface="Arial" pitchFamily="34" charset="0"/>
              <a:buChar char="•"/>
              <a:defRPr/>
            </a:pPr>
            <a:r>
              <a:rPr lang="en-US" dirty="0">
                <a:solidFill>
                  <a:schemeClr val="tx1">
                    <a:lumMod val="75000"/>
                    <a:lumOff val="25000"/>
                  </a:schemeClr>
                </a:solidFill>
              </a:rPr>
              <a:t>One non-forensic workstation with Internet access</a:t>
            </a:r>
          </a:p>
          <a:p>
            <a:pPr marL="0" indent="0" eaLnBrk="1" fontAlgn="auto" hangingPunct="1">
              <a:spcAft>
                <a:spcPts val="0"/>
              </a:spcAft>
              <a:buFontTx/>
              <a:buNone/>
              <a:defRPr/>
            </a:pPr>
            <a:endParaRPr lang="en-US" dirty="0">
              <a:solidFill>
                <a:schemeClr val="tx1">
                  <a:lumMod val="75000"/>
                  <a:lumOff val="25000"/>
                </a:schemeClr>
              </a:solidFill>
            </a:endParaRPr>
          </a:p>
        </p:txBody>
      </p:sp>
      <p:sp>
        <p:nvSpPr>
          <p:cNvPr id="31747"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Labs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eaLnBrk="1" hangingPunct="1"/>
            <a:r>
              <a:rPr lang="en-US" altLang="en-US" dirty="0"/>
              <a:t>Small labs usually consist of:</a:t>
            </a:r>
          </a:p>
          <a:p>
            <a:pPr lvl="1" eaLnBrk="1" hangingPunct="1"/>
            <a:r>
              <a:rPr lang="en-US" altLang="en-US" dirty="0"/>
              <a:t>One or two forensic workstations</a:t>
            </a:r>
          </a:p>
          <a:p>
            <a:pPr lvl="1" eaLnBrk="1" hangingPunct="1"/>
            <a:r>
              <a:rPr lang="en-US" altLang="en-US" dirty="0"/>
              <a:t>A research computer with Internet access</a:t>
            </a:r>
          </a:p>
          <a:p>
            <a:pPr lvl="1" eaLnBrk="1" hangingPunct="1"/>
            <a:r>
              <a:rPr lang="en-US" altLang="en-US" dirty="0"/>
              <a:t>A workbench (if space allows)</a:t>
            </a:r>
          </a:p>
          <a:p>
            <a:pPr lvl="1" eaLnBrk="1" hangingPunct="1"/>
            <a:r>
              <a:rPr lang="en-US" altLang="en-US" dirty="0"/>
              <a:t>Storage cabinets</a:t>
            </a:r>
          </a:p>
        </p:txBody>
      </p:sp>
      <p:sp>
        <p:nvSpPr>
          <p:cNvPr id="32771"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Labs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forensic p c and internet or intranet p c is on the top, bench is at the bottom, and cabinets are on the left side of the small or home-based lab."/>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9600" y="1416844"/>
            <a:ext cx="7704801" cy="4221956"/>
          </a:xfrm>
        </p:spPr>
      </p:pic>
      <p:sp>
        <p:nvSpPr>
          <p:cNvPr id="33795" name="Rectangle 2"/>
          <p:cNvSpPr>
            <a:spLocks noGrp="1" noChangeArrowheads="1"/>
          </p:cNvSpPr>
          <p:nvPr>
            <p:ph type="title"/>
          </p:nvPr>
        </p:nvSpPr>
        <p:spPr/>
        <p:txBody>
          <a:bodyPr/>
          <a:lstStyle/>
          <a:p>
            <a:r>
              <a:rPr lang="en-US" altLang="en-US" dirty="0"/>
              <a:t>Determining Floor Plans for Digital Forensics Labs (3 of 7)</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65125" y="1538288"/>
            <a:ext cx="8415338" cy="1915909"/>
          </a:xfrm>
        </p:spPr>
        <p:txBody>
          <a:bodyPr/>
          <a:lstStyle/>
          <a:p>
            <a:pPr eaLnBrk="1" hangingPunct="1"/>
            <a:r>
              <a:rPr lang="en-US" altLang="en-US" dirty="0"/>
              <a:t>Mid-size labs are typically those in a private business</a:t>
            </a:r>
          </a:p>
          <a:p>
            <a:pPr lvl="1" eaLnBrk="1" hangingPunct="1"/>
            <a:r>
              <a:rPr lang="en-US" altLang="en-US" dirty="0"/>
              <a:t>Have more workstations</a:t>
            </a:r>
          </a:p>
          <a:p>
            <a:pPr lvl="1" eaLnBrk="1" hangingPunct="1"/>
            <a:r>
              <a:rPr lang="en-US" altLang="en-US" dirty="0"/>
              <a:t>Should have at least two exits, for safety reasons</a:t>
            </a:r>
          </a:p>
          <a:p>
            <a:pPr lvl="1" eaLnBrk="1" hangingPunct="1"/>
            <a:r>
              <a:rPr lang="en-US" altLang="en-US" dirty="0"/>
              <a:t>Cubicles or separate offices should be part of the layout to reinforce need-to-know policy</a:t>
            </a:r>
          </a:p>
          <a:p>
            <a:pPr lvl="1" eaLnBrk="1" hangingPunct="1"/>
            <a:r>
              <a:rPr lang="en-US" altLang="en-US" dirty="0"/>
              <a:t>More library space for software and hardware storage</a:t>
            </a:r>
          </a:p>
        </p:txBody>
      </p:sp>
      <p:sp>
        <p:nvSpPr>
          <p:cNvPr id="34819"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Labs (4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workbench and two cabinets are on the top, forensic workstations is at the bottom, and internet or intranet p c s are at the bottom right side, and two exits are on the left and right side in between the workbench and forensic workstations and in between the cabinets and internet or intranet p c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20884" y="1348723"/>
            <a:ext cx="7302233" cy="4747277"/>
          </a:xfrm>
        </p:spPr>
      </p:pic>
      <p:sp>
        <p:nvSpPr>
          <p:cNvPr id="35843" name="Rectangle 2"/>
          <p:cNvSpPr>
            <a:spLocks noGrp="1" noChangeArrowheads="1"/>
          </p:cNvSpPr>
          <p:nvPr>
            <p:ph type="title"/>
          </p:nvPr>
        </p:nvSpPr>
        <p:spPr/>
        <p:txBody>
          <a:bodyPr/>
          <a:lstStyle/>
          <a:p>
            <a:r>
              <a:rPr lang="en-US" altLang="en-US" dirty="0"/>
              <a:t>Determining Floor Plans for Digital Forensics Labs (5 of 7)</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eaLnBrk="1" hangingPunct="1"/>
            <a:r>
              <a:rPr lang="en-US" altLang="en-US" dirty="0"/>
              <a:t>State law enforcement or the FBI usually runs most large or regional digital forensics labs</a:t>
            </a:r>
          </a:p>
          <a:p>
            <a:pPr lvl="1" eaLnBrk="1" hangingPunct="1"/>
            <a:r>
              <a:rPr lang="en-US" altLang="en-US" dirty="0"/>
              <a:t>Have a separate evidence room</a:t>
            </a:r>
          </a:p>
          <a:p>
            <a:pPr lvl="1" eaLnBrk="1" hangingPunct="1"/>
            <a:r>
              <a:rPr lang="en-US" altLang="en-US" dirty="0"/>
              <a:t>One or more custodians might be assigned to manage and control traffic in and out of the evidence room</a:t>
            </a:r>
          </a:p>
          <a:p>
            <a:pPr lvl="1" eaLnBrk="1" hangingPunct="1"/>
            <a:r>
              <a:rPr lang="en-US" altLang="en-US" dirty="0"/>
              <a:t>Should have at least two controlled exits and no windows</a:t>
            </a:r>
          </a:p>
        </p:txBody>
      </p:sp>
      <p:sp>
        <p:nvSpPr>
          <p:cNvPr id="36867"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Labs (6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2665345"/>
          </a:xfrm>
        </p:spPr>
        <p:txBody>
          <a:bodyPr/>
          <a:lstStyle/>
          <a:p>
            <a:pPr eaLnBrk="1" hangingPunct="1">
              <a:lnSpc>
                <a:spcPct val="90000"/>
              </a:lnSpc>
            </a:pPr>
            <a:r>
              <a:rPr lang="en-US" altLang="en-US" b="1" dirty="0"/>
              <a:t>Digital forensics lab</a:t>
            </a:r>
            <a:r>
              <a:rPr lang="en-US" altLang="en-US" dirty="0"/>
              <a:t> </a:t>
            </a:r>
          </a:p>
          <a:p>
            <a:pPr lvl="1" eaLnBrk="1" hangingPunct="1">
              <a:lnSpc>
                <a:spcPct val="90000"/>
              </a:lnSpc>
            </a:pPr>
            <a:r>
              <a:rPr lang="en-US" altLang="en-US" dirty="0"/>
              <a:t>Where you conduct your investigation</a:t>
            </a:r>
          </a:p>
          <a:p>
            <a:pPr lvl="1" eaLnBrk="1" hangingPunct="1">
              <a:lnSpc>
                <a:spcPct val="90000"/>
              </a:lnSpc>
            </a:pPr>
            <a:r>
              <a:rPr lang="en-US" altLang="en-US" dirty="0"/>
              <a:t>Store evidence</a:t>
            </a:r>
          </a:p>
          <a:p>
            <a:pPr lvl="1" eaLnBrk="1" hangingPunct="1">
              <a:lnSpc>
                <a:spcPct val="90000"/>
              </a:lnSpc>
            </a:pPr>
            <a:r>
              <a:rPr lang="en-US" altLang="en-US" dirty="0"/>
              <a:t>House your equipment, hardware, and software</a:t>
            </a:r>
          </a:p>
          <a:p>
            <a:pPr eaLnBrk="1" hangingPunct="1">
              <a:lnSpc>
                <a:spcPct val="90000"/>
              </a:lnSpc>
            </a:pPr>
            <a:r>
              <a:rPr lang="en-US" altLang="en-US" b="1" dirty="0"/>
              <a:t>ANSI-ASQ National Accreditation Board (ANAB)</a:t>
            </a:r>
            <a:endParaRPr lang="en-US" altLang="en-US" dirty="0"/>
          </a:p>
          <a:p>
            <a:pPr lvl="1" eaLnBrk="1" hangingPunct="1">
              <a:lnSpc>
                <a:spcPct val="90000"/>
              </a:lnSpc>
            </a:pPr>
            <a:r>
              <a:rPr lang="en-US" altLang="en-US" dirty="0"/>
              <a:t>Provides accreditation of crime and forensics labs worldwide</a:t>
            </a:r>
          </a:p>
          <a:p>
            <a:pPr lvl="1" eaLnBrk="1" hangingPunct="1">
              <a:lnSpc>
                <a:spcPct val="90000"/>
              </a:lnSpc>
            </a:pPr>
            <a:r>
              <a:rPr lang="en-US" altLang="en-US" dirty="0"/>
              <a:t>Accreditation includes forensics labs that analyze digital evidence</a:t>
            </a:r>
          </a:p>
          <a:p>
            <a:pPr lvl="1" eaLnBrk="1" hangingPunct="1">
              <a:lnSpc>
                <a:spcPct val="90000"/>
              </a:lnSpc>
            </a:pPr>
            <a:r>
              <a:rPr lang="en-US" altLang="en-US" dirty="0"/>
              <a:t>Audits lab functions and procedures</a:t>
            </a:r>
          </a:p>
        </p:txBody>
      </p:sp>
      <p:sp>
        <p:nvSpPr>
          <p:cNvPr id="8195" name="Rectangle 2"/>
          <p:cNvSpPr>
            <a:spLocks noGrp="1" noChangeArrowheads="1"/>
          </p:cNvSpPr>
          <p:nvPr>
            <p:ph type="title"/>
          </p:nvPr>
        </p:nvSpPr>
        <p:spPr>
          <a:xfrm>
            <a:off x="762000" y="406400"/>
            <a:ext cx="8026400" cy="296863"/>
          </a:xfrm>
        </p:spPr>
        <p:txBody>
          <a:bodyPr/>
          <a:lstStyle/>
          <a:p>
            <a:pPr eaLnBrk="1" hangingPunct="1"/>
            <a:r>
              <a:rPr lang="en-US" altLang="en-US" dirty="0"/>
              <a:t>Understanding Forensics Lab Certification Requirements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wo workbenches are at the top left, evidence room is at the bottom left, three pairs of forensic workstations with each one having an exit are at the top, offices are at the bottom with each one having an exit, internet or intranet p cs are at the right side, and conference table is in between workstations and office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14450" y="1371600"/>
            <a:ext cx="6515100" cy="4820496"/>
          </a:xfrm>
        </p:spPr>
      </p:pic>
      <p:sp>
        <p:nvSpPr>
          <p:cNvPr id="37891" name="Title 1"/>
          <p:cNvSpPr>
            <a:spLocks noGrp="1"/>
          </p:cNvSpPr>
          <p:nvPr>
            <p:ph type="title"/>
          </p:nvPr>
        </p:nvSpPr>
        <p:spPr/>
        <p:txBody>
          <a:bodyPr/>
          <a:lstStyle/>
          <a:p>
            <a:r>
              <a:rPr lang="en-US" altLang="en-US" dirty="0"/>
              <a:t> Determining Floor Plans for Digital Forensics Labs (7 of 7)</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r>
              <a:rPr lang="en-US" altLang="en-US" dirty="0"/>
              <a:t>Depends on budget and needs</a:t>
            </a:r>
          </a:p>
          <a:p>
            <a:pPr eaLnBrk="1" hangingPunct="1"/>
            <a:r>
              <a:rPr lang="en-US" altLang="en-US" dirty="0"/>
              <a:t>Use less powerful workstations for mundane tasks</a:t>
            </a:r>
          </a:p>
          <a:p>
            <a:pPr eaLnBrk="1" hangingPunct="1"/>
            <a:r>
              <a:rPr lang="en-US" altLang="en-US" dirty="0"/>
              <a:t>Use multipurpose workstations for resource-heavy analysis tasks</a:t>
            </a:r>
          </a:p>
        </p:txBody>
      </p:sp>
      <p:sp>
        <p:nvSpPr>
          <p:cNvPr id="38915" name="Rectangle 2"/>
          <p:cNvSpPr>
            <a:spLocks noGrp="1" noChangeArrowheads="1"/>
          </p:cNvSpPr>
          <p:nvPr>
            <p:ph type="title"/>
          </p:nvPr>
        </p:nvSpPr>
        <p:spPr>
          <a:xfrm>
            <a:off x="762000" y="406400"/>
            <a:ext cx="8026400" cy="296863"/>
          </a:xfrm>
        </p:spPr>
        <p:txBody>
          <a:bodyPr/>
          <a:lstStyle/>
          <a:p>
            <a:pPr eaLnBrk="1" hangingPunct="1"/>
            <a:r>
              <a:rPr lang="en-US" altLang="en-US" dirty="0"/>
              <a:t>Selecting a Basic Forensic Workstation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365125" y="1538288"/>
            <a:ext cx="8415338" cy="2019014"/>
          </a:xfrm>
        </p:spPr>
        <p:txBody>
          <a:bodyPr/>
          <a:lstStyle/>
          <a:p>
            <a:pPr eaLnBrk="1" hangingPunct="1">
              <a:lnSpc>
                <a:spcPct val="90000"/>
              </a:lnSpc>
            </a:pPr>
            <a:r>
              <a:rPr lang="en-US" altLang="en-US" dirty="0"/>
              <a:t>Police labs have the most diverse needs for computing investigation tools</a:t>
            </a:r>
          </a:p>
          <a:p>
            <a:pPr lvl="1" eaLnBrk="1" hangingPunct="1">
              <a:lnSpc>
                <a:spcPct val="90000"/>
              </a:lnSpc>
            </a:pPr>
            <a:r>
              <a:rPr lang="en-US" altLang="en-US" dirty="0"/>
              <a:t>A lab might need legacy systems and software to match what’s used in the community</a:t>
            </a:r>
          </a:p>
          <a:p>
            <a:pPr eaLnBrk="1" hangingPunct="1">
              <a:lnSpc>
                <a:spcPct val="90000"/>
              </a:lnSpc>
            </a:pPr>
            <a:r>
              <a:rPr lang="en-US" altLang="en-US" dirty="0"/>
              <a:t>A small, local police department might have one multipurpose forensic workstation with one or two basic workstations or high-end laptops</a:t>
            </a:r>
          </a:p>
          <a:p>
            <a:pPr eaLnBrk="1" hangingPunct="1">
              <a:lnSpc>
                <a:spcPct val="90000"/>
              </a:lnSpc>
            </a:pPr>
            <a:r>
              <a:rPr lang="en-US" altLang="en-US" dirty="0"/>
              <a:t>You can now use a laptop PC with USB 3.0 or SATA hard disks to create a lightweight, mobile forensic workstation</a:t>
            </a:r>
          </a:p>
        </p:txBody>
      </p:sp>
      <p:sp>
        <p:nvSpPr>
          <p:cNvPr id="39939" name="Rectangle 2"/>
          <p:cNvSpPr>
            <a:spLocks noGrp="1" noChangeArrowheads="1"/>
          </p:cNvSpPr>
          <p:nvPr>
            <p:ph type="title"/>
          </p:nvPr>
        </p:nvSpPr>
        <p:spPr>
          <a:xfrm>
            <a:off x="762000" y="406400"/>
            <a:ext cx="8026400" cy="296863"/>
          </a:xfrm>
        </p:spPr>
        <p:txBody>
          <a:bodyPr/>
          <a:lstStyle/>
          <a:p>
            <a:pPr eaLnBrk="1" hangingPunct="1"/>
            <a:r>
              <a:rPr lang="en-US" altLang="en-US" dirty="0"/>
              <a:t>Selecting Workstations for a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65125" y="1538288"/>
            <a:ext cx="8415338" cy="2808461"/>
          </a:xfrm>
        </p:spPr>
        <p:txBody>
          <a:bodyPr/>
          <a:lstStyle/>
          <a:p>
            <a:pPr eaLnBrk="1" hangingPunct="1"/>
            <a:r>
              <a:rPr lang="en-US" altLang="en-US" dirty="0"/>
              <a:t>Requirements are easy to determine</a:t>
            </a:r>
          </a:p>
          <a:p>
            <a:pPr lvl="1" eaLnBrk="1" hangingPunct="1"/>
            <a:r>
              <a:rPr lang="en-US" altLang="en-US" dirty="0"/>
              <a:t>Businesses can conduct internal investigations </a:t>
            </a:r>
          </a:p>
          <a:p>
            <a:pPr eaLnBrk="1" hangingPunct="1"/>
            <a:r>
              <a:rPr lang="en-US" altLang="en-US" dirty="0"/>
              <a:t>Identify the environment you deal with</a:t>
            </a:r>
          </a:p>
          <a:p>
            <a:pPr lvl="1" eaLnBrk="1" hangingPunct="1"/>
            <a:r>
              <a:rPr lang="en-US" altLang="en-US" dirty="0"/>
              <a:t>Hardware platform</a:t>
            </a:r>
          </a:p>
          <a:p>
            <a:pPr lvl="1" eaLnBrk="1" hangingPunct="1"/>
            <a:r>
              <a:rPr lang="en-US" altLang="en-US" dirty="0"/>
              <a:t>Operating system</a:t>
            </a:r>
          </a:p>
          <a:p>
            <a:pPr eaLnBrk="1" hangingPunct="1"/>
            <a:r>
              <a:rPr lang="en-US" altLang="en-US" dirty="0"/>
              <a:t>With some digital forensics programs</a:t>
            </a:r>
          </a:p>
          <a:p>
            <a:pPr lvl="1" eaLnBrk="1" hangingPunct="1"/>
            <a:r>
              <a:rPr lang="en-US" altLang="en-US" dirty="0"/>
              <a:t>You can work from a Windows PC and examine both Windows and Macintosh disk drives</a:t>
            </a:r>
          </a:p>
        </p:txBody>
      </p:sp>
      <p:sp>
        <p:nvSpPr>
          <p:cNvPr id="40963" name="Rectangle 2"/>
          <p:cNvSpPr>
            <a:spLocks noGrp="1" noChangeArrowheads="1"/>
          </p:cNvSpPr>
          <p:nvPr>
            <p:ph type="title"/>
          </p:nvPr>
        </p:nvSpPr>
        <p:spPr>
          <a:xfrm>
            <a:off x="762000" y="83934"/>
            <a:ext cx="8026400" cy="941796"/>
          </a:xfrm>
        </p:spPr>
        <p:txBody>
          <a:bodyPr/>
          <a:lstStyle/>
          <a:p>
            <a:pPr eaLnBrk="1" hangingPunct="1"/>
            <a:r>
              <a:rPr lang="en-US" altLang="en-US" dirty="0"/>
              <a:t>Selecting Workstations for Private-Sector Labs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65125" y="1538288"/>
            <a:ext cx="8415338" cy="4191917"/>
          </a:xfrm>
        </p:spPr>
        <p:txBody>
          <a:bodyPr/>
          <a:lstStyle/>
          <a:p>
            <a:pPr eaLnBrk="1" hangingPunct="1">
              <a:lnSpc>
                <a:spcPct val="90000"/>
              </a:lnSpc>
            </a:pPr>
            <a:r>
              <a:rPr lang="en-US" altLang="en-US" dirty="0"/>
              <a:t>Any lab should have in stock:</a:t>
            </a:r>
          </a:p>
          <a:p>
            <a:pPr lvl="1" eaLnBrk="1" hangingPunct="1">
              <a:lnSpc>
                <a:spcPct val="90000"/>
              </a:lnSpc>
            </a:pPr>
            <a:r>
              <a:rPr lang="en-US" altLang="en-US" dirty="0"/>
              <a:t>Digital camera</a:t>
            </a:r>
          </a:p>
          <a:p>
            <a:pPr lvl="1" eaLnBrk="1" hangingPunct="1">
              <a:lnSpc>
                <a:spcPct val="90000"/>
              </a:lnSpc>
            </a:pPr>
            <a:r>
              <a:rPr lang="en-US" altLang="en-US" dirty="0"/>
              <a:t>Assorted antistatic bags</a:t>
            </a:r>
          </a:p>
          <a:p>
            <a:pPr lvl="1" eaLnBrk="1" hangingPunct="1">
              <a:lnSpc>
                <a:spcPct val="90000"/>
              </a:lnSpc>
            </a:pPr>
            <a:r>
              <a:rPr lang="en-US" altLang="en-US" dirty="0"/>
              <a:t>External CD/DVD drive</a:t>
            </a:r>
          </a:p>
          <a:p>
            <a:pPr lvl="1" eaLnBrk="1" hangingPunct="1">
              <a:lnSpc>
                <a:spcPct val="90000"/>
              </a:lnSpc>
            </a:pPr>
            <a:r>
              <a:rPr lang="en-US" altLang="en-US" dirty="0"/>
              <a:t>IDE cables</a:t>
            </a:r>
          </a:p>
          <a:p>
            <a:pPr lvl="1" eaLnBrk="1" hangingPunct="1">
              <a:lnSpc>
                <a:spcPct val="90000"/>
              </a:lnSpc>
            </a:pPr>
            <a:r>
              <a:rPr lang="en-US" altLang="en-US" dirty="0"/>
              <a:t>Ribbon cables for floppy disks</a:t>
            </a:r>
          </a:p>
          <a:p>
            <a:pPr lvl="1" eaLnBrk="1" hangingPunct="1">
              <a:lnSpc>
                <a:spcPct val="90000"/>
              </a:lnSpc>
            </a:pPr>
            <a:r>
              <a:rPr lang="en-US" altLang="en-US" dirty="0"/>
              <a:t>Extra USB 3.0 or newer cables and SATA cards</a:t>
            </a:r>
          </a:p>
          <a:p>
            <a:pPr lvl="1" eaLnBrk="1" hangingPunct="1">
              <a:lnSpc>
                <a:spcPct val="90000"/>
              </a:lnSpc>
            </a:pPr>
            <a:r>
              <a:rPr lang="en-US" altLang="en-US" dirty="0"/>
              <a:t>SCSI cards, preferably ultrawide</a:t>
            </a:r>
          </a:p>
          <a:p>
            <a:pPr lvl="1" eaLnBrk="1" hangingPunct="1">
              <a:lnSpc>
                <a:spcPct val="90000"/>
              </a:lnSpc>
            </a:pPr>
            <a:r>
              <a:rPr lang="en-US" altLang="en-US" dirty="0"/>
              <a:t>Graphics cards, both PCI and AGP types</a:t>
            </a:r>
          </a:p>
          <a:p>
            <a:pPr lvl="1" eaLnBrk="1" hangingPunct="1">
              <a:lnSpc>
                <a:spcPct val="90000"/>
              </a:lnSpc>
            </a:pPr>
            <a:r>
              <a:rPr lang="en-US" altLang="en-US" dirty="0"/>
              <a:t>Assorted FireWire and USB adapters</a:t>
            </a:r>
          </a:p>
          <a:p>
            <a:pPr lvl="1" eaLnBrk="1" hangingPunct="1">
              <a:lnSpc>
                <a:spcPct val="90000"/>
              </a:lnSpc>
            </a:pPr>
            <a:r>
              <a:rPr lang="en-US" altLang="en-US" dirty="0"/>
              <a:t>Hard disk drives and USB drives</a:t>
            </a:r>
          </a:p>
          <a:p>
            <a:pPr lvl="1" eaLnBrk="1" hangingPunct="1">
              <a:lnSpc>
                <a:spcPct val="90000"/>
              </a:lnSpc>
            </a:pPr>
            <a:r>
              <a:rPr lang="en-US" altLang="en-US" dirty="0"/>
              <a:t>At least two 2.5-inch Notebook IDE hard drives to standard IDE/ATA or SATA adapter</a:t>
            </a:r>
          </a:p>
          <a:p>
            <a:pPr lvl="1" eaLnBrk="1" hangingPunct="1">
              <a:lnSpc>
                <a:spcPct val="90000"/>
              </a:lnSpc>
            </a:pPr>
            <a:r>
              <a:rPr lang="en-US" altLang="en-US" dirty="0"/>
              <a:t>Computer hand tools</a:t>
            </a:r>
          </a:p>
        </p:txBody>
      </p:sp>
      <p:sp>
        <p:nvSpPr>
          <p:cNvPr id="41987" name="Rectangle 2"/>
          <p:cNvSpPr>
            <a:spLocks noGrp="1" noChangeArrowheads="1"/>
          </p:cNvSpPr>
          <p:nvPr>
            <p:ph type="title"/>
          </p:nvPr>
        </p:nvSpPr>
        <p:spPr>
          <a:xfrm>
            <a:off x="762000" y="406400"/>
            <a:ext cx="8026400" cy="296863"/>
          </a:xfrm>
        </p:spPr>
        <p:txBody>
          <a:bodyPr/>
          <a:lstStyle/>
          <a:p>
            <a:pPr eaLnBrk="1" hangingPunct="1"/>
            <a:r>
              <a:rPr lang="en-US" altLang="en-US" dirty="0"/>
              <a:t>Stocking Hardware Peripherals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65125" y="1538288"/>
            <a:ext cx="8415338" cy="2332946"/>
          </a:xfrm>
        </p:spPr>
        <p:txBody>
          <a:bodyPr/>
          <a:lstStyle/>
          <a:p>
            <a:pPr eaLnBrk="1" hangingPunct="1"/>
            <a:r>
              <a:rPr lang="en-US" altLang="en-US" dirty="0"/>
              <a:t>Maintain licensed copies of software such as:</a:t>
            </a:r>
          </a:p>
          <a:p>
            <a:pPr lvl="1" eaLnBrk="1" hangingPunct="1"/>
            <a:r>
              <a:rPr lang="en-US" altLang="en-US" dirty="0"/>
              <a:t>Microsoft Office (current and older version)</a:t>
            </a:r>
          </a:p>
          <a:p>
            <a:pPr lvl="1" eaLnBrk="1" hangingPunct="1"/>
            <a:r>
              <a:rPr lang="en-US" altLang="en-US" dirty="0"/>
              <a:t>Hexadecimal editor</a:t>
            </a:r>
          </a:p>
          <a:p>
            <a:pPr lvl="1" eaLnBrk="1" hangingPunct="1"/>
            <a:r>
              <a:rPr lang="en-US" altLang="en-US" dirty="0"/>
              <a:t>Programming languages (Visual Studio, Perl, or Python)</a:t>
            </a:r>
          </a:p>
          <a:p>
            <a:pPr lvl="1" eaLnBrk="1" hangingPunct="1"/>
            <a:r>
              <a:rPr lang="en-US" altLang="en-US" dirty="0"/>
              <a:t>Specialized viewers (Quick View)</a:t>
            </a:r>
          </a:p>
          <a:p>
            <a:pPr lvl="1" eaLnBrk="1" hangingPunct="1"/>
            <a:r>
              <a:rPr lang="en-US" altLang="en-US" dirty="0"/>
              <a:t>Third-party or open-source office suite</a:t>
            </a:r>
          </a:p>
          <a:p>
            <a:pPr lvl="1" eaLnBrk="1" hangingPunct="1"/>
            <a:r>
              <a:rPr lang="en-US" altLang="en-US" dirty="0"/>
              <a:t>Quicken and QuickBooks accounting applications</a:t>
            </a:r>
          </a:p>
        </p:txBody>
      </p:sp>
      <p:sp>
        <p:nvSpPr>
          <p:cNvPr id="43011" name="Rectangle 2"/>
          <p:cNvSpPr>
            <a:spLocks noGrp="1" noChangeArrowheads="1"/>
          </p:cNvSpPr>
          <p:nvPr>
            <p:ph type="title"/>
          </p:nvPr>
        </p:nvSpPr>
        <p:spPr>
          <a:xfrm>
            <a:off x="762000" y="406400"/>
            <a:ext cx="8026400" cy="296863"/>
          </a:xfrm>
        </p:spPr>
        <p:txBody>
          <a:bodyPr/>
          <a:lstStyle/>
          <a:p>
            <a:pPr eaLnBrk="1" hangingPunct="1"/>
            <a:r>
              <a:rPr lang="en-US" altLang="en-US" dirty="0"/>
              <a:t>Maintaining Operating Systems and Software Inventories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3547125"/>
          </a:xfrm>
        </p:spPr>
        <p:txBody>
          <a:bodyPr/>
          <a:lstStyle/>
          <a:p>
            <a:pPr eaLnBrk="1" hangingPunct="1"/>
            <a:r>
              <a:rPr lang="en-US" altLang="en-US" dirty="0"/>
              <a:t>A disaster recovery plan ensures that you can restore your workstation and investigation files to their original condition</a:t>
            </a:r>
          </a:p>
          <a:p>
            <a:pPr lvl="1" eaLnBrk="1" hangingPunct="1"/>
            <a:r>
              <a:rPr lang="en-US" altLang="en-US" dirty="0"/>
              <a:t>Recover from catastrophic situations, virus contamination, and reconfigurations</a:t>
            </a:r>
          </a:p>
          <a:p>
            <a:pPr eaLnBrk="1" hangingPunct="1"/>
            <a:r>
              <a:rPr lang="en-US" altLang="en-US" dirty="0"/>
              <a:t>Includes backup tools such as Norton Ghost</a:t>
            </a:r>
          </a:p>
          <a:p>
            <a:pPr eaLnBrk="1" hangingPunct="1"/>
            <a:r>
              <a:rPr lang="en-US" altLang="en-US" b="1" dirty="0"/>
              <a:t>Configuration management</a:t>
            </a:r>
          </a:p>
          <a:p>
            <a:pPr lvl="1" eaLnBrk="1" hangingPunct="1"/>
            <a:r>
              <a:rPr lang="en-US" altLang="en-US" dirty="0"/>
              <a:t>Keep track of software updates to your workstation</a:t>
            </a:r>
          </a:p>
          <a:p>
            <a:pPr eaLnBrk="1" hangingPunct="1"/>
            <a:r>
              <a:rPr lang="en-US" altLang="en-US" dirty="0"/>
              <a:t>For labs using high-end RAID servers:</a:t>
            </a:r>
          </a:p>
          <a:p>
            <a:pPr lvl="1" eaLnBrk="1" hangingPunct="1"/>
            <a:r>
              <a:rPr lang="en-US" altLang="en-US" dirty="0"/>
              <a:t>You must consider methods for restoring large data sets</a:t>
            </a:r>
          </a:p>
          <a:p>
            <a:pPr lvl="1" eaLnBrk="1" hangingPunct="1"/>
            <a:r>
              <a:rPr lang="en-US" altLang="en-US" dirty="0"/>
              <a:t>Large-end servers must have adequate data backup systems in case of a major failure or more than one drive</a:t>
            </a:r>
          </a:p>
        </p:txBody>
      </p:sp>
      <p:sp>
        <p:nvSpPr>
          <p:cNvPr id="44035" name="Rectangle 2"/>
          <p:cNvSpPr>
            <a:spLocks noGrp="1" noChangeArrowheads="1"/>
          </p:cNvSpPr>
          <p:nvPr>
            <p:ph type="title"/>
          </p:nvPr>
        </p:nvSpPr>
        <p:spPr>
          <a:xfrm>
            <a:off x="762000" y="319383"/>
            <a:ext cx="8026400" cy="470898"/>
          </a:xfrm>
        </p:spPr>
        <p:txBody>
          <a:bodyPr/>
          <a:lstStyle/>
          <a:p>
            <a:pPr eaLnBrk="1" hangingPunct="1"/>
            <a:r>
              <a:rPr lang="en-US" altLang="en-US" dirty="0"/>
              <a:t>Using a Disaster Recovery Plan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5125" y="1538288"/>
            <a:ext cx="8415338" cy="2417585"/>
          </a:xfrm>
        </p:spPr>
        <p:txBody>
          <a:bodyPr/>
          <a:lstStyle/>
          <a:p>
            <a:pPr eaLnBrk="1" hangingPunct="1"/>
            <a:r>
              <a:rPr lang="en-US" altLang="en-US" b="1" dirty="0"/>
              <a:t>Risk management</a:t>
            </a:r>
          </a:p>
          <a:p>
            <a:pPr lvl="1" eaLnBrk="1" hangingPunct="1"/>
            <a:r>
              <a:rPr lang="en-US" altLang="en-US" dirty="0"/>
              <a:t>Involves determining how much risk is acceptable for any process or operation</a:t>
            </a:r>
          </a:p>
          <a:p>
            <a:pPr lvl="1" eaLnBrk="1" hangingPunct="1"/>
            <a:r>
              <a:rPr lang="en-US" altLang="en-US" dirty="0"/>
              <a:t>Identify equipment your lab depends on so it can be periodically replaced</a:t>
            </a:r>
          </a:p>
          <a:p>
            <a:pPr lvl="1" eaLnBrk="1" hangingPunct="1"/>
            <a:r>
              <a:rPr lang="en-US" altLang="en-US" dirty="0"/>
              <a:t>Identify equipment you can replace when it fails</a:t>
            </a:r>
          </a:p>
          <a:p>
            <a:pPr eaLnBrk="1" hangingPunct="1"/>
            <a:r>
              <a:rPr lang="en-US" altLang="en-US" dirty="0"/>
              <a:t>Computing components last 18 to 36 months under normal conditions</a:t>
            </a:r>
          </a:p>
          <a:p>
            <a:pPr lvl="1" eaLnBrk="1" hangingPunct="1"/>
            <a:r>
              <a:rPr lang="en-US" altLang="en-US" dirty="0"/>
              <a:t>Schedule upgrades at least every 18 months</a:t>
            </a:r>
          </a:p>
          <a:p>
            <a:pPr lvl="2" eaLnBrk="1" hangingPunct="1"/>
            <a:r>
              <a:rPr lang="en-US" altLang="en-US" sz="1800" dirty="0"/>
              <a:t>Preferably every 12 months</a:t>
            </a:r>
          </a:p>
        </p:txBody>
      </p:sp>
      <p:sp>
        <p:nvSpPr>
          <p:cNvPr id="46083" name="Rectangle 2"/>
          <p:cNvSpPr>
            <a:spLocks noGrp="1" noChangeArrowheads="1"/>
          </p:cNvSpPr>
          <p:nvPr>
            <p:ph type="title"/>
          </p:nvPr>
        </p:nvSpPr>
        <p:spPr>
          <a:xfrm>
            <a:off x="762000" y="406400"/>
            <a:ext cx="8026400" cy="296863"/>
          </a:xfrm>
        </p:spPr>
        <p:txBody>
          <a:bodyPr/>
          <a:lstStyle/>
          <a:p>
            <a:pPr eaLnBrk="1" hangingPunct="1"/>
            <a:r>
              <a:rPr lang="en-US" altLang="en-US" dirty="0"/>
              <a:t>Planning for Equipment Upgrades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65125" y="1538288"/>
            <a:ext cx="8415338" cy="2497607"/>
          </a:xfrm>
        </p:spPr>
        <p:txBody>
          <a:bodyPr/>
          <a:lstStyle/>
          <a:p>
            <a:r>
              <a:rPr lang="en-US" dirty="0"/>
              <a:t>Enlist the support of managers and other team members</a:t>
            </a:r>
          </a:p>
          <a:p>
            <a:pPr eaLnBrk="1" hangingPunct="1"/>
            <a:r>
              <a:rPr lang="en-US" altLang="en-US" b="1" dirty="0"/>
              <a:t>Business case</a:t>
            </a:r>
          </a:p>
          <a:p>
            <a:pPr lvl="1" eaLnBrk="1" hangingPunct="1"/>
            <a:r>
              <a:rPr lang="en-US" altLang="en-US" dirty="0"/>
              <a:t>Plan you can use to sell your services to management or clients</a:t>
            </a:r>
          </a:p>
          <a:p>
            <a:pPr eaLnBrk="1" hangingPunct="1"/>
            <a:r>
              <a:rPr lang="en-US" altLang="en-US" dirty="0"/>
              <a:t>Demonstrate how the lab will help your organization to save money and increase profits</a:t>
            </a:r>
          </a:p>
          <a:p>
            <a:pPr lvl="1" eaLnBrk="1" hangingPunct="1"/>
            <a:r>
              <a:rPr lang="en-US" altLang="en-US" dirty="0"/>
              <a:t>Compare cost of an investigation with cost of a lawsuit</a:t>
            </a:r>
          </a:p>
          <a:p>
            <a:pPr lvl="1" eaLnBrk="1" hangingPunct="1"/>
            <a:r>
              <a:rPr lang="en-US" altLang="en-US" dirty="0"/>
              <a:t>Protect intellectual property, trade secrets, and future business plans</a:t>
            </a:r>
          </a:p>
        </p:txBody>
      </p:sp>
      <p:sp>
        <p:nvSpPr>
          <p:cNvPr id="47107" name="Rectangle 2"/>
          <p:cNvSpPr>
            <a:spLocks noGrp="1" noChangeArrowheads="1"/>
          </p:cNvSpPr>
          <p:nvPr>
            <p:ph type="title"/>
          </p:nvPr>
        </p:nvSpPr>
        <p:spPr>
          <a:xfrm>
            <a:off x="762000" y="406400"/>
            <a:ext cx="8026400" cy="296863"/>
          </a:xfrm>
        </p:spPr>
        <p:txBody>
          <a:bodyPr/>
          <a:lstStyle/>
          <a:p>
            <a:pPr eaLnBrk="1" hangingPunct="1"/>
            <a:r>
              <a:rPr lang="en-US" altLang="en-US" dirty="0"/>
              <a:t>Building a Business Case for Developing a Forensics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65125" y="1538288"/>
            <a:ext cx="8415338" cy="3781035"/>
          </a:xfrm>
        </p:spPr>
        <p:txBody>
          <a:bodyPr/>
          <a:lstStyle/>
          <a:p>
            <a:pPr eaLnBrk="1" hangingPunct="1"/>
            <a:r>
              <a:rPr lang="en-US" altLang="en-US" dirty="0"/>
              <a:t>Investigators must plan ahead to ensure that money is available for facilities, tools, supplies, and training for your forensics lab</a:t>
            </a:r>
          </a:p>
          <a:p>
            <a:pPr eaLnBrk="1" hangingPunct="1"/>
            <a:r>
              <a:rPr lang="en-US" altLang="en-US" b="1" dirty="0"/>
              <a:t>Justification</a:t>
            </a:r>
          </a:p>
          <a:p>
            <a:pPr lvl="1" eaLnBrk="1" hangingPunct="1"/>
            <a:r>
              <a:rPr lang="en-US" altLang="en-US" dirty="0"/>
              <a:t>You need to justify to the person controlling the budget the reason a lab is needed</a:t>
            </a:r>
          </a:p>
          <a:p>
            <a:pPr lvl="1" eaLnBrk="1" hangingPunct="1"/>
            <a:r>
              <a:rPr lang="en-US" altLang="en-US" dirty="0"/>
              <a:t>Requires constant efforts to market the lab’s services to previous, current, and future customers and clients</a:t>
            </a:r>
          </a:p>
          <a:p>
            <a:pPr eaLnBrk="1" hangingPunct="1"/>
            <a:r>
              <a:rPr lang="en-US" altLang="en-US" b="1" dirty="0"/>
              <a:t>Budget development </a:t>
            </a:r>
            <a:r>
              <a:rPr lang="en-US" altLang="en-US" dirty="0"/>
              <a:t>- needs to include:</a:t>
            </a:r>
          </a:p>
          <a:p>
            <a:pPr lvl="1" eaLnBrk="1" hangingPunct="1"/>
            <a:r>
              <a:rPr lang="en-US" altLang="en-US" dirty="0"/>
              <a:t>Facility cost</a:t>
            </a:r>
          </a:p>
          <a:p>
            <a:pPr lvl="1" eaLnBrk="1" hangingPunct="1"/>
            <a:r>
              <a:rPr lang="en-US" altLang="en-US" dirty="0"/>
              <a:t>Hardware requirements</a:t>
            </a:r>
          </a:p>
          <a:p>
            <a:pPr lvl="1" eaLnBrk="1" hangingPunct="1"/>
            <a:r>
              <a:rPr lang="en-US" altLang="en-US" dirty="0"/>
              <a:t>Software requirements</a:t>
            </a:r>
          </a:p>
          <a:p>
            <a:pPr lvl="1" eaLnBrk="1" hangingPunct="1"/>
            <a:r>
              <a:rPr lang="en-US" altLang="en-US" dirty="0"/>
              <a:t>Miscellaneous budget needs</a:t>
            </a:r>
          </a:p>
        </p:txBody>
      </p:sp>
      <p:sp>
        <p:nvSpPr>
          <p:cNvPr id="48131"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Lab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dirty="0"/>
              <a:t>Lab manager duties:</a:t>
            </a:r>
          </a:p>
          <a:p>
            <a:pPr lvl="1" eaLnBrk="1" hangingPunct="1"/>
            <a:r>
              <a:rPr lang="en-US" altLang="en-US" dirty="0"/>
              <a:t>Set up processes for managing cases</a:t>
            </a:r>
          </a:p>
          <a:p>
            <a:pPr lvl="1" eaLnBrk="1" hangingPunct="1"/>
            <a:r>
              <a:rPr lang="en-US" altLang="en-US" dirty="0"/>
              <a:t>Promote group consensus in decision making</a:t>
            </a:r>
          </a:p>
          <a:p>
            <a:pPr lvl="1" eaLnBrk="1" hangingPunct="1"/>
            <a:r>
              <a:rPr lang="en-US" altLang="en-US" dirty="0"/>
              <a:t>Maintain fiscal responsibility for lab needs</a:t>
            </a:r>
          </a:p>
          <a:p>
            <a:pPr lvl="1" eaLnBrk="1" hangingPunct="1"/>
            <a:r>
              <a:rPr lang="en-US" altLang="en-US" dirty="0"/>
              <a:t>Enforce ethical standards among lab staff members</a:t>
            </a:r>
          </a:p>
          <a:p>
            <a:pPr lvl="1" eaLnBrk="1" hangingPunct="1"/>
            <a:r>
              <a:rPr lang="en-US" altLang="en-US" dirty="0"/>
              <a:t>Plan updates for the lab</a:t>
            </a:r>
          </a:p>
          <a:p>
            <a:pPr lvl="1" eaLnBrk="1" hangingPunct="1"/>
            <a:r>
              <a:rPr lang="en-US" altLang="en-US" dirty="0"/>
              <a:t>Establish and promote quality-assurance processes</a:t>
            </a:r>
          </a:p>
          <a:p>
            <a:pPr lvl="1" eaLnBrk="1" hangingPunct="1"/>
            <a:r>
              <a:rPr lang="en-US" altLang="en-US" dirty="0"/>
              <a:t>Set reasonable production schedules</a:t>
            </a:r>
          </a:p>
          <a:p>
            <a:pPr lvl="1" eaLnBrk="1" hangingPunct="1"/>
            <a:r>
              <a:rPr lang="en-US" altLang="en-US" dirty="0"/>
              <a:t>Estimate how many cases an investigator can handle</a:t>
            </a:r>
          </a:p>
        </p:txBody>
      </p:sp>
      <p:sp>
        <p:nvSpPr>
          <p:cNvPr id="9219" name="Rectangle 2"/>
          <p:cNvSpPr>
            <a:spLocks noGrp="1" noChangeArrowheads="1"/>
          </p:cNvSpPr>
          <p:nvPr>
            <p:ph type="title"/>
          </p:nvPr>
        </p:nvSpPr>
        <p:spPr>
          <a:xfrm>
            <a:off x="762000" y="83934"/>
            <a:ext cx="8026400" cy="941796"/>
          </a:xfrm>
        </p:spPr>
        <p:txBody>
          <a:bodyPr/>
          <a:lstStyle/>
          <a:p>
            <a:pPr eaLnBrk="1" hangingPunct="1"/>
            <a:r>
              <a:rPr lang="en-US" altLang="en-US" dirty="0"/>
              <a:t>Identifying Duties of the Lab Manager and Staff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2625334"/>
          </a:xfrm>
        </p:spPr>
        <p:txBody>
          <a:bodyPr/>
          <a:lstStyle/>
          <a:p>
            <a:pPr eaLnBrk="1" hangingPunct="1"/>
            <a:r>
              <a:rPr lang="en-US" altLang="en-US" b="1" dirty="0"/>
              <a:t>Approval and acquisition</a:t>
            </a:r>
          </a:p>
          <a:p>
            <a:pPr lvl="1" eaLnBrk="1" hangingPunct="1"/>
            <a:r>
              <a:rPr lang="en-US" altLang="en-US" dirty="0"/>
              <a:t>You must present a business case with a budget to upper management for approval</a:t>
            </a:r>
          </a:p>
          <a:p>
            <a:pPr eaLnBrk="1" hangingPunct="1"/>
            <a:r>
              <a:rPr lang="en-US" altLang="en-US" b="1" dirty="0"/>
              <a:t>Implementation</a:t>
            </a:r>
          </a:p>
          <a:p>
            <a:pPr lvl="1" eaLnBrk="1" hangingPunct="1"/>
            <a:r>
              <a:rPr lang="en-US" altLang="en-US" dirty="0"/>
              <a:t>As part of your business case, describe how implementation of all approved items will be processed</a:t>
            </a:r>
          </a:p>
          <a:p>
            <a:pPr lvl="1" eaLnBrk="1" hangingPunct="1"/>
            <a:r>
              <a:rPr lang="en-US" altLang="en-US" dirty="0"/>
              <a:t>A timeline showing expected delivery or installation dates and expected completion dates must be included</a:t>
            </a:r>
          </a:p>
          <a:p>
            <a:pPr lvl="1" eaLnBrk="1" hangingPunct="1"/>
            <a:r>
              <a:rPr lang="en-US" altLang="en-US" dirty="0"/>
              <a:t>Schedule inspection dates</a:t>
            </a:r>
          </a:p>
        </p:txBody>
      </p:sp>
      <p:sp>
        <p:nvSpPr>
          <p:cNvPr id="49155"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Lab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3828740"/>
          </a:xfrm>
        </p:spPr>
        <p:txBody>
          <a:bodyPr/>
          <a:lstStyle/>
          <a:p>
            <a:pPr eaLnBrk="1" hangingPunct="1"/>
            <a:r>
              <a:rPr lang="en-US" altLang="en-US" b="1" dirty="0"/>
              <a:t>Acceptance testing </a:t>
            </a:r>
            <a:r>
              <a:rPr lang="en-US" altLang="en-US" dirty="0"/>
              <a:t>- consider the following items:</a:t>
            </a:r>
          </a:p>
          <a:p>
            <a:pPr lvl="1" eaLnBrk="1" hangingPunct="1"/>
            <a:r>
              <a:rPr lang="en-US" altLang="en-US" dirty="0"/>
              <a:t>Inspect the facility to make sure it meets security criteria for containing and controlling digital evidence</a:t>
            </a:r>
          </a:p>
          <a:p>
            <a:pPr lvl="1" eaLnBrk="1" hangingPunct="1"/>
            <a:r>
              <a:rPr lang="en-US" altLang="en-US" dirty="0"/>
              <a:t>Test all communications</a:t>
            </a:r>
          </a:p>
          <a:p>
            <a:pPr lvl="1" eaLnBrk="1" hangingPunct="1"/>
            <a:r>
              <a:rPr lang="en-US" altLang="en-US" dirty="0"/>
              <a:t>Test all hardware to verify it is operational</a:t>
            </a:r>
          </a:p>
          <a:p>
            <a:pPr lvl="1" eaLnBrk="1" hangingPunct="1"/>
            <a:r>
              <a:rPr lang="en-US" altLang="en-US" dirty="0"/>
              <a:t>Install and start all software tools</a:t>
            </a:r>
          </a:p>
          <a:p>
            <a:pPr eaLnBrk="1" hangingPunct="1"/>
            <a:r>
              <a:rPr lang="en-US" altLang="en-US" b="1" dirty="0"/>
              <a:t>Correction for Acceptance</a:t>
            </a:r>
          </a:p>
          <a:p>
            <a:pPr lvl="1" eaLnBrk="1" hangingPunct="1"/>
            <a:r>
              <a:rPr lang="en-US" altLang="en-US" dirty="0"/>
              <a:t>Your business case must anticipate problems that can cause delays in lab production</a:t>
            </a:r>
          </a:p>
          <a:p>
            <a:pPr eaLnBrk="1" hangingPunct="1"/>
            <a:r>
              <a:rPr lang="en-US" altLang="en-US" b="1" dirty="0"/>
              <a:t>Production</a:t>
            </a:r>
          </a:p>
          <a:p>
            <a:pPr lvl="1" eaLnBrk="1" hangingPunct="1"/>
            <a:r>
              <a:rPr lang="en-US" altLang="en-US" dirty="0"/>
              <a:t>After all essential corrections have been made the lab can go into production</a:t>
            </a:r>
          </a:p>
          <a:p>
            <a:pPr lvl="1" eaLnBrk="1" hangingPunct="1"/>
            <a:r>
              <a:rPr lang="en-US" altLang="en-US" dirty="0"/>
              <a:t>Implement lab operations procedures</a:t>
            </a:r>
          </a:p>
        </p:txBody>
      </p:sp>
      <p:sp>
        <p:nvSpPr>
          <p:cNvPr id="51203"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Lab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r>
              <a:rPr lang="en-US" altLang="en-US" dirty="0"/>
              <a:t>A digital forensics lab is where you conduct investigations, store evidence, and do most of your work</a:t>
            </a:r>
          </a:p>
          <a:p>
            <a:pPr eaLnBrk="1" hangingPunct="1"/>
            <a:r>
              <a:rPr lang="en-US" altLang="en-US" dirty="0"/>
              <a:t>Seek to upgrade your skills through training</a:t>
            </a:r>
          </a:p>
          <a:p>
            <a:pPr eaLnBrk="1" hangingPunct="1"/>
            <a:r>
              <a:rPr lang="en-US" altLang="en-US" dirty="0"/>
              <a:t>A lab facility must be physically secure so that evidence is not lost, corrupted, or destroyed</a:t>
            </a:r>
          </a:p>
          <a:p>
            <a:pPr eaLnBrk="1" hangingPunct="1"/>
            <a:r>
              <a:rPr lang="en-US" altLang="en-US" dirty="0"/>
              <a:t>It is harder to plan a computer forensics lab for a police department than for a private organization or corporation</a:t>
            </a:r>
          </a:p>
        </p:txBody>
      </p:sp>
      <p:sp>
        <p:nvSpPr>
          <p:cNvPr id="53251" name="Rectangle 2"/>
          <p:cNvSpPr>
            <a:spLocks noGrp="1" noChangeArrowheads="1"/>
          </p:cNvSpPr>
          <p:nvPr>
            <p:ph type="title"/>
          </p:nvPr>
        </p:nvSpPr>
        <p:spPr>
          <a:xfrm>
            <a:off x="762000" y="317299"/>
            <a:ext cx="8026400" cy="475066"/>
          </a:xfrm>
        </p:spPr>
        <p:txBody>
          <a:bodyPr/>
          <a:lstStyle/>
          <a:p>
            <a:pPr eaLnBrk="1" hangingPunct="1"/>
            <a:r>
              <a:rPr lang="en-US" altLang="en-US" dirty="0"/>
              <a:t>Summary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r>
              <a:rPr lang="en-US" altLang="en-US" dirty="0"/>
              <a:t>A forensic workstation needs to have adequate memory, storage, and ports to deal with common types of cases that come through the lab</a:t>
            </a:r>
          </a:p>
          <a:p>
            <a:pPr eaLnBrk="1" hangingPunct="1"/>
            <a:r>
              <a:rPr lang="en-US" altLang="en-US" dirty="0"/>
              <a:t>Prepare a business case to enlist the support of your managers and other team members when building a forensics lab</a:t>
            </a:r>
          </a:p>
        </p:txBody>
      </p:sp>
      <p:sp>
        <p:nvSpPr>
          <p:cNvPr id="54275" name="Rectangle 2"/>
          <p:cNvSpPr>
            <a:spLocks noGrp="1" noChangeArrowheads="1"/>
          </p:cNvSpPr>
          <p:nvPr>
            <p:ph type="title"/>
          </p:nvPr>
        </p:nvSpPr>
        <p:spPr>
          <a:xfrm>
            <a:off x="762000" y="317299"/>
            <a:ext cx="8026400" cy="475066"/>
          </a:xfrm>
        </p:spPr>
        <p:txBody>
          <a:bodyPr/>
          <a:lstStyle/>
          <a:p>
            <a:pPr eaLnBrk="1" hangingPunct="1"/>
            <a:r>
              <a:rPr lang="en-US" altLang="en-US" dirty="0"/>
              <a:t>Summary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65125" y="1538288"/>
            <a:ext cx="8415338" cy="3870290"/>
          </a:xfrm>
        </p:spPr>
        <p:txBody>
          <a:bodyPr/>
          <a:lstStyle/>
          <a:p>
            <a:pPr eaLnBrk="1" hangingPunct="1"/>
            <a:r>
              <a:rPr lang="en-US" altLang="en-US" dirty="0"/>
              <a:t>Lab manager duties (cont’d):</a:t>
            </a:r>
          </a:p>
          <a:p>
            <a:pPr lvl="1" eaLnBrk="1" hangingPunct="1"/>
            <a:r>
              <a:rPr lang="en-US" altLang="en-US" dirty="0"/>
              <a:t>Estimate when to expect preliminary and final results</a:t>
            </a:r>
          </a:p>
          <a:p>
            <a:pPr lvl="1" eaLnBrk="1" hangingPunct="1"/>
            <a:r>
              <a:rPr lang="en-US" altLang="en-US" dirty="0"/>
              <a:t>Create and monitor lab policies for staff</a:t>
            </a:r>
          </a:p>
          <a:p>
            <a:pPr lvl="1" eaLnBrk="1" hangingPunct="1"/>
            <a:r>
              <a:rPr lang="en-US" altLang="en-US" dirty="0"/>
              <a:t>Provide a safe and secure workplace for staff and evidence</a:t>
            </a:r>
          </a:p>
          <a:p>
            <a:pPr eaLnBrk="1" hangingPunct="1"/>
            <a:r>
              <a:rPr lang="en-US" altLang="en-US" dirty="0"/>
              <a:t>Staff member duties:</a:t>
            </a:r>
          </a:p>
          <a:p>
            <a:pPr lvl="1" eaLnBrk="1" hangingPunct="1"/>
            <a:r>
              <a:rPr lang="en-US" altLang="en-US" dirty="0"/>
              <a:t>Knowledge and training:</a:t>
            </a:r>
          </a:p>
          <a:p>
            <a:pPr lvl="2" eaLnBrk="1" hangingPunct="1"/>
            <a:r>
              <a:rPr lang="en-US" altLang="en-US" sz="1800" dirty="0"/>
              <a:t>Hardware and software</a:t>
            </a:r>
          </a:p>
          <a:p>
            <a:pPr lvl="2" eaLnBrk="1" hangingPunct="1"/>
            <a:r>
              <a:rPr lang="en-US" altLang="en-US" sz="1800" dirty="0"/>
              <a:t>OS and file types</a:t>
            </a:r>
          </a:p>
          <a:p>
            <a:pPr lvl="2" eaLnBrk="1" hangingPunct="1"/>
            <a:r>
              <a:rPr lang="en-US" altLang="en-US" sz="1800" dirty="0"/>
              <a:t>Deductive reasoning</a:t>
            </a:r>
          </a:p>
          <a:p>
            <a:pPr lvl="1" eaLnBrk="1" hangingPunct="1"/>
            <a:r>
              <a:rPr lang="en-US" altLang="en-US" dirty="0"/>
              <a:t>Work is reviewed regularly by the lab manager</a:t>
            </a:r>
            <a:endParaRPr lang="en-US" altLang="en-US" sz="2000" dirty="0"/>
          </a:p>
          <a:p>
            <a:pPr eaLnBrk="1" hangingPunct="1"/>
            <a:r>
              <a:rPr lang="en-US" altLang="en-US" dirty="0"/>
              <a:t>Check the ANAB Web site for online manual and information</a:t>
            </a:r>
          </a:p>
        </p:txBody>
      </p:sp>
      <p:sp>
        <p:nvSpPr>
          <p:cNvPr id="10243" name="Rectangle 2"/>
          <p:cNvSpPr>
            <a:spLocks noGrp="1" noChangeArrowheads="1"/>
          </p:cNvSpPr>
          <p:nvPr>
            <p:ph type="title"/>
          </p:nvPr>
        </p:nvSpPr>
        <p:spPr>
          <a:xfrm>
            <a:off x="762000" y="83934"/>
            <a:ext cx="8026400" cy="941796"/>
          </a:xfrm>
        </p:spPr>
        <p:txBody>
          <a:bodyPr/>
          <a:lstStyle/>
          <a:p>
            <a:pPr eaLnBrk="1" hangingPunct="1"/>
            <a:r>
              <a:rPr lang="en-US" altLang="en-US" dirty="0"/>
              <a:t>Identifying Duties of the Lab Manager and Staff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65125" y="1538288"/>
            <a:ext cx="8415338" cy="2545312"/>
          </a:xfrm>
        </p:spPr>
        <p:txBody>
          <a:bodyPr/>
          <a:lstStyle/>
          <a:p>
            <a:pPr eaLnBrk="1" hangingPunct="1"/>
            <a:r>
              <a:rPr lang="en-US" altLang="en-US" dirty="0"/>
              <a:t>Break costs down into monthly, quarterly, and annual expenses</a:t>
            </a:r>
          </a:p>
          <a:p>
            <a:pPr eaLnBrk="1" hangingPunct="1"/>
            <a:r>
              <a:rPr lang="en-US" altLang="en-US" dirty="0"/>
              <a:t>Use past investigation expenses to extrapolate expected future costs</a:t>
            </a:r>
            <a:endParaRPr lang="en-US" altLang="en-US" sz="3000" dirty="0"/>
          </a:p>
          <a:p>
            <a:pPr eaLnBrk="1" hangingPunct="1"/>
            <a:r>
              <a:rPr lang="en-US" altLang="en-US" dirty="0"/>
              <a:t>Expenses for a lab include:</a:t>
            </a:r>
          </a:p>
          <a:p>
            <a:pPr lvl="1" eaLnBrk="1" hangingPunct="1"/>
            <a:r>
              <a:rPr lang="en-US" altLang="en-US" dirty="0"/>
              <a:t>Hardware</a:t>
            </a:r>
          </a:p>
          <a:p>
            <a:pPr lvl="1" eaLnBrk="1" hangingPunct="1"/>
            <a:r>
              <a:rPr lang="en-US" altLang="en-US" dirty="0"/>
              <a:t>Software</a:t>
            </a:r>
          </a:p>
          <a:p>
            <a:pPr lvl="1" eaLnBrk="1" hangingPunct="1"/>
            <a:r>
              <a:rPr lang="en-US" altLang="en-US" dirty="0"/>
              <a:t>Facility space</a:t>
            </a:r>
          </a:p>
          <a:p>
            <a:pPr lvl="1" eaLnBrk="1" hangingPunct="1"/>
            <a:r>
              <a:rPr lang="en-US" altLang="en-US" dirty="0"/>
              <a:t>Training personnel</a:t>
            </a:r>
          </a:p>
        </p:txBody>
      </p:sp>
      <p:sp>
        <p:nvSpPr>
          <p:cNvPr id="12291"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Planning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65125" y="1538288"/>
            <a:ext cx="8415338" cy="2263697"/>
          </a:xfrm>
        </p:spPr>
        <p:txBody>
          <a:bodyPr/>
          <a:lstStyle/>
          <a:p>
            <a:pPr eaLnBrk="1" hangingPunct="1"/>
            <a:r>
              <a:rPr lang="en-US" altLang="en-US" dirty="0"/>
              <a:t>Estimate the number of cases your lab expects to examine</a:t>
            </a:r>
          </a:p>
          <a:p>
            <a:pPr lvl="1" eaLnBrk="1" hangingPunct="1"/>
            <a:r>
              <a:rPr lang="en-US" altLang="en-US" dirty="0"/>
              <a:t>Identify types of computers you’re likely to examine</a:t>
            </a:r>
          </a:p>
          <a:p>
            <a:pPr eaLnBrk="1" hangingPunct="1"/>
            <a:r>
              <a:rPr lang="en-US" altLang="en-US" dirty="0"/>
              <a:t>Take into account changes in technology</a:t>
            </a:r>
          </a:p>
          <a:p>
            <a:pPr eaLnBrk="1" hangingPunct="1"/>
            <a:r>
              <a:rPr lang="en-US" altLang="en-US" dirty="0"/>
              <a:t>Use statistics to determine what kind of computer crimes are more likely to occur</a:t>
            </a:r>
          </a:p>
          <a:p>
            <a:pPr eaLnBrk="1" hangingPunct="1"/>
            <a:r>
              <a:rPr lang="en-US" altLang="en-US" dirty="0"/>
              <a:t>Use this information to plan ahead your lab requirements and costs</a:t>
            </a:r>
          </a:p>
        </p:txBody>
      </p:sp>
      <p:sp>
        <p:nvSpPr>
          <p:cNvPr id="13315"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Planning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3283976"/>
          </a:xfrm>
        </p:spPr>
        <p:txBody>
          <a:bodyPr/>
          <a:lstStyle/>
          <a:p>
            <a:pPr eaLnBrk="1" hangingPunct="1"/>
            <a:r>
              <a:rPr lang="en-US" altLang="en-US" dirty="0"/>
              <a:t>Check statistics from the </a:t>
            </a:r>
            <a:r>
              <a:rPr lang="en-US" altLang="en-US" b="1" dirty="0"/>
              <a:t>Uniform Crime Report</a:t>
            </a:r>
          </a:p>
          <a:p>
            <a:pPr lvl="1" eaLnBrk="1" hangingPunct="1"/>
            <a:r>
              <a:rPr lang="en-US" altLang="en-US" dirty="0">
                <a:hlinkClick r:id="rId3"/>
              </a:rPr>
              <a:t>For federal reports</a:t>
            </a:r>
            <a:endParaRPr lang="en-US" altLang="en-US" dirty="0"/>
          </a:p>
          <a:p>
            <a:pPr eaLnBrk="1" hangingPunct="1"/>
            <a:r>
              <a:rPr lang="en-US" altLang="en-US" dirty="0"/>
              <a:t>Identify crimes committed with specialized software</a:t>
            </a:r>
          </a:p>
          <a:p>
            <a:pPr eaLnBrk="1" hangingPunct="1"/>
            <a:r>
              <a:rPr lang="en-US" altLang="en-US" dirty="0"/>
              <a:t>When setting up a lab for a private company, check:</a:t>
            </a:r>
          </a:p>
          <a:p>
            <a:pPr lvl="1" eaLnBrk="1" hangingPunct="1"/>
            <a:r>
              <a:rPr lang="en-US" altLang="en-US" dirty="0"/>
              <a:t>Hardware and software inventory</a:t>
            </a:r>
          </a:p>
          <a:p>
            <a:pPr lvl="1" eaLnBrk="1" hangingPunct="1"/>
            <a:r>
              <a:rPr lang="en-US" altLang="en-US" dirty="0"/>
              <a:t>Problems reported last year</a:t>
            </a:r>
          </a:p>
          <a:p>
            <a:pPr lvl="1" eaLnBrk="1" hangingPunct="1"/>
            <a:r>
              <a:rPr lang="en-US" altLang="en-US" dirty="0"/>
              <a:t>Future developments in computing technology</a:t>
            </a:r>
          </a:p>
          <a:p>
            <a:pPr eaLnBrk="1" hangingPunct="1"/>
            <a:r>
              <a:rPr lang="en-US" altLang="en-US" dirty="0"/>
              <a:t>Time management is a major issue when choosing software and hardware to purchase</a:t>
            </a:r>
          </a:p>
        </p:txBody>
      </p:sp>
      <p:sp>
        <p:nvSpPr>
          <p:cNvPr id="14339"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Planning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185214"/>
          </a:xfrm>
        </p:spPr>
        <p:txBody>
          <a:bodyPr/>
          <a:lstStyle/>
          <a:p>
            <a:pPr eaLnBrk="1" hangingPunct="1">
              <a:lnSpc>
                <a:spcPct val="90000"/>
              </a:lnSpc>
            </a:pPr>
            <a:r>
              <a:rPr lang="en-US" altLang="en-US" dirty="0"/>
              <a:t>Update your skills through appropriate training</a:t>
            </a:r>
          </a:p>
          <a:p>
            <a:pPr lvl="1" eaLnBrk="1" hangingPunct="1">
              <a:lnSpc>
                <a:spcPct val="90000"/>
              </a:lnSpc>
            </a:pPr>
            <a:r>
              <a:rPr lang="en-US" altLang="en-US" dirty="0"/>
              <a:t>Thoroughly research the requirements, cost, and acceptability in your area of employment</a:t>
            </a:r>
          </a:p>
          <a:p>
            <a:pPr eaLnBrk="1" hangingPunct="1">
              <a:lnSpc>
                <a:spcPct val="90000"/>
              </a:lnSpc>
            </a:pPr>
            <a:r>
              <a:rPr lang="en-US" altLang="en-US" dirty="0"/>
              <a:t>International Association of Computer Investigative Specialists (IACIS) </a:t>
            </a:r>
          </a:p>
          <a:p>
            <a:pPr lvl="1" eaLnBrk="1" hangingPunct="1">
              <a:lnSpc>
                <a:spcPct val="90000"/>
              </a:lnSpc>
            </a:pPr>
            <a:r>
              <a:rPr lang="en-US" altLang="en-US" dirty="0"/>
              <a:t>Created by police officers who wanted to formalize credentials in digital investigations</a:t>
            </a:r>
          </a:p>
          <a:p>
            <a:pPr lvl="1" eaLnBrk="1" hangingPunct="1">
              <a:lnSpc>
                <a:spcPct val="90000"/>
              </a:lnSpc>
            </a:pPr>
            <a:r>
              <a:rPr lang="en-US" altLang="en-US" dirty="0"/>
              <a:t>Candidates who complete the IACIS test are designated as a </a:t>
            </a:r>
            <a:r>
              <a:rPr lang="en-US" altLang="en-US" b="1" dirty="0"/>
              <a:t>Certified Forensic Computer Examiner (CFCE)</a:t>
            </a:r>
          </a:p>
        </p:txBody>
      </p:sp>
      <p:sp>
        <p:nvSpPr>
          <p:cNvPr id="16387"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Training (1 of 5)</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7633</TotalTime>
  <Words>4274</Words>
  <Application>Microsoft Office PowerPoint</Application>
  <PresentationFormat>On-screen Show (4:3)</PresentationFormat>
  <Paragraphs>393</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Guide to Computer Forensics  and Investigations Sixth Edition  Chapter 2 </vt:lpstr>
      <vt:lpstr>Objectives</vt:lpstr>
      <vt:lpstr>Understanding Forensics Lab Certification Requirements </vt:lpstr>
      <vt:lpstr>Identifying Duties of the Lab Manager and Staff (1 of 2)</vt:lpstr>
      <vt:lpstr>Identifying Duties of the Lab Manager and Staff (2 of 2)</vt:lpstr>
      <vt:lpstr>Lab Budget Planning (1 of 3)</vt:lpstr>
      <vt:lpstr>Lab Budget Planning (2 of 3)</vt:lpstr>
      <vt:lpstr>Lab Budget Planning (3 of 3)</vt:lpstr>
      <vt:lpstr>Acquiring Certification and Training (1 of 5)</vt:lpstr>
      <vt:lpstr>Acquiring Certification and Training (2 of 5)</vt:lpstr>
      <vt:lpstr>Acquiring Certification and Training (3 of 5)</vt:lpstr>
      <vt:lpstr>Acquiring Certification and Training (4 of 5)</vt:lpstr>
      <vt:lpstr>Acquiring Certification and Training (5 of 5)</vt:lpstr>
      <vt:lpstr>Determining the Physical Requirements for a Computer Forensics Lab</vt:lpstr>
      <vt:lpstr>Identifying Lab Security Needs</vt:lpstr>
      <vt:lpstr>Conducting High-Risk Investigations</vt:lpstr>
      <vt:lpstr>Using Evidence Containers (1 of 4)</vt:lpstr>
      <vt:lpstr>Using Evidence Containers (2 of 4)</vt:lpstr>
      <vt:lpstr>Using Evidence Containers (3 of 4)</vt:lpstr>
      <vt:lpstr>Using Evidence Containers (4 of 4)</vt:lpstr>
      <vt:lpstr>Overseeing Facility Maintenance</vt:lpstr>
      <vt:lpstr>Considering Physical Security Needs</vt:lpstr>
      <vt:lpstr>Auditing a Digital Forensics Lab</vt:lpstr>
      <vt:lpstr>Determining Floor Plans for Digital Forensics Labs (1 of 7)</vt:lpstr>
      <vt:lpstr>Determining Floor Plans for Digital Forensics Labs (2 of 7)</vt:lpstr>
      <vt:lpstr>Determining Floor Plans for Digital Forensics Labs (3 of 7)</vt:lpstr>
      <vt:lpstr>Determining Floor Plans for Digital Forensics Labs (4 of 7)</vt:lpstr>
      <vt:lpstr>Determining Floor Plans for Digital Forensics Labs (5 of 7)</vt:lpstr>
      <vt:lpstr>Determining Floor Plans for Digital Forensics Labs (6 of 7)</vt:lpstr>
      <vt:lpstr> Determining Floor Plans for Digital Forensics Labs (7 of 7)</vt:lpstr>
      <vt:lpstr>Selecting a Basic Forensic Workstation</vt:lpstr>
      <vt:lpstr>Selecting Workstations for a Lab</vt:lpstr>
      <vt:lpstr>Selecting Workstations for Private-Sector Labs</vt:lpstr>
      <vt:lpstr>Stocking Hardware Peripherals</vt:lpstr>
      <vt:lpstr>Maintaining Operating Systems and Software Inventories</vt:lpstr>
      <vt:lpstr>Using a Disaster Recovery Plan</vt:lpstr>
      <vt:lpstr>Planning for Equipment Upgrades</vt:lpstr>
      <vt:lpstr>Building a Business Case for Developing a Forensics Lab</vt:lpstr>
      <vt:lpstr>Preparing a Business Case for a Digital Forensics Lab (1 of 3)</vt:lpstr>
      <vt:lpstr>Preparing a Business Case for a Digital Forensics Lab (2 of 3)</vt:lpstr>
      <vt:lpstr>Preparing a Business Case for a Digital Forensics Lab (3 of 3)</vt:lpstr>
      <vt:lpstr>Summary (1 of 2)</vt:lpstr>
      <vt:lpstr>Summary (2 of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2</dc:title>
  <dc:subject/>
  <dc:creator>Bharat</dc:creator>
  <cp:keywords/>
  <dc:description/>
  <cp:lastModifiedBy>BHARAT RAWAL</cp:lastModifiedBy>
  <cp:revision>353</cp:revision>
  <dcterms:created xsi:type="dcterms:W3CDTF">2002-09-27T23:29:22Z</dcterms:created>
  <dcterms:modified xsi:type="dcterms:W3CDTF">2019-09-17T09:51:45Z</dcterms:modified>
  <cp:category/>
</cp:coreProperties>
</file>