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72" r:id="rId8"/>
    <p:sldId id="263" r:id="rId9"/>
    <p:sldId id="265" r:id="rId10"/>
    <p:sldId id="266" r:id="rId11"/>
    <p:sldId id="284" r:id="rId12"/>
    <p:sldId id="282" r:id="rId13"/>
    <p:sldId id="283" r:id="rId14"/>
    <p:sldId id="274" r:id="rId15"/>
    <p:sldId id="270" r:id="rId16"/>
    <p:sldId id="269" r:id="rId17"/>
    <p:sldId id="278" r:id="rId18"/>
    <p:sldId id="271" r:id="rId19"/>
    <p:sldId id="273" r:id="rId20"/>
    <p:sldId id="279" r:id="rId21"/>
    <p:sldId id="280" r:id="rId22"/>
    <p:sldId id="281" r:id="rId23"/>
    <p:sldId id="285" r:id="rId24"/>
    <p:sldId id="295" r:id="rId25"/>
    <p:sldId id="288" r:id="rId26"/>
    <p:sldId id="287" r:id="rId27"/>
    <p:sldId id="289" r:id="rId28"/>
    <p:sldId id="296" r:id="rId29"/>
    <p:sldId id="286" r:id="rId30"/>
    <p:sldId id="291" r:id="rId31"/>
    <p:sldId id="293" r:id="rId32"/>
    <p:sldId id="290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7A5FB-4B6F-4F92-8018-2C48D8F510B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FEF2CE-40CC-4A9C-8979-3E5E78C2FF66}">
      <dgm:prSet phldrT="[Text]"/>
      <dgm:spPr/>
      <dgm:t>
        <a:bodyPr/>
        <a:lstStyle/>
        <a:p>
          <a:r>
            <a:rPr lang="en-US" dirty="0"/>
            <a:t>Requirements Gathering</a:t>
          </a:r>
        </a:p>
      </dgm:t>
    </dgm:pt>
    <dgm:pt modelId="{FE873169-3146-4AAB-AC39-15EE62917D90}" type="parTrans" cxnId="{6E8D5E96-3982-4E15-B7A8-81E3731B7C6B}">
      <dgm:prSet/>
      <dgm:spPr/>
      <dgm:t>
        <a:bodyPr/>
        <a:lstStyle/>
        <a:p>
          <a:endParaRPr lang="en-US"/>
        </a:p>
      </dgm:t>
    </dgm:pt>
    <dgm:pt modelId="{AD773F46-1BF4-45A1-A4B3-978D739B87AA}" type="sibTrans" cxnId="{6E8D5E96-3982-4E15-B7A8-81E3731B7C6B}">
      <dgm:prSet/>
      <dgm:spPr/>
      <dgm:t>
        <a:bodyPr/>
        <a:lstStyle/>
        <a:p>
          <a:endParaRPr lang="en-US"/>
        </a:p>
      </dgm:t>
    </dgm:pt>
    <dgm:pt modelId="{BD8D54EF-B2E4-454B-AE2C-2BE2DC0B5CFF}">
      <dgm:prSet phldrT="[Text]"/>
      <dgm:spPr/>
      <dgm:t>
        <a:bodyPr/>
        <a:lstStyle/>
        <a:p>
          <a:r>
            <a:rPr lang="en-US" dirty="0"/>
            <a:t>Conceptual Design</a:t>
          </a:r>
        </a:p>
      </dgm:t>
    </dgm:pt>
    <dgm:pt modelId="{525AC18F-6D6B-4784-97C7-636643200DB4}" type="parTrans" cxnId="{D13272E1-A54D-41B0-B84C-6F851974D530}">
      <dgm:prSet/>
      <dgm:spPr/>
      <dgm:t>
        <a:bodyPr/>
        <a:lstStyle/>
        <a:p>
          <a:endParaRPr lang="en-US"/>
        </a:p>
      </dgm:t>
    </dgm:pt>
    <dgm:pt modelId="{8C4EE4EA-02ED-4D71-88DC-DF5531A1E15E}" type="sibTrans" cxnId="{D13272E1-A54D-41B0-B84C-6F851974D530}">
      <dgm:prSet/>
      <dgm:spPr/>
      <dgm:t>
        <a:bodyPr/>
        <a:lstStyle/>
        <a:p>
          <a:endParaRPr lang="en-US"/>
        </a:p>
      </dgm:t>
    </dgm:pt>
    <dgm:pt modelId="{14C6F222-B7F0-4017-A9FE-8F6F06DF395B}">
      <dgm:prSet phldrT="[Text]"/>
      <dgm:spPr/>
      <dgm:t>
        <a:bodyPr/>
        <a:lstStyle/>
        <a:p>
          <a:r>
            <a:rPr lang="en-US" dirty="0"/>
            <a:t>Logical Design</a:t>
          </a:r>
        </a:p>
      </dgm:t>
    </dgm:pt>
    <dgm:pt modelId="{365A6AB9-D1F2-4B51-8158-7096C3929221}" type="parTrans" cxnId="{50E40B91-3621-47D2-B53E-3C0BD81B0EE4}">
      <dgm:prSet/>
      <dgm:spPr/>
      <dgm:t>
        <a:bodyPr/>
        <a:lstStyle/>
        <a:p>
          <a:endParaRPr lang="en-US"/>
        </a:p>
      </dgm:t>
    </dgm:pt>
    <dgm:pt modelId="{0A5157D8-86F9-4458-BF9A-CDDED08BC481}" type="sibTrans" cxnId="{50E40B91-3621-47D2-B53E-3C0BD81B0EE4}">
      <dgm:prSet/>
      <dgm:spPr/>
      <dgm:t>
        <a:bodyPr/>
        <a:lstStyle/>
        <a:p>
          <a:endParaRPr lang="en-US"/>
        </a:p>
      </dgm:t>
    </dgm:pt>
    <dgm:pt modelId="{AC605E75-3E65-4D16-B8E4-80D5526F0C87}">
      <dgm:prSet phldrT="[Text]"/>
      <dgm:spPr/>
      <dgm:t>
        <a:bodyPr/>
        <a:lstStyle/>
        <a:p>
          <a:r>
            <a:rPr lang="en-US" dirty="0"/>
            <a:t>Relational DBMS</a:t>
          </a:r>
        </a:p>
      </dgm:t>
    </dgm:pt>
    <dgm:pt modelId="{1C0361D9-DA46-430C-B4DA-C05C16CB4DD9}" type="parTrans" cxnId="{89C21E88-2197-4939-A4E9-8AE8EDB7405F}">
      <dgm:prSet/>
      <dgm:spPr/>
      <dgm:t>
        <a:bodyPr/>
        <a:lstStyle/>
        <a:p>
          <a:endParaRPr lang="en-US"/>
        </a:p>
      </dgm:t>
    </dgm:pt>
    <dgm:pt modelId="{8DCC704A-0C26-477C-964F-2773A6C3517F}" type="sibTrans" cxnId="{89C21E88-2197-4939-A4E9-8AE8EDB7405F}">
      <dgm:prSet/>
      <dgm:spPr/>
      <dgm:t>
        <a:bodyPr/>
        <a:lstStyle/>
        <a:p>
          <a:endParaRPr lang="en-US"/>
        </a:p>
      </dgm:t>
    </dgm:pt>
    <dgm:pt modelId="{9A45070B-DF6E-4BA5-8066-31526C86A5FB}" type="pres">
      <dgm:prSet presAssocID="{A8F7A5FB-4B6F-4F92-8018-2C48D8F510B6}" presName="Name0" presStyleCnt="0">
        <dgm:presLayoutVars>
          <dgm:dir/>
          <dgm:resizeHandles val="exact"/>
        </dgm:presLayoutVars>
      </dgm:prSet>
      <dgm:spPr/>
    </dgm:pt>
    <dgm:pt modelId="{5EF7B6CA-AF5C-4401-AF20-713626757F90}" type="pres">
      <dgm:prSet presAssocID="{95FEF2CE-40CC-4A9C-8979-3E5E78C2FF66}" presName="node" presStyleLbl="node1" presStyleIdx="0" presStyleCnt="4">
        <dgm:presLayoutVars>
          <dgm:bulletEnabled val="1"/>
        </dgm:presLayoutVars>
      </dgm:prSet>
      <dgm:spPr/>
    </dgm:pt>
    <dgm:pt modelId="{325697AF-7E66-49BA-B4B0-920CE3593146}" type="pres">
      <dgm:prSet presAssocID="{AD773F46-1BF4-45A1-A4B3-978D739B87AA}" presName="sibTrans" presStyleLbl="sibTrans2D1" presStyleIdx="0" presStyleCnt="3"/>
      <dgm:spPr/>
    </dgm:pt>
    <dgm:pt modelId="{4E9B81C1-4AD1-4176-9D6B-98E51E6CCE24}" type="pres">
      <dgm:prSet presAssocID="{AD773F46-1BF4-45A1-A4B3-978D739B87AA}" presName="connectorText" presStyleLbl="sibTrans2D1" presStyleIdx="0" presStyleCnt="3"/>
      <dgm:spPr/>
    </dgm:pt>
    <dgm:pt modelId="{6254F931-092D-4EDA-B6CB-6841056CD81F}" type="pres">
      <dgm:prSet presAssocID="{BD8D54EF-B2E4-454B-AE2C-2BE2DC0B5CFF}" presName="node" presStyleLbl="node1" presStyleIdx="1" presStyleCnt="4">
        <dgm:presLayoutVars>
          <dgm:bulletEnabled val="1"/>
        </dgm:presLayoutVars>
      </dgm:prSet>
      <dgm:spPr/>
    </dgm:pt>
    <dgm:pt modelId="{E3813833-76D1-48D9-8B91-E83855AFA57D}" type="pres">
      <dgm:prSet presAssocID="{8C4EE4EA-02ED-4D71-88DC-DF5531A1E15E}" presName="sibTrans" presStyleLbl="sibTrans2D1" presStyleIdx="1" presStyleCnt="3"/>
      <dgm:spPr/>
    </dgm:pt>
    <dgm:pt modelId="{2744327A-C1DC-4232-9DF9-EBB31C79226D}" type="pres">
      <dgm:prSet presAssocID="{8C4EE4EA-02ED-4D71-88DC-DF5531A1E15E}" presName="connectorText" presStyleLbl="sibTrans2D1" presStyleIdx="1" presStyleCnt="3"/>
      <dgm:spPr/>
    </dgm:pt>
    <dgm:pt modelId="{687ACE31-90E6-4BC8-8632-3E3F94CE8C41}" type="pres">
      <dgm:prSet presAssocID="{14C6F222-B7F0-4017-A9FE-8F6F06DF395B}" presName="node" presStyleLbl="node1" presStyleIdx="2" presStyleCnt="4">
        <dgm:presLayoutVars>
          <dgm:bulletEnabled val="1"/>
        </dgm:presLayoutVars>
      </dgm:prSet>
      <dgm:spPr/>
    </dgm:pt>
    <dgm:pt modelId="{7088BF3B-411A-4FAE-BD2F-4BE5613F8045}" type="pres">
      <dgm:prSet presAssocID="{0A5157D8-86F9-4458-BF9A-CDDED08BC481}" presName="sibTrans" presStyleLbl="sibTrans2D1" presStyleIdx="2" presStyleCnt="3"/>
      <dgm:spPr/>
    </dgm:pt>
    <dgm:pt modelId="{3AE4D142-FADB-4293-ADBC-12E4EFDC406F}" type="pres">
      <dgm:prSet presAssocID="{0A5157D8-86F9-4458-BF9A-CDDED08BC481}" presName="connectorText" presStyleLbl="sibTrans2D1" presStyleIdx="2" presStyleCnt="3"/>
      <dgm:spPr/>
    </dgm:pt>
    <dgm:pt modelId="{6053270E-F839-4226-8CEC-CAA00BBEFDA4}" type="pres">
      <dgm:prSet presAssocID="{AC605E75-3E65-4D16-B8E4-80D5526F0C87}" presName="node" presStyleLbl="node1" presStyleIdx="3" presStyleCnt="4">
        <dgm:presLayoutVars>
          <dgm:bulletEnabled val="1"/>
        </dgm:presLayoutVars>
      </dgm:prSet>
      <dgm:spPr/>
    </dgm:pt>
  </dgm:ptLst>
  <dgm:cxnLst>
    <dgm:cxn modelId="{D762601D-273D-45B2-BF18-06A510E14FC0}" type="presOf" srcId="{14C6F222-B7F0-4017-A9FE-8F6F06DF395B}" destId="{687ACE31-90E6-4BC8-8632-3E3F94CE8C41}" srcOrd="0" destOrd="0" presId="urn:microsoft.com/office/officeart/2005/8/layout/process1"/>
    <dgm:cxn modelId="{5DEC2567-913E-48E0-B1AD-4E37031E8BB0}" type="presOf" srcId="{AD773F46-1BF4-45A1-A4B3-978D739B87AA}" destId="{325697AF-7E66-49BA-B4B0-920CE3593146}" srcOrd="0" destOrd="0" presId="urn:microsoft.com/office/officeart/2005/8/layout/process1"/>
    <dgm:cxn modelId="{0B9BAB4E-D822-4EC4-A169-2E9DDCF39FFD}" type="presOf" srcId="{BD8D54EF-B2E4-454B-AE2C-2BE2DC0B5CFF}" destId="{6254F931-092D-4EDA-B6CB-6841056CD81F}" srcOrd="0" destOrd="0" presId="urn:microsoft.com/office/officeart/2005/8/layout/process1"/>
    <dgm:cxn modelId="{49690570-DCA5-4AB2-BDD6-031455A53DA1}" type="presOf" srcId="{AD773F46-1BF4-45A1-A4B3-978D739B87AA}" destId="{4E9B81C1-4AD1-4176-9D6B-98E51E6CCE24}" srcOrd="1" destOrd="0" presId="urn:microsoft.com/office/officeart/2005/8/layout/process1"/>
    <dgm:cxn modelId="{034E027E-1243-407A-9DE9-2B9D90DF2420}" type="presOf" srcId="{AC605E75-3E65-4D16-B8E4-80D5526F0C87}" destId="{6053270E-F839-4226-8CEC-CAA00BBEFDA4}" srcOrd="0" destOrd="0" presId="urn:microsoft.com/office/officeart/2005/8/layout/process1"/>
    <dgm:cxn modelId="{7698347F-9AE8-411D-BCFA-3E745588B507}" type="presOf" srcId="{0A5157D8-86F9-4458-BF9A-CDDED08BC481}" destId="{3AE4D142-FADB-4293-ADBC-12E4EFDC406F}" srcOrd="1" destOrd="0" presId="urn:microsoft.com/office/officeart/2005/8/layout/process1"/>
    <dgm:cxn modelId="{BF0A7E87-1B64-4104-9E23-E27D69C4D98D}" type="presOf" srcId="{8C4EE4EA-02ED-4D71-88DC-DF5531A1E15E}" destId="{2744327A-C1DC-4232-9DF9-EBB31C79226D}" srcOrd="1" destOrd="0" presId="urn:microsoft.com/office/officeart/2005/8/layout/process1"/>
    <dgm:cxn modelId="{89C21E88-2197-4939-A4E9-8AE8EDB7405F}" srcId="{A8F7A5FB-4B6F-4F92-8018-2C48D8F510B6}" destId="{AC605E75-3E65-4D16-B8E4-80D5526F0C87}" srcOrd="3" destOrd="0" parTransId="{1C0361D9-DA46-430C-B4DA-C05C16CB4DD9}" sibTransId="{8DCC704A-0C26-477C-964F-2773A6C3517F}"/>
    <dgm:cxn modelId="{50E40B91-3621-47D2-B53E-3C0BD81B0EE4}" srcId="{A8F7A5FB-4B6F-4F92-8018-2C48D8F510B6}" destId="{14C6F222-B7F0-4017-A9FE-8F6F06DF395B}" srcOrd="2" destOrd="0" parTransId="{365A6AB9-D1F2-4B51-8158-7096C3929221}" sibTransId="{0A5157D8-86F9-4458-BF9A-CDDED08BC481}"/>
    <dgm:cxn modelId="{6E8D5E96-3982-4E15-B7A8-81E3731B7C6B}" srcId="{A8F7A5FB-4B6F-4F92-8018-2C48D8F510B6}" destId="{95FEF2CE-40CC-4A9C-8979-3E5E78C2FF66}" srcOrd="0" destOrd="0" parTransId="{FE873169-3146-4AAB-AC39-15EE62917D90}" sibTransId="{AD773F46-1BF4-45A1-A4B3-978D739B87AA}"/>
    <dgm:cxn modelId="{405BCCA4-9D03-4DE5-AFCC-665B229EA63B}" type="presOf" srcId="{8C4EE4EA-02ED-4D71-88DC-DF5531A1E15E}" destId="{E3813833-76D1-48D9-8B91-E83855AFA57D}" srcOrd="0" destOrd="0" presId="urn:microsoft.com/office/officeart/2005/8/layout/process1"/>
    <dgm:cxn modelId="{9A4494C3-D0CF-43C9-A1D3-B4CF843719F7}" type="presOf" srcId="{95FEF2CE-40CC-4A9C-8979-3E5E78C2FF66}" destId="{5EF7B6CA-AF5C-4401-AF20-713626757F90}" srcOrd="0" destOrd="0" presId="urn:microsoft.com/office/officeart/2005/8/layout/process1"/>
    <dgm:cxn modelId="{903365CF-1E65-4FFA-A418-765F1D06878D}" type="presOf" srcId="{0A5157D8-86F9-4458-BF9A-CDDED08BC481}" destId="{7088BF3B-411A-4FAE-BD2F-4BE5613F8045}" srcOrd="0" destOrd="0" presId="urn:microsoft.com/office/officeart/2005/8/layout/process1"/>
    <dgm:cxn modelId="{D13272E1-A54D-41B0-B84C-6F851974D530}" srcId="{A8F7A5FB-4B6F-4F92-8018-2C48D8F510B6}" destId="{BD8D54EF-B2E4-454B-AE2C-2BE2DC0B5CFF}" srcOrd="1" destOrd="0" parTransId="{525AC18F-6D6B-4784-97C7-636643200DB4}" sibTransId="{8C4EE4EA-02ED-4D71-88DC-DF5531A1E15E}"/>
    <dgm:cxn modelId="{49255EE6-080A-44EE-9841-8ECA5243CE11}" type="presOf" srcId="{A8F7A5FB-4B6F-4F92-8018-2C48D8F510B6}" destId="{9A45070B-DF6E-4BA5-8066-31526C86A5FB}" srcOrd="0" destOrd="0" presId="urn:microsoft.com/office/officeart/2005/8/layout/process1"/>
    <dgm:cxn modelId="{D72F8DF0-0D5A-4DB7-81AC-2BF014F4A3C2}" type="presParOf" srcId="{9A45070B-DF6E-4BA5-8066-31526C86A5FB}" destId="{5EF7B6CA-AF5C-4401-AF20-713626757F90}" srcOrd="0" destOrd="0" presId="urn:microsoft.com/office/officeart/2005/8/layout/process1"/>
    <dgm:cxn modelId="{6546B09E-3715-48FC-BE25-EAD7ACC2A64A}" type="presParOf" srcId="{9A45070B-DF6E-4BA5-8066-31526C86A5FB}" destId="{325697AF-7E66-49BA-B4B0-920CE3593146}" srcOrd="1" destOrd="0" presId="urn:microsoft.com/office/officeart/2005/8/layout/process1"/>
    <dgm:cxn modelId="{DC62E608-F3C3-4CEF-9CC5-AC5586CA012D}" type="presParOf" srcId="{325697AF-7E66-49BA-B4B0-920CE3593146}" destId="{4E9B81C1-4AD1-4176-9D6B-98E51E6CCE24}" srcOrd="0" destOrd="0" presId="urn:microsoft.com/office/officeart/2005/8/layout/process1"/>
    <dgm:cxn modelId="{49C8FA54-8FF3-4FE7-A160-0411195252CD}" type="presParOf" srcId="{9A45070B-DF6E-4BA5-8066-31526C86A5FB}" destId="{6254F931-092D-4EDA-B6CB-6841056CD81F}" srcOrd="2" destOrd="0" presId="urn:microsoft.com/office/officeart/2005/8/layout/process1"/>
    <dgm:cxn modelId="{EFA3EC2E-4CB9-4541-A370-E53B634BEEC2}" type="presParOf" srcId="{9A45070B-DF6E-4BA5-8066-31526C86A5FB}" destId="{E3813833-76D1-48D9-8B91-E83855AFA57D}" srcOrd="3" destOrd="0" presId="urn:microsoft.com/office/officeart/2005/8/layout/process1"/>
    <dgm:cxn modelId="{EA1574A6-6C8A-493C-8F6E-BA15457517FD}" type="presParOf" srcId="{E3813833-76D1-48D9-8B91-E83855AFA57D}" destId="{2744327A-C1DC-4232-9DF9-EBB31C79226D}" srcOrd="0" destOrd="0" presId="urn:microsoft.com/office/officeart/2005/8/layout/process1"/>
    <dgm:cxn modelId="{229955AB-D76D-47C2-9EBA-66AF5603CE47}" type="presParOf" srcId="{9A45070B-DF6E-4BA5-8066-31526C86A5FB}" destId="{687ACE31-90E6-4BC8-8632-3E3F94CE8C41}" srcOrd="4" destOrd="0" presId="urn:microsoft.com/office/officeart/2005/8/layout/process1"/>
    <dgm:cxn modelId="{C457C7BB-4F05-400A-9308-71AA6F1C9753}" type="presParOf" srcId="{9A45070B-DF6E-4BA5-8066-31526C86A5FB}" destId="{7088BF3B-411A-4FAE-BD2F-4BE5613F8045}" srcOrd="5" destOrd="0" presId="urn:microsoft.com/office/officeart/2005/8/layout/process1"/>
    <dgm:cxn modelId="{F837C1DC-BBCE-4464-B11E-F8CD1D56FD40}" type="presParOf" srcId="{7088BF3B-411A-4FAE-BD2F-4BE5613F8045}" destId="{3AE4D142-FADB-4293-ADBC-12E4EFDC406F}" srcOrd="0" destOrd="0" presId="urn:microsoft.com/office/officeart/2005/8/layout/process1"/>
    <dgm:cxn modelId="{8951F572-EF1D-4159-A4E1-AF9A23E0CB3D}" type="presParOf" srcId="{9A45070B-DF6E-4BA5-8066-31526C86A5FB}" destId="{6053270E-F839-4226-8CEC-CAA00BBEFD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7B6CA-AF5C-4401-AF20-713626757F90}">
      <dsp:nvSpPr>
        <dsp:cNvPr id="0" name=""/>
        <dsp:cNvSpPr/>
      </dsp:nvSpPr>
      <dsp:spPr>
        <a:xfrm>
          <a:off x="2678" y="312878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 Gathering</a:t>
          </a:r>
        </a:p>
      </dsp:txBody>
      <dsp:txXfrm>
        <a:off x="23261" y="333461"/>
        <a:ext cx="1130111" cy="661600"/>
      </dsp:txXfrm>
    </dsp:sp>
    <dsp:sp modelId="{325697AF-7E66-49BA-B4B0-920CE3593146}">
      <dsp:nvSpPr>
        <dsp:cNvPr id="0" name=""/>
        <dsp:cNvSpPr/>
      </dsp:nvSpPr>
      <dsp:spPr>
        <a:xfrm>
          <a:off x="1291083" y="519023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91083" y="577118"/>
        <a:ext cx="173817" cy="174286"/>
      </dsp:txXfrm>
    </dsp:sp>
    <dsp:sp modelId="{6254F931-092D-4EDA-B6CB-6841056CD81F}">
      <dsp:nvSpPr>
        <dsp:cNvPr id="0" name=""/>
        <dsp:cNvSpPr/>
      </dsp:nvSpPr>
      <dsp:spPr>
        <a:xfrm>
          <a:off x="1642467" y="312878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Conceptual Design</a:t>
          </a:r>
        </a:p>
      </dsp:txBody>
      <dsp:txXfrm>
        <a:off x="1663050" y="333461"/>
        <a:ext cx="1130111" cy="661600"/>
      </dsp:txXfrm>
    </dsp:sp>
    <dsp:sp modelId="{E3813833-76D1-48D9-8B91-E83855AFA57D}">
      <dsp:nvSpPr>
        <dsp:cNvPr id="0" name=""/>
        <dsp:cNvSpPr/>
      </dsp:nvSpPr>
      <dsp:spPr>
        <a:xfrm>
          <a:off x="2930872" y="519023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0872" y="577118"/>
        <a:ext cx="173817" cy="174286"/>
      </dsp:txXfrm>
    </dsp:sp>
    <dsp:sp modelId="{687ACE31-90E6-4BC8-8632-3E3F94CE8C41}">
      <dsp:nvSpPr>
        <dsp:cNvPr id="0" name=""/>
        <dsp:cNvSpPr/>
      </dsp:nvSpPr>
      <dsp:spPr>
        <a:xfrm>
          <a:off x="3282255" y="312878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Logical Design</a:t>
          </a:r>
        </a:p>
      </dsp:txBody>
      <dsp:txXfrm>
        <a:off x="3302838" y="333461"/>
        <a:ext cx="1130111" cy="661600"/>
      </dsp:txXfrm>
    </dsp:sp>
    <dsp:sp modelId="{7088BF3B-411A-4FAE-BD2F-4BE5613F8045}">
      <dsp:nvSpPr>
        <dsp:cNvPr id="0" name=""/>
        <dsp:cNvSpPr/>
      </dsp:nvSpPr>
      <dsp:spPr>
        <a:xfrm>
          <a:off x="4570660" y="519023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70660" y="577118"/>
        <a:ext cx="173817" cy="174286"/>
      </dsp:txXfrm>
    </dsp:sp>
    <dsp:sp modelId="{6053270E-F839-4226-8CEC-CAA00BBEFDA4}">
      <dsp:nvSpPr>
        <dsp:cNvPr id="0" name=""/>
        <dsp:cNvSpPr/>
      </dsp:nvSpPr>
      <dsp:spPr>
        <a:xfrm>
          <a:off x="4922043" y="312878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Relational DBMS</a:t>
          </a:r>
        </a:p>
      </dsp:txBody>
      <dsp:txXfrm>
        <a:off x="4942626" y="333461"/>
        <a:ext cx="1130111" cy="66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B3D0-54FF-4B52-B1AE-D7C9A0ECF18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32AD-E0CE-4C5E-8898-05002F8D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2AD-E0CE-4C5E-8898-05002F8D2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8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4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khan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dirty="0"/>
              <a:t>IST 210</a:t>
            </a:r>
            <a:br>
              <a:rPr lang="en-US" sz="4400" dirty="0"/>
            </a:br>
            <a:r>
              <a:rPr lang="en-US" sz="4400" dirty="0"/>
              <a:t>Organization of Data</a:t>
            </a:r>
            <a:br>
              <a:rPr lang="en-US" sz="4400" dirty="0"/>
            </a:br>
            <a:r>
              <a:rPr lang="en-US" sz="4400" dirty="0" err="1"/>
              <a:t>Data</a:t>
            </a:r>
            <a:r>
              <a:rPr lang="en-US" sz="4400" dirty="0"/>
              <a:t> Modelling using ER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700" y="4025900"/>
            <a:ext cx="5257800" cy="131445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Dr. S. Gokhan Ozden</a:t>
            </a:r>
          </a:p>
          <a:p>
            <a:pPr algn="r"/>
            <a:r>
              <a:rPr lang="en-US" sz="3200" dirty="0">
                <a:hlinkClick r:id="rId3"/>
              </a:rPr>
              <a:t>gokhan@psu.edu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6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Types of Attributes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attribute's value computed from other attributes</a:t>
            </a:r>
          </a:p>
          <a:p>
            <a:r>
              <a:rPr lang="en-US" dirty="0"/>
              <a:t>Consider dropping the attribute from the model. </a:t>
            </a:r>
          </a:p>
          <a:p>
            <a:r>
              <a:rPr lang="en-US" dirty="0"/>
              <a:t>Derived attributes are shown with a dotted line oval, see the figure below.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Stored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attribute that is stored in the database and whose value cannot be computed from other attributes</a:t>
            </a:r>
          </a:p>
          <a:p>
            <a:r>
              <a:rPr lang="en-US" dirty="0"/>
              <a:t>Part of the entity in the model</a:t>
            </a:r>
          </a:p>
          <a:p>
            <a:r>
              <a:rPr lang="en-US" dirty="0"/>
              <a:t>Stored attributes are shown with a solid line oval, see the figure below.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00550"/>
            <a:ext cx="3933825" cy="1725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1" y="4400549"/>
            <a:ext cx="3933825" cy="17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 of Attributes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 up with an example of </a:t>
            </a:r>
            <a:r>
              <a:rPr lang="en-US" b="1" i="1" dirty="0"/>
              <a:t>Composite</a:t>
            </a:r>
            <a:r>
              <a:rPr lang="en-US" dirty="0"/>
              <a:t> attribute</a:t>
            </a:r>
          </a:p>
          <a:p>
            <a:pPr lvl="1"/>
            <a:endParaRPr lang="en-US" dirty="0"/>
          </a:p>
          <a:p>
            <a:r>
              <a:rPr lang="en-US" dirty="0"/>
              <a:t>Come up with an example of </a:t>
            </a:r>
            <a:r>
              <a:rPr lang="en-US" b="1" i="1" dirty="0"/>
              <a:t>Atomic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Come up with an example </a:t>
            </a:r>
            <a:r>
              <a:rPr lang="en-US" b="1" i="1" dirty="0"/>
              <a:t>Single-value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Come up with an example </a:t>
            </a:r>
            <a:r>
              <a:rPr lang="en-US" b="1" i="1" dirty="0"/>
              <a:t>Multi-valued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Come up with an example of </a:t>
            </a:r>
            <a:r>
              <a:rPr lang="en-US" b="1" i="1" dirty="0"/>
              <a:t>Derived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Come up with an example of </a:t>
            </a:r>
            <a:r>
              <a:rPr lang="en-US" b="1" i="1" dirty="0"/>
              <a:t>Stored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Attributes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Entities of an entity type need to be identifiable</a:t>
            </a:r>
          </a:p>
          <a:p>
            <a:r>
              <a:rPr lang="en-US" sz="2800" dirty="0"/>
              <a:t>A </a:t>
            </a:r>
            <a:r>
              <a:rPr lang="en-US" sz="2800" b="1" i="1" dirty="0"/>
              <a:t>super-key</a:t>
            </a:r>
            <a:r>
              <a:rPr lang="en-US" sz="2800" dirty="0"/>
              <a:t> of an entity type is a set of one or more attributes whose values uniquely determine each entity in an entity set (super set)</a:t>
            </a:r>
          </a:p>
          <a:p>
            <a:r>
              <a:rPr lang="en-US" sz="2800" dirty="0"/>
              <a:t>A </a:t>
            </a:r>
            <a:r>
              <a:rPr lang="en-US" sz="2800" b="1" i="1" dirty="0"/>
              <a:t>candidate key</a:t>
            </a:r>
            <a:r>
              <a:rPr lang="en-US" sz="2800" i="1" dirty="0"/>
              <a:t> </a:t>
            </a:r>
            <a:r>
              <a:rPr lang="en-US" sz="2800" dirty="0"/>
              <a:t>of an entity type is a minimal (in terms of number of attributes) </a:t>
            </a:r>
            <a:r>
              <a:rPr lang="en-US" sz="2800" b="1" i="1" dirty="0"/>
              <a:t>super-key</a:t>
            </a:r>
          </a:p>
          <a:p>
            <a:r>
              <a:rPr lang="en-US" sz="2800" dirty="0"/>
              <a:t>Many candidate keys for an Entity Type</a:t>
            </a:r>
          </a:p>
          <a:p>
            <a:r>
              <a:rPr lang="en-US" sz="2800" dirty="0"/>
              <a:t>Only one of the candidate keys is selected to be the primary key of the Entity Type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</a:t>
            </a:r>
            <a:r>
              <a:rPr lang="en-US" dirty="0" err="1"/>
              <a:t>Attribbutes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Consider the Entity Set</a:t>
            </a:r>
          </a:p>
          <a:p>
            <a:pPr lvl="1"/>
            <a:r>
              <a:rPr lang="en-US" dirty="0"/>
              <a:t>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EmployeeName</a:t>
            </a:r>
            <a:r>
              <a:rPr lang="en-US" dirty="0"/>
              <a:t>, </a:t>
            </a:r>
            <a:r>
              <a:rPr lang="en-US" dirty="0" err="1"/>
              <a:t>DepartmentID</a:t>
            </a:r>
            <a:r>
              <a:rPr lang="en-US" dirty="0"/>
              <a:t>, SSN, Address, City, </a:t>
            </a:r>
            <a:r>
              <a:rPr lang="en-US" dirty="0" err="1"/>
              <a:t>PostalCode</a:t>
            </a:r>
            <a:r>
              <a:rPr lang="en-US" dirty="0"/>
              <a:t>)</a:t>
            </a:r>
          </a:p>
          <a:p>
            <a:r>
              <a:rPr lang="en-US" b="1" dirty="0"/>
              <a:t>Super-key</a:t>
            </a:r>
          </a:p>
          <a:p>
            <a:pPr lvl="1"/>
            <a:r>
              <a:rPr lang="en-US" dirty="0"/>
              <a:t>Employee (</a:t>
            </a:r>
            <a:r>
              <a:rPr lang="en-US" dirty="0" err="1"/>
              <a:t>EmployeeID</a:t>
            </a:r>
            <a:r>
              <a:rPr lang="en-US" dirty="0"/>
              <a:t>),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EmployeeName</a:t>
            </a:r>
            <a:r>
              <a:rPr lang="en-US" dirty="0"/>
              <a:t>),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EmployeeName</a:t>
            </a:r>
            <a:r>
              <a:rPr lang="en-US" dirty="0"/>
              <a:t>, </a:t>
            </a:r>
            <a:r>
              <a:rPr lang="en-US" dirty="0" err="1"/>
              <a:t>DepartmentID</a:t>
            </a:r>
            <a:r>
              <a:rPr lang="en-US" dirty="0"/>
              <a:t>)… and so on.</a:t>
            </a:r>
          </a:p>
          <a:p>
            <a:pPr lvl="1"/>
            <a:r>
              <a:rPr lang="en-US" dirty="0"/>
              <a:t>It is basically any combination of attributes which uniquely identify a tuple</a:t>
            </a:r>
          </a:p>
          <a:p>
            <a:r>
              <a:rPr lang="en-US" b="1" dirty="0"/>
              <a:t>Candidate key</a:t>
            </a:r>
          </a:p>
          <a:p>
            <a:pPr lvl="1"/>
            <a:r>
              <a:rPr lang="en-US" dirty="0"/>
              <a:t>Employee (</a:t>
            </a:r>
            <a:r>
              <a:rPr lang="en-US" dirty="0" err="1"/>
              <a:t>EmployeeID</a:t>
            </a:r>
            <a:r>
              <a:rPr lang="en-US" dirty="0"/>
              <a:t>), Employee (SSN).</a:t>
            </a:r>
          </a:p>
          <a:p>
            <a:pPr lvl="1"/>
            <a:r>
              <a:rPr lang="en-US" dirty="0"/>
              <a:t>As with </a:t>
            </a:r>
            <a:r>
              <a:rPr lang="en-US" b="1" i="1" dirty="0"/>
              <a:t>super-key </a:t>
            </a:r>
            <a:r>
              <a:rPr lang="en-US" dirty="0"/>
              <a:t>we can have multiple attributes as</a:t>
            </a:r>
            <a:r>
              <a:rPr lang="en-US" b="1" i="1" dirty="0"/>
              <a:t> candidate key</a:t>
            </a:r>
          </a:p>
          <a:p>
            <a:pPr lvl="1"/>
            <a:r>
              <a:rPr lang="en-US" dirty="0"/>
              <a:t>Multiple attributes makes it a </a:t>
            </a:r>
            <a:r>
              <a:rPr lang="en-US" b="1" i="1" dirty="0"/>
              <a:t>composite-key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Relationship</a:t>
            </a:r>
            <a:r>
              <a:rPr lang="en-US" dirty="0"/>
              <a:t> defines a business rule that relates entities with each other and where each </a:t>
            </a:r>
            <a:r>
              <a:rPr lang="en-US" b="1" i="1" dirty="0"/>
              <a:t>relationship instance</a:t>
            </a:r>
            <a:r>
              <a:rPr lang="en-US" dirty="0"/>
              <a:t> includes exactly one </a:t>
            </a:r>
            <a:r>
              <a:rPr lang="en-US" b="1" i="1" dirty="0"/>
              <a:t>entity</a:t>
            </a:r>
            <a:r>
              <a:rPr lang="en-US" dirty="0"/>
              <a:t> from each participating </a:t>
            </a:r>
            <a:r>
              <a:rPr lang="en-US" b="1" i="1" dirty="0"/>
              <a:t>entity type</a:t>
            </a:r>
            <a:r>
              <a:rPr lang="en-US" dirty="0"/>
              <a:t>.</a:t>
            </a:r>
          </a:p>
          <a:p>
            <a:r>
              <a:rPr lang="en-US" dirty="0"/>
              <a:t>A relationship is named as </a:t>
            </a:r>
            <a:r>
              <a:rPr lang="en-US" b="1" i="1" dirty="0"/>
              <a:t>verb</a:t>
            </a:r>
          </a:p>
          <a:p>
            <a:r>
              <a:rPr lang="en-US" dirty="0"/>
              <a:t>It is an association among two or more entities. For ex: ‘Maria’ </a:t>
            </a:r>
            <a:r>
              <a:rPr lang="en-US" i="1" dirty="0"/>
              <a:t>(</a:t>
            </a:r>
            <a:r>
              <a:rPr lang="en-US" b="1" i="1" dirty="0"/>
              <a:t>Customer</a:t>
            </a:r>
            <a:r>
              <a:rPr lang="en-US" i="1" dirty="0"/>
              <a:t>) </a:t>
            </a:r>
            <a:r>
              <a:rPr lang="en-US" b="1" dirty="0"/>
              <a:t>Orders</a:t>
            </a:r>
            <a:r>
              <a:rPr lang="en-US" dirty="0"/>
              <a:t> ‘LED TV’ </a:t>
            </a:r>
            <a:r>
              <a:rPr lang="en-US" b="1" i="1" dirty="0"/>
              <a:t>(Product)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8097" y="5346487"/>
            <a:ext cx="5720668" cy="25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and Product participating in a relationship Orders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11" y="3975420"/>
            <a:ext cx="7463926" cy="6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r>
              <a:rPr lang="en-US" dirty="0"/>
              <a:t>It is represented as Diamond. </a:t>
            </a:r>
          </a:p>
          <a:p>
            <a:r>
              <a:rPr lang="en-US" dirty="0"/>
              <a:t>Double-diamond – Instances of </a:t>
            </a:r>
            <a:r>
              <a:rPr lang="en-US" b="1" dirty="0"/>
              <a:t>weak entity </a:t>
            </a:r>
            <a:r>
              <a:rPr lang="en-US" dirty="0"/>
              <a:t>require an </a:t>
            </a:r>
            <a:r>
              <a:rPr lang="en-US" b="1" dirty="0"/>
              <a:t>identifying relationship </a:t>
            </a:r>
            <a:r>
              <a:rPr lang="en-US" dirty="0"/>
              <a:t>that relates them to an </a:t>
            </a:r>
            <a:r>
              <a:rPr lang="en-US" b="1" dirty="0"/>
              <a:t>identifying entity (Will learn in more detail in the coming slides)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81" y="3111500"/>
            <a:ext cx="2272182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09" y="3111500"/>
            <a:ext cx="2272182" cy="81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80982" y="4048218"/>
            <a:ext cx="2405598" cy="273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7109" y="4048218"/>
            <a:ext cx="2380826" cy="309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4350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Type, Relationship Set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03159"/>
            <a:ext cx="8229600" cy="4923006"/>
          </a:xfrm>
        </p:spPr>
        <p:txBody>
          <a:bodyPr>
            <a:normAutofit/>
          </a:bodyPr>
          <a:lstStyle/>
          <a:p>
            <a:r>
              <a:rPr lang="en-US" sz="2000" b="1" dirty="0"/>
              <a:t>Relationship Type </a:t>
            </a:r>
            <a:r>
              <a:rPr lang="en-US" sz="2000" dirty="0"/>
              <a:t>is a collection of similar relationships (instances)</a:t>
            </a:r>
          </a:p>
          <a:p>
            <a:r>
              <a:rPr lang="en-US" sz="2000" b="1" dirty="0"/>
              <a:t>Relationship Set </a:t>
            </a:r>
            <a:r>
              <a:rPr lang="en-US" sz="2000" dirty="0"/>
              <a:t>is a collection of relationships of a particular relationship type at any point in time</a:t>
            </a:r>
          </a:p>
          <a:p>
            <a:pPr lvl="1"/>
            <a:r>
              <a:rPr lang="en-US" sz="1200" dirty="0"/>
              <a:t>Alfred ordered two Products (LED TV and Printer). </a:t>
            </a:r>
          </a:p>
          <a:p>
            <a:pPr lvl="1"/>
            <a:r>
              <a:rPr lang="en-US" sz="1200" dirty="0"/>
              <a:t>Bryan didn’t order anything yet</a:t>
            </a:r>
          </a:p>
          <a:p>
            <a:pPr lvl="1"/>
            <a:r>
              <a:rPr lang="en-US" sz="1200" dirty="0"/>
              <a:t>Maria ordered LED TV</a:t>
            </a:r>
          </a:p>
          <a:p>
            <a:pPr lvl="1"/>
            <a:r>
              <a:rPr lang="en-US" sz="1200" dirty="0"/>
              <a:t>Scott ordered Laptop</a:t>
            </a:r>
          </a:p>
          <a:p>
            <a:pPr lvl="1"/>
            <a:r>
              <a:rPr lang="en-US" sz="1200" dirty="0"/>
              <a:t>LED TV ordered by two Customers (Alfred and Maria)</a:t>
            </a:r>
          </a:p>
          <a:p>
            <a:pPr lvl="1"/>
            <a:r>
              <a:rPr lang="en-US" sz="1200" dirty="0"/>
              <a:t>Nobody ordered Hard Drive yet</a:t>
            </a:r>
          </a:p>
          <a:p>
            <a:pPr lvl="1"/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21590"/>
            <a:ext cx="2590800" cy="304800"/>
          </a:xfrm>
        </p:spPr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83893" y="3676313"/>
            <a:ext cx="745958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1786688" y="3892880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26567" y="3676313"/>
            <a:ext cx="745958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9362" y="4053300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3304" y="3676313"/>
            <a:ext cx="745958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896099" y="4045280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798720" y="4358096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786688" y="5112072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786688" y="4711021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329362" y="4414248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329362" y="5031862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896099" y="4390185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896099" y="4727067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896099" y="5104056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14" idx="2"/>
          </p:cNvCxnSpPr>
          <p:nvPr/>
        </p:nvCxnSpPr>
        <p:spPr>
          <a:xfrm>
            <a:off x="1927056" y="3957049"/>
            <a:ext cx="2402306" cy="16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6"/>
            <a:endCxn id="16" idx="3"/>
          </p:cNvCxnSpPr>
          <p:nvPr/>
        </p:nvCxnSpPr>
        <p:spPr>
          <a:xfrm>
            <a:off x="4469730" y="4117469"/>
            <a:ext cx="2446925" cy="3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3"/>
            <a:endCxn id="21" idx="2"/>
          </p:cNvCxnSpPr>
          <p:nvPr/>
        </p:nvCxnSpPr>
        <p:spPr>
          <a:xfrm>
            <a:off x="1807244" y="4002422"/>
            <a:ext cx="2522118" cy="47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6"/>
            <a:endCxn id="23" idx="1"/>
          </p:cNvCxnSpPr>
          <p:nvPr/>
        </p:nvCxnSpPr>
        <p:spPr>
          <a:xfrm flipV="1">
            <a:off x="4469730" y="4408980"/>
            <a:ext cx="2446925" cy="6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4397" y="5585324"/>
            <a:ext cx="1876927" cy="489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Entity set with 4 entities Alfred, Bryan, Maria and Scott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39850" y="5522493"/>
            <a:ext cx="1876927" cy="489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Entity set with 4 entities LED TV, Printer, Laptop and Hard Drive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31266" y="5522493"/>
            <a:ext cx="1876927" cy="489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Orders Relationship Set with 4 relationships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13934" y="3926222"/>
            <a:ext cx="553451" cy="195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 TV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275094" y="4352280"/>
            <a:ext cx="641683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39260" y="4686958"/>
            <a:ext cx="641683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13934" y="5121448"/>
            <a:ext cx="810128" cy="14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Hard Drive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1076" y="3926222"/>
            <a:ext cx="641683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Alfred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1076" y="4251153"/>
            <a:ext cx="482597" cy="181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Bryan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2212" y="4723127"/>
            <a:ext cx="612605" cy="155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Maria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12647" y="5133799"/>
            <a:ext cx="562817" cy="196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Scott</a:t>
            </a:r>
          </a:p>
        </p:txBody>
      </p:sp>
      <p:cxnSp>
        <p:nvCxnSpPr>
          <p:cNvPr id="50" name="Straight Connector 49"/>
          <p:cNvCxnSpPr>
            <a:stCxn id="20" idx="6"/>
            <a:endCxn id="64" idx="2"/>
          </p:cNvCxnSpPr>
          <p:nvPr/>
        </p:nvCxnSpPr>
        <p:spPr>
          <a:xfrm>
            <a:off x="1927056" y="4775190"/>
            <a:ext cx="2402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24" idx="4"/>
          </p:cNvCxnSpPr>
          <p:nvPr/>
        </p:nvCxnSpPr>
        <p:spPr>
          <a:xfrm flipV="1">
            <a:off x="4469730" y="4855404"/>
            <a:ext cx="2496553" cy="24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6"/>
            <a:endCxn id="22" idx="3"/>
          </p:cNvCxnSpPr>
          <p:nvPr/>
        </p:nvCxnSpPr>
        <p:spPr>
          <a:xfrm flipV="1">
            <a:off x="1927056" y="5141404"/>
            <a:ext cx="2422862" cy="3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/>
          <p:cNvSpPr/>
          <p:nvPr/>
        </p:nvSpPr>
        <p:spPr>
          <a:xfrm>
            <a:off x="4329362" y="4711021"/>
            <a:ext cx="140368" cy="128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5"/>
            <a:endCxn id="16" idx="3"/>
          </p:cNvCxnSpPr>
          <p:nvPr/>
        </p:nvCxnSpPr>
        <p:spPr>
          <a:xfrm flipV="1">
            <a:off x="4449174" y="4154822"/>
            <a:ext cx="2467481" cy="66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72525" y="4002422"/>
            <a:ext cx="176461" cy="10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34689" y="4268540"/>
            <a:ext cx="168442" cy="12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34689" y="4541403"/>
            <a:ext cx="168442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72525" y="4887403"/>
            <a:ext cx="176461" cy="164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40942" y="5252096"/>
            <a:ext cx="176461" cy="164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234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Type, Relationship Set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Relationship type can have attributes describing properties of a relationship.</a:t>
            </a:r>
          </a:p>
          <a:p>
            <a:pPr lvl="1"/>
            <a:r>
              <a:rPr lang="en-US" sz="2000" dirty="0"/>
              <a:t>For Ex: Customer ‘Maria’ Orders one Product ‘LED TV’ on December 25, 2015 for $599.00</a:t>
            </a:r>
          </a:p>
          <a:p>
            <a:pPr lvl="1"/>
            <a:r>
              <a:rPr lang="en-US" sz="2000" dirty="0"/>
              <a:t>Here the defining attributes could be Quantity, </a:t>
            </a:r>
            <a:r>
              <a:rPr lang="en-US" sz="2000" dirty="0" err="1"/>
              <a:t>OrderDate</a:t>
            </a:r>
            <a:r>
              <a:rPr lang="en-US" sz="2000" dirty="0"/>
              <a:t> and Price</a:t>
            </a:r>
          </a:p>
          <a:p>
            <a:r>
              <a:rPr lang="en-US" sz="2000" dirty="0"/>
              <a:t>Relationship attributes cannot be associated with participating entities</a:t>
            </a:r>
          </a:p>
          <a:p>
            <a:r>
              <a:rPr lang="en-US" sz="2000" dirty="0"/>
              <a:t>Relationship does not have key attributes </a:t>
            </a:r>
          </a:p>
          <a:p>
            <a:r>
              <a:rPr lang="en-US" sz="2000" dirty="0"/>
              <a:t>The identification of a particular relationship in a relationship set occurs through the keys of participating entities (</a:t>
            </a:r>
            <a:r>
              <a:rPr lang="en-US" sz="2000" dirty="0" err="1"/>
              <a:t>CustomerId</a:t>
            </a:r>
            <a:r>
              <a:rPr lang="en-US" sz="2000" dirty="0"/>
              <a:t>, </a:t>
            </a:r>
            <a:r>
              <a:rPr lang="en-US" sz="2000" dirty="0" err="1"/>
              <a:t>ProductId</a:t>
            </a:r>
            <a:r>
              <a:rPr lang="en-US" sz="20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2" y="4821472"/>
            <a:ext cx="6870679" cy="11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Degree of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number of participating entities</a:t>
            </a:r>
          </a:p>
          <a:p>
            <a:r>
              <a:rPr lang="en-US" dirty="0"/>
              <a:t>Role name signifies what role an entity plays in each relationship instance Ex: ‘as employee’ label below</a:t>
            </a:r>
          </a:p>
          <a:p>
            <a:r>
              <a:rPr lang="en-US" dirty="0"/>
              <a:t>Also known as</a:t>
            </a:r>
          </a:p>
          <a:p>
            <a:pPr lvl="1"/>
            <a:r>
              <a:rPr lang="en-US" dirty="0"/>
              <a:t>Unary (Recursive) Relationship of degree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Binary Relationship of degree 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Ternary Relationship of degree 3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80" y="3408948"/>
            <a:ext cx="5674107" cy="473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80" y="4197264"/>
            <a:ext cx="7463926" cy="469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80" y="5020556"/>
            <a:ext cx="7463926" cy="13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Constraints on Relationship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rules for defining relationships between Entity Types</a:t>
            </a:r>
          </a:p>
          <a:p>
            <a:r>
              <a:rPr lang="en-US" dirty="0"/>
              <a:t>Limits the number of relationship instances that an entity can participate in a relationship type</a:t>
            </a:r>
          </a:p>
          <a:p>
            <a:r>
              <a:rPr lang="en-US" dirty="0"/>
              <a:t>Two type of constraints</a:t>
            </a:r>
          </a:p>
          <a:p>
            <a:pPr lvl="1"/>
            <a:r>
              <a:rPr lang="en-US" b="1" dirty="0"/>
              <a:t>Cardinality Ratio</a:t>
            </a:r>
          </a:p>
          <a:p>
            <a:pPr lvl="1"/>
            <a:r>
              <a:rPr lang="en-US" b="1" dirty="0"/>
              <a:t>Participation Constraints</a:t>
            </a:r>
          </a:p>
          <a:p>
            <a:r>
              <a:rPr lang="en-US" b="1" dirty="0"/>
              <a:t>Cardinality Ratio</a:t>
            </a:r>
          </a:p>
          <a:p>
            <a:pPr lvl="1"/>
            <a:r>
              <a:rPr lang="en-US" dirty="0"/>
              <a:t>Many-to-Many: A Student can Register for 0, 1 or more courses, a Course can be taken by 0, 1 or more students.</a:t>
            </a:r>
          </a:p>
          <a:p>
            <a:pPr lvl="2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4" y="5165388"/>
            <a:ext cx="7768576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Conceptual Design </a:t>
            </a:r>
            <a:r>
              <a:rPr lang="en-US"/>
              <a:t>– Entity Relationship (ER) </a:t>
            </a:r>
            <a:r>
              <a:rPr lang="en-US" dirty="0"/>
              <a:t>Diagram</a:t>
            </a:r>
          </a:p>
          <a:p>
            <a:pPr lvl="1"/>
            <a:r>
              <a:rPr lang="en-US" dirty="0"/>
              <a:t>Identifies entity types, attributes, relationship types, constraints (business rules), keys etc.</a:t>
            </a:r>
          </a:p>
          <a:p>
            <a:pPr lvl="1"/>
            <a:r>
              <a:rPr lang="en-US" dirty="0"/>
              <a:t>Independent of </a:t>
            </a:r>
            <a:r>
              <a:rPr lang="en-US" b="1" dirty="0"/>
              <a:t>Physical Level </a:t>
            </a:r>
            <a:r>
              <a:rPr lang="en-US" dirty="0"/>
              <a:t>considerations</a:t>
            </a:r>
          </a:p>
          <a:p>
            <a:r>
              <a:rPr lang="en-US" dirty="0"/>
              <a:t>Logical Design – Relational Schema</a:t>
            </a:r>
          </a:p>
          <a:p>
            <a:pPr lvl="1"/>
            <a:r>
              <a:rPr lang="en-US" dirty="0"/>
              <a:t>ER diagrams are converted into Relational Schemas</a:t>
            </a:r>
          </a:p>
          <a:p>
            <a:r>
              <a:rPr lang="en-US" dirty="0"/>
              <a:t>Relational DBMS</a:t>
            </a:r>
          </a:p>
          <a:p>
            <a:r>
              <a:rPr lang="en-US" dirty="0"/>
              <a:t>Table design is done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6340123"/>
              </p:ext>
            </p:extLst>
          </p:nvPr>
        </p:nvGraphicFramePr>
        <p:xfrm>
          <a:off x="1295400" y="4873841"/>
          <a:ext cx="6096000" cy="132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83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Constraints on Relationship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Many-to-One: A Student can register for at most 1 course and a Course can be taken up by 0, 1 or more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One-to-Many: A Student can register for 0, 1 or more courses and a Course can be taken up by at most 1 student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One-to-One: A Student can register for at most one course and a course can be taken up by at most one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29" y="2137383"/>
            <a:ext cx="7376518" cy="566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29" y="3702995"/>
            <a:ext cx="7376518" cy="576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28" y="5120480"/>
            <a:ext cx="7376519" cy="6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Constraints on Relationship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For a one-to-many or many-to-one relationship type, one can place a relationship attribute at the many side of the participating entity type.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b="1" dirty="0"/>
              <a:t>Participation constraint</a:t>
            </a:r>
          </a:p>
          <a:p>
            <a:pPr lvl="1"/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defines existence dependence meaning that whether the existence of an entity type depends on another entity type via a relationship type</a:t>
            </a:r>
          </a:p>
          <a:p>
            <a:pPr lvl="1"/>
            <a:r>
              <a:rPr lang="en-US" b="1" dirty="0"/>
              <a:t>Total participation</a:t>
            </a:r>
            <a:r>
              <a:rPr lang="en-US" dirty="0"/>
              <a:t>: each entity </a:t>
            </a:r>
            <a:r>
              <a:rPr lang="en-US" b="1" dirty="0"/>
              <a:t>must</a:t>
            </a:r>
            <a:r>
              <a:rPr lang="en-US" dirty="0"/>
              <a:t> participate in a relationship, it cannot exist without that participation</a:t>
            </a:r>
          </a:p>
          <a:p>
            <a:pPr lvl="1"/>
            <a:r>
              <a:rPr lang="en-US" b="1" dirty="0"/>
              <a:t>Partial: </a:t>
            </a:r>
            <a:r>
              <a:rPr lang="en-US" dirty="0"/>
              <a:t>each entity may participate in a relationship</a:t>
            </a:r>
          </a:p>
          <a:p>
            <a:pPr lvl="1"/>
            <a:r>
              <a:rPr lang="en-US" dirty="0"/>
              <a:t>Here Course participation is partial and Section is total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7EAF1-A6E0-4259-A4B0-7D4D6145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2" y="5199700"/>
            <a:ext cx="7559335" cy="13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Constraints on Relationship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Constraints more precise cardinality limits  can be associated with relationship types: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entity must participate in relationship type R at least min1 and at most max1 times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48" y="2296538"/>
            <a:ext cx="6576338" cy="60230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47815"/>
              </p:ext>
            </p:extLst>
          </p:nvPr>
        </p:nvGraphicFramePr>
        <p:xfrm>
          <a:off x="2128517" y="4271964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(min1, max1)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(min2, max2)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1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5"/>
          </a:xfrm>
        </p:spPr>
        <p:txBody>
          <a:bodyPr/>
          <a:lstStyle/>
          <a:p>
            <a:pPr algn="ctr"/>
            <a:r>
              <a:rPr lang="en-US" dirty="0"/>
              <a:t>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329"/>
            <a:ext cx="8229600" cy="5071835"/>
          </a:xfrm>
        </p:spPr>
        <p:txBody>
          <a:bodyPr>
            <a:normAutofit/>
          </a:bodyPr>
          <a:lstStyle/>
          <a:p>
            <a:r>
              <a:rPr lang="en-US" sz="2000" b="1" dirty="0"/>
              <a:t>Weak Entity Type</a:t>
            </a:r>
          </a:p>
          <a:p>
            <a:pPr lvl="1"/>
            <a:r>
              <a:rPr lang="en-US" sz="2000" dirty="0"/>
              <a:t>Section cannot exist without a Course</a:t>
            </a:r>
          </a:p>
          <a:p>
            <a:pPr lvl="1"/>
            <a:r>
              <a:rPr lang="en-US" sz="2000" dirty="0"/>
              <a:t>Relationship Registers is an </a:t>
            </a:r>
            <a:r>
              <a:rPr lang="en-US" sz="2000" b="1" i="1" dirty="0"/>
              <a:t>identifying</a:t>
            </a:r>
            <a:r>
              <a:rPr lang="en-US" sz="2000" dirty="0"/>
              <a:t> relationship.</a:t>
            </a:r>
          </a:p>
          <a:p>
            <a:pPr lvl="1"/>
            <a:r>
              <a:rPr lang="en-US" sz="2000" dirty="0"/>
              <a:t>Weak Entity Type is a double rectangle and required to participate in one or more relationship</a:t>
            </a:r>
          </a:p>
          <a:p>
            <a:pPr lvl="1"/>
            <a:r>
              <a:rPr lang="en-US" sz="2000" b="1" i="1" dirty="0"/>
              <a:t>Identifying</a:t>
            </a:r>
            <a:r>
              <a:rPr lang="en-US" sz="2000" dirty="0"/>
              <a:t> Relationship is also a double diamond</a:t>
            </a:r>
          </a:p>
          <a:p>
            <a:pPr lvl="1"/>
            <a:r>
              <a:rPr lang="en-US" sz="2000" dirty="0"/>
              <a:t>The existence of the weak entity type requires the existence of an owner entity is captured by the total participation of the weak entity type in the relationship (double line)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5" y="4785064"/>
            <a:ext cx="7559335" cy="13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8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 Entity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Argument for Strong Entity Type</a:t>
            </a:r>
          </a:p>
          <a:p>
            <a:pPr lvl="1"/>
            <a:r>
              <a:rPr lang="en-US" dirty="0"/>
              <a:t>In a league supporting free agents, Player is certainly strong, because they can exist in the database without being assigned to a team.</a:t>
            </a:r>
          </a:p>
          <a:p>
            <a:pPr lvl="1"/>
            <a:r>
              <a:rPr lang="en-US" dirty="0"/>
              <a:t>In a league where a team may join before it has any players, Team is strong.</a:t>
            </a:r>
          </a:p>
          <a:p>
            <a:r>
              <a:rPr lang="en-US" b="1" dirty="0"/>
              <a:t>Argument for Weak Entity Type</a:t>
            </a:r>
          </a:p>
          <a:p>
            <a:pPr lvl="1"/>
            <a:r>
              <a:rPr lang="en-US" dirty="0"/>
              <a:t>If the Team Entity Type has a Key which is globally unique, if no it is a Weak Entity</a:t>
            </a:r>
          </a:p>
          <a:p>
            <a:pPr lvl="1"/>
            <a:r>
              <a:rPr lang="en-US" dirty="0"/>
              <a:t>If the Player Entity Type has a Key which is globally unique, if no it is a Weak Entity</a:t>
            </a:r>
          </a:p>
          <a:p>
            <a:pPr lvl="1"/>
            <a:r>
              <a:rPr lang="en-US" dirty="0"/>
              <a:t>If removing a Team means you remove all the players that play for that team then Player would be weak.</a:t>
            </a:r>
          </a:p>
          <a:p>
            <a:pPr lvl="1"/>
            <a:r>
              <a:rPr lang="en-US" dirty="0"/>
              <a:t>If removing all players of a Team means that you also remove the Team as well then Team would be considered weak.</a:t>
            </a:r>
          </a:p>
          <a:p>
            <a:pPr lvl="1"/>
            <a:r>
              <a:rPr lang="en-US" dirty="0"/>
              <a:t>Maximum cardinality is the most important distinction: is a particular instance of entity A related to only one instance of entity B or to many instances of entity </a:t>
            </a:r>
            <a:r>
              <a:rPr lang="en-US"/>
              <a:t>B?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3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1"/>
          </a:xfrm>
        </p:spPr>
        <p:txBody>
          <a:bodyPr/>
          <a:lstStyle/>
          <a:p>
            <a:pPr algn="ctr"/>
            <a:r>
              <a:rPr lang="en-US" dirty="0"/>
              <a:t>Strong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1"/>
            <a:ext cx="8229600" cy="5181603"/>
          </a:xfrm>
        </p:spPr>
        <p:txBody>
          <a:bodyPr/>
          <a:lstStyle/>
          <a:p>
            <a:r>
              <a:rPr lang="en-US" b="1" dirty="0"/>
              <a:t>Strong Entity Type</a:t>
            </a:r>
          </a:p>
          <a:p>
            <a:pPr lvl="1"/>
            <a:r>
              <a:rPr lang="en-US" dirty="0"/>
              <a:t>Building is a strong entity type</a:t>
            </a:r>
          </a:p>
          <a:p>
            <a:pPr lvl="1"/>
            <a:r>
              <a:rPr lang="en-US" dirty="0"/>
              <a:t>Each Building entity will have a unique key attribute </a:t>
            </a:r>
            <a:r>
              <a:rPr lang="en-US" dirty="0" err="1"/>
              <a:t>BuildingNumber</a:t>
            </a:r>
            <a:r>
              <a:rPr lang="en-US" dirty="0"/>
              <a:t> which uniquely identifies each Building</a:t>
            </a:r>
          </a:p>
          <a:p>
            <a:pPr lvl="1"/>
            <a:r>
              <a:rPr lang="en-US" dirty="0"/>
              <a:t>Contains has </a:t>
            </a:r>
            <a:r>
              <a:rPr lang="en-US" b="1" i="1" dirty="0"/>
              <a:t>partial participation </a:t>
            </a:r>
            <a:r>
              <a:rPr lang="en-US" dirty="0"/>
              <a:t>of Building entity type</a:t>
            </a:r>
          </a:p>
          <a:p>
            <a:pPr lvl="1"/>
            <a:r>
              <a:rPr lang="en-US" dirty="0" err="1"/>
              <a:t>ApartmentNumber</a:t>
            </a:r>
            <a:r>
              <a:rPr lang="en-US" dirty="0"/>
              <a:t> is a partial key since it is dependent on Building entity type for it to be uniquely </a:t>
            </a:r>
            <a:r>
              <a:rPr lang="en-US" dirty="0" err="1"/>
              <a:t>indentified</a:t>
            </a:r>
            <a:r>
              <a:rPr lang="en-US" dirty="0"/>
              <a:t> and indicated by dashed underline</a:t>
            </a:r>
          </a:p>
          <a:p>
            <a:pPr lvl="1"/>
            <a:r>
              <a:rPr lang="en-US" dirty="0"/>
              <a:t>Contains relationship type has </a:t>
            </a:r>
            <a:r>
              <a:rPr lang="en-US" b="1" i="1" dirty="0"/>
              <a:t>total participation</a:t>
            </a:r>
            <a:r>
              <a:rPr lang="en-US" dirty="0"/>
              <a:t> of Apartment entity type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68" y="4360567"/>
            <a:ext cx="6435732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6544"/>
          </a:xfrm>
        </p:spPr>
        <p:txBody>
          <a:bodyPr/>
          <a:lstStyle/>
          <a:p>
            <a:pPr algn="ctr"/>
            <a:r>
              <a:rPr lang="en-US" dirty="0"/>
              <a:t>Identifying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7"/>
            <a:ext cx="8229600" cy="5007578"/>
          </a:xfrm>
        </p:spPr>
        <p:txBody>
          <a:bodyPr>
            <a:normAutofit/>
          </a:bodyPr>
          <a:lstStyle/>
          <a:p>
            <a:r>
              <a:rPr lang="en-US" dirty="0"/>
              <a:t>Relationship between a strong and a weak entity type, where the key of the strong entity type is required to uniquely identify instances of the weak entity type. </a:t>
            </a:r>
          </a:p>
          <a:p>
            <a:r>
              <a:rPr lang="en-US" dirty="0"/>
              <a:t>The weak entity type will have a partial key attribute that, in conjunction with the key of the strong entity type, uniquely identifies weak entity instances.</a:t>
            </a:r>
          </a:p>
          <a:p>
            <a:r>
              <a:rPr lang="en-US" dirty="0"/>
              <a:t>Same Apartment Number exists in different Buildings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3" y="4203403"/>
            <a:ext cx="6435732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27967"/>
              </p:ext>
            </p:extLst>
          </p:nvPr>
        </p:nvGraphicFramePr>
        <p:xfrm>
          <a:off x="845107" y="1427564"/>
          <a:ext cx="7200865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698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CourseNumber</a:t>
                      </a:r>
                      <a:endParaRPr lang="en-US" dirty="0"/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SectionNumber</a:t>
                      </a:r>
                      <a:endParaRPr lang="en-US" dirty="0"/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SectionName</a:t>
                      </a:r>
                      <a:endParaRPr lang="en-US" dirty="0"/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marL="117159" marR="117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98">
                <a:tc>
                  <a:txBody>
                    <a:bodyPr/>
                    <a:lstStyle/>
                    <a:p>
                      <a:r>
                        <a:rPr lang="en-US" dirty="0"/>
                        <a:t>Spring 2016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163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1:00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M</a:t>
                      </a:r>
                      <a:r>
                        <a:rPr lang="en-US" baseline="0" dirty="0"/>
                        <a:t> – 3:00 PM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Spring 2016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CSCI 213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1:00PM</a:t>
                      </a:r>
                      <a:r>
                        <a:rPr lang="en-US" baseline="0" dirty="0"/>
                        <a:t> – 3:00 PM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Ritter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Spring 2016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CSCI 211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9:00 AM</a:t>
                      </a:r>
                      <a:r>
                        <a:rPr lang="en-US" baseline="0" dirty="0"/>
                        <a:t> – 11:45:00 AM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Spring 2016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IST 102</a:t>
                      </a:r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 marL="117159" marR="11715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 marL="117159" marR="1171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2:00 PM – 4:00</a:t>
                      </a:r>
                      <a:r>
                        <a:rPr lang="en-US" baseline="0" dirty="0"/>
                        <a:t> PM</a:t>
                      </a:r>
                      <a:endParaRPr lang="en-US" dirty="0"/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 marL="117159" marR="11715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8788"/>
          </a:xfrm>
        </p:spPr>
        <p:txBody>
          <a:bodyPr/>
          <a:lstStyle/>
          <a:p>
            <a:pPr algn="ctr"/>
            <a:r>
              <a:rPr lang="en-US" dirty="0"/>
              <a:t>Identifying Relationship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54478" y="4785064"/>
            <a:ext cx="3735420" cy="711064"/>
          </a:xfrm>
          <a:prstGeom prst="wedgeEllipseCallout">
            <a:avLst>
              <a:gd name="adj1" fmla="val 1065"/>
              <a:gd name="adj2" fmla="val -13618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CourseNumber</a:t>
            </a:r>
            <a:r>
              <a:rPr lang="en-US" sz="1400" dirty="0"/>
              <a:t> and </a:t>
            </a:r>
            <a:r>
              <a:rPr lang="en-US" sz="1400" dirty="0" err="1"/>
              <a:t>SectionNumber</a:t>
            </a:r>
            <a:r>
              <a:rPr lang="en-US" sz="1400" dirty="0"/>
              <a:t> uniquely identifies a Section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630346" y="4784607"/>
            <a:ext cx="3735420" cy="711064"/>
          </a:xfrm>
          <a:prstGeom prst="wedgeEllipseCallout">
            <a:avLst>
              <a:gd name="adj1" fmla="val 1065"/>
              <a:gd name="adj2" fmla="val -1361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SectionNumber</a:t>
            </a:r>
            <a:r>
              <a:rPr lang="en-US" sz="1400" dirty="0">
                <a:solidFill>
                  <a:schemeClr val="tx1"/>
                </a:solidFill>
              </a:rPr>
              <a:t> and Day, Time, Location can also uniquely identify it</a:t>
            </a:r>
          </a:p>
        </p:txBody>
      </p:sp>
    </p:spTree>
    <p:extLst>
      <p:ext uri="{BB962C8B-B14F-4D97-AF65-F5344CB8AC3E}">
        <p14:creationId xmlns:p14="http://schemas.microsoft.com/office/powerpoint/2010/main" val="354029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284"/>
          </a:xfrm>
        </p:spPr>
        <p:txBody>
          <a:bodyPr/>
          <a:lstStyle/>
          <a:p>
            <a:r>
              <a:rPr lang="en-US" dirty="0"/>
              <a:t>Identifying Relationship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4120752"/>
              </p:ext>
            </p:extLst>
          </p:nvPr>
        </p:nvGraphicFramePr>
        <p:xfrm>
          <a:off x="457198" y="1852776"/>
          <a:ext cx="28704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/>
                        <a:t>BuildingNumber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BuildingName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Lakeside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849590"/>
              </p:ext>
            </p:extLst>
          </p:nvPr>
        </p:nvGraphicFramePr>
        <p:xfrm>
          <a:off x="3799002" y="1891947"/>
          <a:ext cx="46662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BuildingNumber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ApartmentNumber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  <a:r>
                        <a:rPr lang="en-US" baseline="0" dirty="0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1387874"/>
            <a:ext cx="1398233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9002" y="1403220"/>
            <a:ext cx="1319814" cy="325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</p:spTree>
    <p:extLst>
      <p:ext uri="{BB962C8B-B14F-4D97-AF65-F5344CB8AC3E}">
        <p14:creationId xmlns:p14="http://schemas.microsoft.com/office/powerpoint/2010/main" val="52949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6544"/>
          </a:xfrm>
        </p:spPr>
        <p:txBody>
          <a:bodyPr/>
          <a:lstStyle/>
          <a:p>
            <a:pPr algn="ctr"/>
            <a:r>
              <a:rPr lang="en-US" dirty="0"/>
              <a:t>Non-Identifying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7"/>
            <a:ext cx="8229600" cy="5007578"/>
          </a:xfrm>
        </p:spPr>
        <p:txBody>
          <a:bodyPr/>
          <a:lstStyle/>
          <a:p>
            <a:r>
              <a:rPr lang="en-US" dirty="0"/>
              <a:t>Relationship between strong entity types</a:t>
            </a:r>
          </a:p>
          <a:p>
            <a:r>
              <a:rPr lang="en-US" dirty="0"/>
              <a:t>Each entity type has a key specified</a:t>
            </a:r>
          </a:p>
          <a:p>
            <a:r>
              <a:rPr lang="en-US" dirty="0"/>
              <a:t>Each entity has an attribute that uniquely identifies it</a:t>
            </a:r>
          </a:p>
          <a:p>
            <a:r>
              <a:rPr lang="en-US" dirty="0"/>
              <a:t>Instructor is a strong entity type with a primary key </a:t>
            </a:r>
            <a:r>
              <a:rPr lang="en-US" dirty="0" err="1"/>
              <a:t>InstructorId</a:t>
            </a:r>
            <a:endParaRPr lang="en-US" dirty="0"/>
          </a:p>
          <a:p>
            <a:r>
              <a:rPr lang="en-US" dirty="0"/>
              <a:t>Course is also a strong entity type with </a:t>
            </a:r>
            <a:r>
              <a:rPr lang="en-US" dirty="0" err="1"/>
              <a:t>CourseNumber</a:t>
            </a:r>
            <a:r>
              <a:rPr lang="en-US" dirty="0"/>
              <a:t> as primary key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2" y="4309768"/>
            <a:ext cx="78696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the requirement</a:t>
            </a:r>
          </a:p>
          <a:p>
            <a:pPr lvl="1"/>
            <a:r>
              <a:rPr lang="en-US" dirty="0"/>
              <a:t>Interview with stakeholders</a:t>
            </a:r>
          </a:p>
          <a:p>
            <a:pPr lvl="1"/>
            <a:r>
              <a:rPr lang="en-US" dirty="0"/>
              <a:t>Gather all the business documents which capture the business process</a:t>
            </a:r>
          </a:p>
          <a:p>
            <a:pPr lvl="1"/>
            <a:r>
              <a:rPr lang="en-US" dirty="0"/>
              <a:t>Documents can be existing user interface or files.</a:t>
            </a:r>
          </a:p>
          <a:p>
            <a:pPr lvl="1"/>
            <a:r>
              <a:rPr lang="en-US" dirty="0"/>
              <a:t>For ex: Customer Profile, Invoices, Orders etc.</a:t>
            </a:r>
          </a:p>
          <a:p>
            <a:r>
              <a:rPr lang="en-US" dirty="0"/>
              <a:t>Analyze the requirement</a:t>
            </a:r>
          </a:p>
          <a:p>
            <a:pPr lvl="1"/>
            <a:r>
              <a:rPr lang="en-US" dirty="0"/>
              <a:t>Create a specification document</a:t>
            </a:r>
          </a:p>
          <a:p>
            <a:pPr lvl="1"/>
            <a:r>
              <a:rPr lang="en-US" dirty="0"/>
              <a:t>Identify the storage requirement</a:t>
            </a:r>
          </a:p>
          <a:p>
            <a:pPr lvl="1"/>
            <a:r>
              <a:rPr lang="en-US" dirty="0"/>
              <a:t>Identify constraints for business rules</a:t>
            </a:r>
          </a:p>
          <a:p>
            <a:pPr lvl="1"/>
            <a:r>
              <a:rPr lang="en-US" dirty="0"/>
              <a:t>Queries and reports to be generated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1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3038"/>
          </a:xfrm>
        </p:spPr>
        <p:txBody>
          <a:bodyPr/>
          <a:lstStyle/>
          <a:p>
            <a:pPr algn="ctr"/>
            <a:r>
              <a:rPr lang="en-US" dirty="0"/>
              <a:t>Composite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865"/>
            <a:ext cx="8229600" cy="4978300"/>
          </a:xfrm>
        </p:spPr>
        <p:txBody>
          <a:bodyPr/>
          <a:lstStyle/>
          <a:p>
            <a:r>
              <a:rPr lang="en-US" dirty="0"/>
              <a:t>Many to Many relationship will cause a problem when we convert our ERD into the relational model</a:t>
            </a:r>
          </a:p>
          <a:p>
            <a:r>
              <a:rPr lang="en-US" dirty="0"/>
              <a:t>The composite entity is represented by combining the relationship (diamond) symbol with the entity symbol (rectangle)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" y="3949061"/>
            <a:ext cx="7859949" cy="21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1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7522"/>
          </a:xfrm>
        </p:spPr>
        <p:txBody>
          <a:bodyPr/>
          <a:lstStyle/>
          <a:p>
            <a:pPr algn="ctr"/>
            <a:r>
              <a:rPr lang="en-US" dirty="0"/>
              <a:t>Composite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363"/>
            <a:ext cx="8229600" cy="5013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 names are usually</a:t>
            </a:r>
            <a:r>
              <a:rPr lang="en-US" b="1" dirty="0"/>
              <a:t> nouns (objects) </a:t>
            </a:r>
            <a:r>
              <a:rPr lang="en-US" dirty="0"/>
              <a:t>and relationship are usually described with a </a:t>
            </a:r>
            <a:r>
              <a:rPr lang="en-US" b="1" dirty="0"/>
              <a:t>verb (action) </a:t>
            </a:r>
            <a:endParaRPr lang="en-US" dirty="0"/>
          </a:p>
          <a:p>
            <a:r>
              <a:rPr lang="en-US" dirty="0"/>
              <a:t>Change the name of the relationship</a:t>
            </a:r>
          </a:p>
          <a:p>
            <a:r>
              <a:rPr lang="en-US" dirty="0"/>
              <a:t>Composite entity type will have its own key</a:t>
            </a:r>
          </a:p>
          <a:p>
            <a:r>
              <a:rPr lang="en-US" dirty="0"/>
              <a:t>Composite entity type’s primary key will be the combination of primary keys of participating entity type</a:t>
            </a:r>
          </a:p>
          <a:p>
            <a:pPr lvl="1"/>
            <a:r>
              <a:rPr lang="en-US" dirty="0"/>
              <a:t>For Example, if the Instructor entity type has primary key </a:t>
            </a:r>
            <a:r>
              <a:rPr lang="en-US" dirty="0" err="1"/>
              <a:t>InstructorID</a:t>
            </a:r>
            <a:r>
              <a:rPr lang="en-US" dirty="0"/>
              <a:t>, and the Course entity type has primary key </a:t>
            </a:r>
            <a:r>
              <a:rPr lang="en-US" dirty="0" err="1"/>
              <a:t>CourseNumber</a:t>
            </a:r>
            <a:r>
              <a:rPr lang="en-US" dirty="0"/>
              <a:t>, the composite entity type’s primary key will be the combination of </a:t>
            </a:r>
            <a:r>
              <a:rPr lang="en-US" dirty="0" err="1"/>
              <a:t>InstructorID</a:t>
            </a:r>
            <a:r>
              <a:rPr lang="en-US" dirty="0"/>
              <a:t> and </a:t>
            </a:r>
            <a:r>
              <a:rPr lang="en-US" dirty="0" err="1"/>
              <a:t>CourseNumber</a:t>
            </a:r>
            <a:r>
              <a:rPr lang="en-US" dirty="0"/>
              <a:t> also know as composite key.</a:t>
            </a:r>
          </a:p>
          <a:p>
            <a:r>
              <a:rPr lang="en-US" dirty="0"/>
              <a:t>Other Descriptive attributes can also be part of this composite entity type. For example: Term attribute as shown in the diagram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1"/>
          </a:xfrm>
        </p:spPr>
        <p:txBody>
          <a:bodyPr/>
          <a:lstStyle/>
          <a:p>
            <a:pPr algn="ctr"/>
            <a:r>
              <a:rPr lang="en-US" dirty="0"/>
              <a:t>Composite Entity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3" y="1021404"/>
            <a:ext cx="7869678" cy="18288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422096" y="3092419"/>
            <a:ext cx="484632" cy="584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3" y="3919165"/>
            <a:ext cx="7869678" cy="24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Course Management System</a:t>
            </a:r>
          </a:p>
          <a:p>
            <a:pPr lvl="1"/>
            <a:r>
              <a:rPr lang="en-US" dirty="0"/>
              <a:t>Identify Entity Types</a:t>
            </a:r>
          </a:p>
          <a:p>
            <a:pPr lvl="1"/>
            <a:r>
              <a:rPr lang="en-US" dirty="0"/>
              <a:t>Identify Attributes with keys and other descriptive attributes</a:t>
            </a:r>
          </a:p>
          <a:p>
            <a:pPr lvl="1"/>
            <a:r>
              <a:rPr lang="en-US" dirty="0"/>
              <a:t>Identify Relationship between Entity Types</a:t>
            </a:r>
          </a:p>
          <a:p>
            <a:pPr lvl="1"/>
            <a:r>
              <a:rPr lang="en-US" dirty="0"/>
              <a:t>Identify Degree and Constraints (partial and total participation)</a:t>
            </a:r>
          </a:p>
          <a:p>
            <a:pPr lvl="1"/>
            <a:r>
              <a:rPr lang="en-US" dirty="0"/>
              <a:t>Identify weak, strong, composite Entity Types</a:t>
            </a:r>
          </a:p>
          <a:p>
            <a:pPr lvl="1"/>
            <a:r>
              <a:rPr lang="en-US" dirty="0"/>
              <a:t>Identify Identifying and Non-Identifying Relationships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</a:t>
            </a:r>
            <a:r>
              <a:rPr lang="en-US" b="1" dirty="0"/>
              <a:t>Entity Types</a:t>
            </a:r>
          </a:p>
          <a:p>
            <a:pPr lvl="1"/>
            <a:r>
              <a:rPr lang="en-US" dirty="0"/>
              <a:t>Assign </a:t>
            </a:r>
            <a:r>
              <a:rPr lang="en-US" b="1" i="1" dirty="0"/>
              <a:t>singular</a:t>
            </a:r>
            <a:r>
              <a:rPr lang="en-US" dirty="0"/>
              <a:t> names to entities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dirty="0"/>
              <a:t>Identify </a:t>
            </a:r>
            <a:r>
              <a:rPr lang="en-US" b="1" dirty="0"/>
              <a:t>Attributes </a:t>
            </a:r>
            <a:r>
              <a:rPr lang="en-US" dirty="0"/>
              <a:t>for entity types and relationship types</a:t>
            </a:r>
          </a:p>
          <a:p>
            <a:r>
              <a:rPr lang="en-US" dirty="0"/>
              <a:t>Identify </a:t>
            </a:r>
            <a:r>
              <a:rPr lang="en-US" b="1" dirty="0"/>
              <a:t>Relationship Types</a:t>
            </a:r>
            <a:r>
              <a:rPr lang="en-US" dirty="0"/>
              <a:t> between entities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verb</a:t>
            </a:r>
            <a:r>
              <a:rPr lang="en-US" dirty="0"/>
              <a:t> for relationship names</a:t>
            </a:r>
          </a:p>
          <a:p>
            <a:r>
              <a:rPr lang="en-US" dirty="0"/>
              <a:t>Identify the </a:t>
            </a:r>
            <a:r>
              <a:rPr lang="en-US" b="1" dirty="0"/>
              <a:t>Integrity Constraints</a:t>
            </a:r>
            <a:endParaRPr lang="en-US" dirty="0"/>
          </a:p>
          <a:p>
            <a:pPr lvl="1"/>
            <a:r>
              <a:rPr lang="en-US" dirty="0"/>
              <a:t>Identify primary keys for entity types and relationship types</a:t>
            </a:r>
          </a:p>
          <a:p>
            <a:pPr lvl="1"/>
            <a:r>
              <a:rPr lang="en-US" dirty="0"/>
              <a:t>Identify cardinality (multiplicity) constraints for relationship types</a:t>
            </a:r>
          </a:p>
          <a:p>
            <a:r>
              <a:rPr lang="en-US" dirty="0"/>
              <a:t>Draw ER Diagram using entity types, relationship types, attributes and constraints</a:t>
            </a:r>
          </a:p>
          <a:p>
            <a:r>
              <a:rPr lang="en-US" dirty="0"/>
              <a:t>Verify the design against the requirements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1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relational schema</a:t>
            </a:r>
          </a:p>
          <a:p>
            <a:pPr lvl="1"/>
            <a:r>
              <a:rPr lang="en-US" dirty="0"/>
              <a:t>Convert ER Diagram into relations schema</a:t>
            </a:r>
          </a:p>
          <a:p>
            <a:pPr lvl="1"/>
            <a:r>
              <a:rPr lang="en-US" dirty="0"/>
              <a:t>Determine the primary key for each relation (entity in ER Diagram)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Create data dictionary</a:t>
            </a:r>
          </a:p>
          <a:p>
            <a:r>
              <a:rPr lang="en-US" dirty="0"/>
              <a:t>Create database prototype and continuously refine it.</a:t>
            </a:r>
          </a:p>
          <a:p>
            <a:pPr lvl="1"/>
            <a:r>
              <a:rPr lang="en-US" dirty="0"/>
              <a:t>Create table design</a:t>
            </a:r>
          </a:p>
          <a:p>
            <a:pPr lvl="1"/>
            <a:r>
              <a:rPr lang="en-US" dirty="0"/>
              <a:t>Define columns name, storage requirements, indexes, keys, constraints 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</a:rPr>
              <a:t>Entity, Entity Type,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432"/>
            <a:ext cx="8229600" cy="4973051"/>
          </a:xfrm>
        </p:spPr>
        <p:txBody>
          <a:bodyPr>
            <a:normAutofit/>
          </a:bodyPr>
          <a:lstStyle/>
          <a:p>
            <a:r>
              <a:rPr lang="en-US" sz="2000" b="1" dirty="0"/>
              <a:t>Entity (instance) </a:t>
            </a:r>
            <a:r>
              <a:rPr lang="en-US" sz="2000" dirty="0"/>
              <a:t>is an object that could be a conceptual thing, physical thing that can be uniquely identified ex: an individual Customer</a:t>
            </a:r>
          </a:p>
          <a:p>
            <a:r>
              <a:rPr lang="en-US" sz="2000" b="1" dirty="0"/>
              <a:t>Entity Type </a:t>
            </a:r>
            <a:r>
              <a:rPr lang="en-US" sz="2000" dirty="0"/>
              <a:t>also know as entity set (set of entities) which all have the same attributes</a:t>
            </a:r>
          </a:p>
          <a:p>
            <a:r>
              <a:rPr lang="en-US" sz="2000" b="1" dirty="0"/>
              <a:t>Entity Set </a:t>
            </a:r>
            <a:r>
              <a:rPr lang="en-US" sz="2000" dirty="0"/>
              <a:t>is a collection of entities of a particular entity type at any point in time</a:t>
            </a:r>
          </a:p>
          <a:p>
            <a:r>
              <a:rPr lang="en-US" sz="2000" dirty="0"/>
              <a:t>Entity type name should be singular nouns</a:t>
            </a:r>
          </a:p>
          <a:p>
            <a:pPr lvl="1"/>
            <a:r>
              <a:rPr lang="en-US" sz="2000" dirty="0"/>
              <a:t>An entity type name Customer below defines a set of customer entities</a:t>
            </a:r>
          </a:p>
          <a:p>
            <a:pPr lvl="1"/>
            <a:r>
              <a:rPr lang="en-US" sz="2000" dirty="0"/>
              <a:t>An entity type name Employee below defines a set of employee entities</a:t>
            </a:r>
          </a:p>
          <a:p>
            <a:pPr lvl="1"/>
            <a:r>
              <a:rPr lang="en-US" sz="2000" dirty="0"/>
              <a:t>Any one instance of entities is called an Entity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lvl="1" indent="0">
              <a:buNone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55" y="4955816"/>
            <a:ext cx="6297490" cy="8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3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– Attributes are the representation of an Entity represented as ellipse. For Ex: Entity Type Customer has attributes </a:t>
            </a:r>
            <a:r>
              <a:rPr lang="en-US" dirty="0" err="1"/>
              <a:t>ContactName</a:t>
            </a:r>
            <a:r>
              <a:rPr lang="en-US" dirty="0"/>
              <a:t>, Address, etc.</a:t>
            </a:r>
          </a:p>
          <a:p>
            <a:r>
              <a:rPr lang="en-US" dirty="0"/>
              <a:t>Key Attribute – </a:t>
            </a:r>
            <a:r>
              <a:rPr lang="en-US" b="1" u="sng" dirty="0" err="1"/>
              <a:t>CustomerID</a:t>
            </a:r>
            <a:r>
              <a:rPr lang="en-US" b="1" u="sng" dirty="0"/>
              <a:t> (underlined)</a:t>
            </a:r>
            <a:r>
              <a:rPr lang="en-US" dirty="0"/>
              <a:t> is the key attribute which uniquely identifies the Entity Customer</a:t>
            </a:r>
          </a:p>
          <a:p>
            <a:r>
              <a:rPr lang="en-US" dirty="0"/>
              <a:t>Descriptive Attributes – All other are descriptive attributes</a:t>
            </a:r>
          </a:p>
          <a:p>
            <a:r>
              <a:rPr lang="en-US" dirty="0"/>
              <a:t>Each attribute has</a:t>
            </a:r>
          </a:p>
          <a:p>
            <a:pPr lvl="1"/>
            <a:r>
              <a:rPr lang="en-US" dirty="0"/>
              <a:t>A Value and</a:t>
            </a:r>
          </a:p>
          <a:p>
            <a:pPr lvl="1"/>
            <a:r>
              <a:rPr lang="en-US" dirty="0"/>
              <a:t>An allowable set of values called </a:t>
            </a:r>
            <a:r>
              <a:rPr lang="en-US" b="1" i="1" dirty="0"/>
              <a:t>domain or data type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64287"/>
              </p:ext>
            </p:extLst>
          </p:nvPr>
        </p:nvGraphicFramePr>
        <p:xfrm>
          <a:off x="1102936" y="5029200"/>
          <a:ext cx="7583865" cy="126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724">
                <a:tc gridSpan="5">
                  <a:txBody>
                    <a:bodyPr/>
                    <a:lstStyle/>
                    <a:p>
                      <a:r>
                        <a:rPr lang="en-US" dirty="0"/>
                        <a:t>Entity Type (Entity</a:t>
                      </a:r>
                      <a:r>
                        <a:rPr lang="en-US" baseline="0" dirty="0"/>
                        <a:t> Set</a:t>
                      </a:r>
                      <a:r>
                        <a:rPr lang="en-US" dirty="0"/>
                        <a:t>):</a:t>
                      </a:r>
                      <a:r>
                        <a:rPr lang="en-US" baseline="0" dirty="0"/>
                        <a:t> Customer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91">
                <a:tc>
                  <a:txBody>
                    <a:bodyPr/>
                    <a:lstStyle/>
                    <a:p>
                      <a:r>
                        <a:rPr lang="en-US" sz="10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CustomerID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Contact</a:t>
                      </a:r>
                      <a:r>
                        <a:rPr lang="en-US" sz="1000" baseline="0" dirty="0" err="1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r>
                        <a:rPr lang="en-US" sz="10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ALFKI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Alfreds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Futterkiste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Obere</a:t>
                      </a:r>
                      <a:r>
                        <a:rPr lang="en-US" sz="1000" dirty="0"/>
                        <a:t> Str. 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r>
                        <a:rPr lang="en-US" sz="10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Nchar</a:t>
                      </a:r>
                      <a:r>
                        <a:rPr lang="en-US" sz="1000" dirty="0"/>
                        <a:t>(5) or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Nvarchar</a:t>
                      </a:r>
                      <a:r>
                        <a:rPr lang="en-US" sz="1000" dirty="0"/>
                        <a:t>(40)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Nvarchar</a:t>
                      </a:r>
                      <a:r>
                        <a:rPr lang="en-US" sz="1000" dirty="0"/>
                        <a:t>(60)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Nvarchar</a:t>
                      </a:r>
                      <a:r>
                        <a:rPr lang="en-US" sz="1000" dirty="0"/>
                        <a:t>(15)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 or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62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8072"/>
          </a:xfrm>
        </p:spPr>
        <p:txBody>
          <a:bodyPr/>
          <a:lstStyle/>
          <a:p>
            <a:pPr algn="ctr"/>
            <a:r>
              <a:rPr lang="en-US" sz="3200" dirty="0"/>
              <a:t>Types of Attributes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Possible to decompose into smaller parts</a:t>
            </a:r>
          </a:p>
          <a:p>
            <a:r>
              <a:rPr lang="en-US" dirty="0"/>
              <a:t>Should be meaningful to decompose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Simple (Atomic)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be decomposed into sub parts</a:t>
            </a:r>
          </a:p>
          <a:p>
            <a:r>
              <a:rPr lang="en-US" dirty="0"/>
              <a:t>City and Country cannot be decomposed to be any meaningful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2" y="3224212"/>
            <a:ext cx="3971925" cy="2619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81372"/>
            <a:ext cx="3695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Types of Attributes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attribute with utmost one value associated with it at any one point in time.</a:t>
            </a:r>
          </a:p>
          <a:p>
            <a:r>
              <a:rPr lang="en-US" dirty="0"/>
              <a:t>Ex: City attribute for entity type Employee could hold only one value at any given point in time</a:t>
            </a:r>
          </a:p>
          <a:p>
            <a:r>
              <a:rPr lang="en-US" dirty="0"/>
              <a:t>Represented as single ellipse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Multi-valued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attribute with none, one, or several values at any point in time</a:t>
            </a:r>
          </a:p>
          <a:p>
            <a:r>
              <a:rPr lang="en-US" dirty="0"/>
              <a:t>Ex: Degree attribute for entity type Employee could hold: BA, MS, PhD at any given time</a:t>
            </a:r>
          </a:p>
          <a:p>
            <a:r>
              <a:rPr lang="en-US" dirty="0"/>
              <a:t>Represented as double ellipse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81" y="4473575"/>
            <a:ext cx="2805319" cy="63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3575"/>
            <a:ext cx="2983032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7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2341</Words>
  <Application>Microsoft Office PowerPoint</Application>
  <PresentationFormat>On-screen Show (4:3)</PresentationFormat>
  <Paragraphs>415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Calibri</vt:lpstr>
      <vt:lpstr>Cambria</vt:lpstr>
      <vt:lpstr>1_Office Theme</vt:lpstr>
      <vt:lpstr>IST 210 Organization of Data Data Modelling using ER Diagram </vt:lpstr>
      <vt:lpstr>Overview</vt:lpstr>
      <vt:lpstr>Requirements</vt:lpstr>
      <vt:lpstr>Conceptual Design</vt:lpstr>
      <vt:lpstr>Logical Design</vt:lpstr>
      <vt:lpstr>Entity, Entity Type, Entity Set</vt:lpstr>
      <vt:lpstr>Attribute</vt:lpstr>
      <vt:lpstr>Types of Attributes</vt:lpstr>
      <vt:lpstr>Types of Attributes (cont’d)</vt:lpstr>
      <vt:lpstr>Types of Attributes (cont’d)</vt:lpstr>
      <vt:lpstr>Type of Attributes</vt:lpstr>
      <vt:lpstr>Key Attributes</vt:lpstr>
      <vt:lpstr>Key Attribbutes (cont’d)</vt:lpstr>
      <vt:lpstr>Relationship</vt:lpstr>
      <vt:lpstr>Relationship Example</vt:lpstr>
      <vt:lpstr>Relationship Type, Relationship Set</vt:lpstr>
      <vt:lpstr>Relationship Type, Relationship Set (cont’d)</vt:lpstr>
      <vt:lpstr>Degree of Relationship</vt:lpstr>
      <vt:lpstr>Constraints on Relationship Types</vt:lpstr>
      <vt:lpstr>Constraints on Relationship Types (cont’d)</vt:lpstr>
      <vt:lpstr>Constraints on Relationship Types (cont’d)</vt:lpstr>
      <vt:lpstr>Constraints on Relationship Types (cont’d)</vt:lpstr>
      <vt:lpstr>Weak Entity Types</vt:lpstr>
      <vt:lpstr>Weak Entity Types (cont’d)</vt:lpstr>
      <vt:lpstr>Strong Entity Types</vt:lpstr>
      <vt:lpstr>Identifying Relationship</vt:lpstr>
      <vt:lpstr>Identifying Relationship (cont’d)</vt:lpstr>
      <vt:lpstr>Identifying Relationship (cont’d)</vt:lpstr>
      <vt:lpstr>Non-Identifying Relationship</vt:lpstr>
      <vt:lpstr>Composite Entity</vt:lpstr>
      <vt:lpstr>Composite Entity</vt:lpstr>
      <vt:lpstr>Composite Entity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210 Organization of Data Data Modelling using EAR Diagram</dc:title>
  <dc:creator>James</dc:creator>
  <cp:lastModifiedBy>Sabahattin Gokhan Ozden</cp:lastModifiedBy>
  <cp:revision>197</cp:revision>
  <dcterms:created xsi:type="dcterms:W3CDTF">2016-01-20T04:11:28Z</dcterms:created>
  <dcterms:modified xsi:type="dcterms:W3CDTF">2018-01-23T15:53:19Z</dcterms:modified>
</cp:coreProperties>
</file>