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392" r:id="rId3"/>
    <p:sldId id="390" r:id="rId4"/>
    <p:sldId id="381" r:id="rId5"/>
    <p:sldId id="382" r:id="rId6"/>
    <p:sldId id="391" r:id="rId7"/>
    <p:sldId id="379" r:id="rId8"/>
    <p:sldId id="383" r:id="rId9"/>
    <p:sldId id="384" r:id="rId10"/>
    <p:sldId id="386" r:id="rId11"/>
    <p:sldId id="387" r:id="rId12"/>
    <p:sldId id="388" r:id="rId13"/>
    <p:sldId id="389" r:id="rId14"/>
    <p:sldId id="3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6" y="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F540-B6D8-4B14-AFD4-B3F2AB50A8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Organization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khan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tonight.com/dbms/database-normalization.php" TargetMode="External"/><Relationship Id="rId2" Type="http://schemas.openxmlformats.org/officeDocument/2006/relationships/hyperlink" Target="http://www.aliencoders.org/content/basics-normalization-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nda.com/SQL-Server-tutorials/Database-normalization/71929/78157-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IST 210</a:t>
            </a:r>
            <a:br>
              <a:rPr lang="en-US" dirty="0"/>
            </a:br>
            <a:r>
              <a:rPr lang="en-US" dirty="0"/>
              <a:t>Organization of Data</a:t>
            </a:r>
            <a:br>
              <a:rPr lang="en-US" dirty="0"/>
            </a:br>
            <a:r>
              <a:rPr lang="en-US" dirty="0"/>
              <a:t>Normalization Examples</a:t>
            </a:r>
            <a:br>
              <a:rPr lang="en-US" dirty="0"/>
            </a:br>
            <a:r>
              <a:rPr lang="en-US" dirty="0"/>
              <a:t>Penn State Abington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S. Gokhan Ozden</a:t>
            </a:r>
          </a:p>
          <a:p>
            <a:pPr algn="r"/>
            <a:r>
              <a:rPr lang="en-US" dirty="0">
                <a:hlinkClick r:id="rId3"/>
              </a:rPr>
              <a:t>gokhan@psu.edu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191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 err="1"/>
              <a:t>InstCAC</a:t>
            </a:r>
            <a:r>
              <a:rPr lang="en-US" dirty="0"/>
              <a:t> depends on the entire PK [2NF]</a:t>
            </a:r>
          </a:p>
          <a:p>
            <a:pPr lvl="1"/>
            <a:r>
              <a:rPr lang="en-US" dirty="0"/>
              <a:t>Only one instructor per course, per semester</a:t>
            </a:r>
          </a:p>
          <a:p>
            <a:r>
              <a:rPr lang="en-US" sz="2800" b="1" i="1" dirty="0" err="1"/>
              <a:t>InstName</a:t>
            </a:r>
            <a:r>
              <a:rPr lang="en-US" sz="2800" dirty="0"/>
              <a:t> also depends on the entire PK [2NF]</a:t>
            </a:r>
          </a:p>
          <a:p>
            <a:r>
              <a:rPr lang="en-US" sz="2800" dirty="0"/>
              <a:t>BUT </a:t>
            </a:r>
            <a:r>
              <a:rPr lang="en-US" sz="2800" b="1" i="1" dirty="0" err="1"/>
              <a:t>InstName</a:t>
            </a:r>
            <a:r>
              <a:rPr lang="en-US" sz="2800" dirty="0"/>
              <a:t> is only </a:t>
            </a:r>
            <a:r>
              <a:rPr lang="en-US" sz="2800" i="1" dirty="0"/>
              <a:t>indirectly</a:t>
            </a:r>
            <a:r>
              <a:rPr lang="en-US" sz="2800" dirty="0"/>
              <a:t> PK-dependent</a:t>
            </a:r>
          </a:p>
          <a:p>
            <a:r>
              <a:rPr lang="en-US" dirty="0"/>
              <a:t>Instead, </a:t>
            </a:r>
            <a:r>
              <a:rPr lang="en-US" b="1" i="1" dirty="0" err="1"/>
              <a:t>InstName</a:t>
            </a:r>
            <a:r>
              <a:rPr lang="en-US" dirty="0"/>
              <a:t> depends on </a:t>
            </a:r>
            <a:r>
              <a:rPr lang="en-US" b="1" i="1" dirty="0" err="1"/>
              <a:t>InstCAC</a:t>
            </a:r>
            <a:endParaRPr lang="en-US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612" y="1501583"/>
            <a:ext cx="706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 | S | 100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 | F | 100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2016 | S | 200 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2017 | S | 150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2016 | F | 120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086600" y="1857375"/>
            <a:ext cx="1523999" cy="11482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3NF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" y="1143000"/>
            <a:ext cx="2587256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  <p:pic>
        <p:nvPicPr>
          <p:cNvPr id="1026" name="Picture 2" descr="C:\Users\god\AppData\Local\Microsoft\Windows\Temporary Internet Files\Content.IE5\VUXWC1M6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0" y="3397102"/>
            <a:ext cx="786809" cy="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god\AppData\Local\Microsoft\Windows\Temporary Internet Files\Content.IE5\VUXWC1M6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27" y="4389474"/>
            <a:ext cx="786809" cy="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od\AppData\Local\Microsoft\Windows\Temporary Internet Files\Content.IE5\IWUE76ZQ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3" y="5209954"/>
            <a:ext cx="627996" cy="5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191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a new table</a:t>
            </a:r>
          </a:p>
          <a:p>
            <a:r>
              <a:rPr lang="en-US" dirty="0"/>
              <a:t>What's repeating in the table?</a:t>
            </a:r>
          </a:p>
          <a:p>
            <a:pPr lvl="1"/>
            <a:r>
              <a:rPr lang="en-US" dirty="0" err="1"/>
              <a:t>InstCAC</a:t>
            </a:r>
            <a:r>
              <a:rPr lang="en-US" dirty="0"/>
              <a:t> and </a:t>
            </a:r>
            <a:r>
              <a:rPr lang="en-US" dirty="0" err="1"/>
              <a:t>InstName</a:t>
            </a:r>
            <a:endParaRPr lang="en-US" dirty="0"/>
          </a:p>
          <a:p>
            <a:pPr lvl="1"/>
            <a:r>
              <a:rPr lang="en-US" dirty="0"/>
              <a:t>But which has uniqueness?  </a:t>
            </a:r>
            <a:r>
              <a:rPr lang="en-US" dirty="0" err="1"/>
              <a:t>InstCAC</a:t>
            </a:r>
            <a:endParaRPr lang="en-US" dirty="0"/>
          </a:p>
          <a:p>
            <a:pPr lvl="1"/>
            <a:r>
              <a:rPr lang="en-US" dirty="0" err="1"/>
              <a:t>InstCAC</a:t>
            </a:r>
            <a:r>
              <a:rPr lang="en-US" dirty="0"/>
              <a:t> will be the PK, and </a:t>
            </a:r>
            <a:r>
              <a:rPr lang="en-US" dirty="0" err="1"/>
              <a:t>InstName</a:t>
            </a:r>
            <a:r>
              <a:rPr lang="en-US" dirty="0"/>
              <a:t> the non-key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613" y="1501583"/>
            <a:ext cx="6681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 | S | 100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 | F | 100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2016 | S | 200 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2017 | S | 150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2016 | F | 120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086600" y="1857375"/>
            <a:ext cx="1523999" cy="11482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3NF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" y="1143000"/>
            <a:ext cx="2587256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6833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191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613" y="1501583"/>
            <a:ext cx="5233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S | 100 |pxo4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F | 100 |pxo4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2016 | S | 200 |exg13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2017 | S | 150 |pxo4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  | 2016 | F | 120 |qxd2   |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1999" y="1143000"/>
            <a:ext cx="2576623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114800"/>
            <a:ext cx="269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129651" y="1533526"/>
            <a:ext cx="942975" cy="323850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i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590961" y="2021944"/>
            <a:ext cx="1905000" cy="1330855"/>
          </a:xfrm>
          <a:prstGeom prst="wedgeRoundRectCallout">
            <a:avLst>
              <a:gd name="adj1" fmla="val -79333"/>
              <a:gd name="adj2" fmla="val -8588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</a:t>
            </a:r>
            <a:r>
              <a:rPr lang="en-US" b="1" i="1" dirty="0" err="1"/>
              <a:t>InstCAC</a:t>
            </a:r>
            <a:r>
              <a:rPr lang="en-US" dirty="0"/>
              <a:t> is a Foreign Key (FK) to the new table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704975" y="3800475"/>
            <a:ext cx="1085850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70699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Tables Are 3NF Compliant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191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613" y="1958783"/>
            <a:ext cx="5291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S | 100 |pxo4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F | 100 |pxo4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2016 | S | 200 |exg13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2017 | S | 150 |pxo4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  | 2016 | F | 120 |qxd2   |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" y="1600200"/>
            <a:ext cx="2597888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113" y="4562475"/>
            <a:ext cx="269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004888" y="4248150"/>
            <a:ext cx="1085850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PK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6850" y="4417874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Programming  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Databases    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  | Web Design   |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457825" y="4108698"/>
            <a:ext cx="1085850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PK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57135" y="1752600"/>
            <a:ext cx="1638300" cy="990600"/>
            <a:chOff x="4876800" y="4110037"/>
            <a:chExt cx="1638300" cy="990600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5010150" y="4179092"/>
              <a:ext cx="1238250" cy="852487"/>
            </a:xfrm>
            <a:prstGeom prst="wedgeRoundRectCallout">
              <a:avLst>
                <a:gd name="adj1" fmla="val -105073"/>
                <a:gd name="adj2" fmla="val 86493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876800" y="4110037"/>
              <a:ext cx="1638300" cy="990600"/>
            </a:xfrm>
            <a:prstGeom prst="wedgeRoundRectCallout">
              <a:avLst>
                <a:gd name="adj1" fmla="val -82350"/>
                <a:gd name="adj2" fmla="val 41837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"But there's still some repeat data!"</a:t>
              </a:r>
            </a:p>
          </p:txBody>
        </p:sp>
      </p:grpSp>
      <p:sp>
        <p:nvSpPr>
          <p:cNvPr id="18" name="Rounded Rectangular Callout 17"/>
          <p:cNvSpPr/>
          <p:nvPr/>
        </p:nvSpPr>
        <p:spPr>
          <a:xfrm>
            <a:off x="7239000" y="1752600"/>
            <a:ext cx="1676400" cy="990600"/>
          </a:xfrm>
          <a:prstGeom prst="wedgeRoundRectCallout">
            <a:avLst>
              <a:gd name="adj1" fmla="val -34583"/>
              <a:gd name="adj2" fmla="val -3269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That data still complies to 1/2/3 NF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5257135" y="2954939"/>
            <a:ext cx="3505200" cy="990600"/>
          </a:xfrm>
          <a:prstGeom prst="wedgeRoundRectCallout">
            <a:avLst>
              <a:gd name="adj1" fmla="val -34583"/>
              <a:gd name="adj2" fmla="val -3269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Repeated rows are just a </a:t>
            </a:r>
            <a:r>
              <a:rPr lang="en-US" i="1" dirty="0"/>
              <a:t>clue</a:t>
            </a:r>
            <a:r>
              <a:rPr lang="en-US" dirty="0"/>
              <a:t> to tell you to check NF levels.</a:t>
            </a:r>
            <a:br>
              <a:rPr lang="en-US" dirty="0"/>
            </a:br>
            <a:r>
              <a:rPr lang="en-US" dirty="0"/>
              <a:t>It doesn't </a:t>
            </a:r>
            <a:r>
              <a:rPr lang="en-US" i="1" dirty="0"/>
              <a:t>always</a:t>
            </a:r>
            <a:r>
              <a:rPr lang="en-US" dirty="0"/>
              <a:t> mean a problem</a:t>
            </a:r>
          </a:p>
        </p:txBody>
      </p:sp>
    </p:spTree>
    <p:extLst>
      <p:ext uri="{BB962C8B-B14F-4D97-AF65-F5344CB8AC3E}">
        <p14:creationId xmlns:p14="http://schemas.microsoft.com/office/powerpoint/2010/main" val="10771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4C1C-8B80-4114-89C9-F15A1C9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Examples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1BF8-4A3B-468F-B82D-7F90F557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http://www.aliencoders.org/content/basics-normalization-examples/</a:t>
            </a:r>
            <a:endParaRPr lang="en-US" dirty="0"/>
          </a:p>
          <a:p>
            <a:r>
              <a:rPr lang="en-US" dirty="0">
                <a:hlinkClick r:id="rId3"/>
              </a:rPr>
              <a:t>http://www.studytonight.com/dbms/database-normalization.php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1FE4-8165-423D-BB9D-35A876FE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333D-1E26-4103-BAC5-41280D60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Lynda Video On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http://www.lynda.com/SQL-Server-tutorials/Database-normalization/71929/78157-4.html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want to keep a table to hold</a:t>
            </a:r>
          </a:p>
          <a:p>
            <a:pPr lvl="1"/>
            <a:r>
              <a:rPr lang="en-US" dirty="0"/>
              <a:t>Classes for each semester, the max number of students allowed, and who teaches it</a:t>
            </a:r>
          </a:p>
          <a:p>
            <a:r>
              <a:rPr lang="en-US" dirty="0"/>
              <a:t>Maybe we come up with this: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7338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 Semester   | Max | 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|--------+-------------+-----+-------------+-------+---------|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|2016-S,2016-F|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  2016-S    | 200 | Databases   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  2017-S    | 150 | Databases  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  2016-F    | 120 | Web Design 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</p:spTree>
    <p:extLst>
      <p:ext uri="{BB962C8B-B14F-4D97-AF65-F5344CB8AC3E}">
        <p14:creationId xmlns:p14="http://schemas.microsoft.com/office/powerpoint/2010/main" val="16133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No duplicate rows</a:t>
            </a:r>
          </a:p>
          <a:p>
            <a:pPr lvl="1"/>
            <a:r>
              <a:rPr lang="en-US" dirty="0"/>
              <a:t>Use each field as intended</a:t>
            </a:r>
          </a:p>
          <a:p>
            <a:pPr lvl="1"/>
            <a:r>
              <a:rPr lang="en-US" dirty="0"/>
              <a:t>Order of columns should not matter</a:t>
            </a:r>
          </a:p>
          <a:p>
            <a:pPr lvl="1"/>
            <a:r>
              <a:rPr lang="en-US" dirty="0"/>
              <a:t>Only one piece of data per field</a:t>
            </a:r>
          </a:p>
          <a:p>
            <a:pPr lvl="1"/>
            <a:r>
              <a:rPr lang="en-US" dirty="0"/>
              <a:t>Don't repeat groups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26" y="3952875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 Semester   | Max | 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|--------+-------------+-----+-------------+-------+---------|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|2016-S,2016-F|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  2016-S    | 200 | Databases   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  2017-S    | 150 | Databases  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  2016-F    | 120 | Web Design 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943100" y="4562475"/>
            <a:ext cx="1733550" cy="23812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i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715125" y="2657475"/>
            <a:ext cx="771525" cy="495300"/>
          </a:xfrm>
          <a:prstGeom prst="wedgeRoundRectCallout">
            <a:avLst>
              <a:gd name="adj1" fmla="val -163156"/>
              <a:gd name="adj2" fmla="val 4807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629400" y="2590800"/>
            <a:ext cx="1828800" cy="990600"/>
          </a:xfrm>
          <a:prstGeom prst="wedgeRoundRectCallout">
            <a:avLst>
              <a:gd name="adj1" fmla="val -180000"/>
              <a:gd name="adj2" fmla="val 5961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likely to see these 2 rules broken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6703385" y="1188188"/>
            <a:ext cx="1523999" cy="1007143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1NF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266160" y="3003033"/>
            <a:ext cx="4603011" cy="346223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54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6400" y="1998613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CourseID|Semester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 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|--------+--------+-----+-------------+-------+---------|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2016-S 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2016-F 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2016-S | 200 | Databases   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2017-S | 150 | Databases  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2016-F | 120 | Web Design 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1NF by not overusing fields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038475" y="2600325"/>
            <a:ext cx="990600" cy="23812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i="1" dirty="0"/>
          </a:p>
        </p:txBody>
      </p:sp>
      <p:sp>
        <p:nvSpPr>
          <p:cNvPr id="12" name="Explosion 1 11"/>
          <p:cNvSpPr/>
          <p:nvPr/>
        </p:nvSpPr>
        <p:spPr>
          <a:xfrm>
            <a:off x="5105400" y="4436003"/>
            <a:ext cx="1523999" cy="11482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1NF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038475" y="2895600"/>
            <a:ext cx="990600" cy="23812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i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228600" y="2281237"/>
            <a:ext cx="1295400" cy="2154766"/>
          </a:xfrm>
          <a:prstGeom prst="wedgeRoundRectCallout">
            <a:avLst>
              <a:gd name="adj1" fmla="val 69847"/>
              <a:gd name="adj2" fmla="val -1718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Added another </a:t>
            </a:r>
            <a:r>
              <a:rPr lang="en-US" i="1" dirty="0"/>
              <a:t>IST101</a:t>
            </a:r>
            <a:r>
              <a:rPr lang="en-US" dirty="0"/>
              <a:t> row devoted to that other semester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943544" y="5010149"/>
            <a:ext cx="2057399" cy="933451"/>
          </a:xfrm>
          <a:prstGeom prst="wedgeRoundRectCallout">
            <a:avLst>
              <a:gd name="adj1" fmla="val 25403"/>
              <a:gd name="adj2" fmla="val -1481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But, we have two pieces of data in one column</a:t>
            </a:r>
          </a:p>
        </p:txBody>
      </p:sp>
    </p:spTree>
    <p:extLst>
      <p:ext uri="{BB962C8B-B14F-4D97-AF65-F5344CB8AC3E}">
        <p14:creationId xmlns:p14="http://schemas.microsoft.com/office/powerpoint/2010/main" val="27595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Split </a:t>
            </a:r>
            <a:r>
              <a:rPr lang="en-US" sz="2800" b="1" i="1" dirty="0"/>
              <a:t>Semester</a:t>
            </a:r>
            <a:r>
              <a:rPr lang="en-US" sz="2800" dirty="0"/>
              <a:t> into </a:t>
            </a:r>
            <a:r>
              <a:rPr lang="en-US" sz="2800" b="1" i="1" dirty="0"/>
              <a:t>Year</a:t>
            </a:r>
            <a:r>
              <a:rPr lang="en-US" sz="2800" dirty="0"/>
              <a:t> and </a:t>
            </a:r>
            <a:r>
              <a:rPr lang="en-US" sz="2800" b="1" i="1" dirty="0"/>
              <a:t>Semester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5999" y="2862151"/>
            <a:ext cx="1201479" cy="1965029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24" y="2845475"/>
            <a:ext cx="7762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 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|--------+------+---+-----+-------------+-------+---------|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S 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F 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2016 | S | 200 | Databases   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2017 | S | 150 | Databases  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  | 2016 | F | 120 | Web Design 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914400" y="2464475"/>
            <a:ext cx="2594344" cy="77152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  <p:sp>
        <p:nvSpPr>
          <p:cNvPr id="11" name="Explosion 1 10"/>
          <p:cNvSpPr/>
          <p:nvPr/>
        </p:nvSpPr>
        <p:spPr>
          <a:xfrm>
            <a:off x="4564912" y="5011479"/>
            <a:ext cx="1523999" cy="11482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2NF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555357" y="5102639"/>
            <a:ext cx="1343025" cy="83574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Is 1NF</a:t>
            </a:r>
          </a:p>
        </p:txBody>
      </p:sp>
    </p:spTree>
    <p:extLst>
      <p:ext uri="{BB962C8B-B14F-4D97-AF65-F5344CB8AC3E}">
        <p14:creationId xmlns:p14="http://schemas.microsoft.com/office/powerpoint/2010/main" val="291607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Non-key values depend on </a:t>
            </a:r>
            <a:r>
              <a:rPr lang="en-US" sz="2800" i="1" dirty="0"/>
              <a:t>entire</a:t>
            </a:r>
            <a:r>
              <a:rPr lang="en-US" sz="2800" dirty="0"/>
              <a:t> PK</a:t>
            </a:r>
            <a:endParaRPr lang="en-US" sz="2800" b="1" i="1" dirty="0"/>
          </a:p>
          <a:p>
            <a:r>
              <a:rPr lang="en-US" sz="2800" b="1" i="1" dirty="0" err="1"/>
              <a:t>CourseName</a:t>
            </a:r>
            <a:r>
              <a:rPr lang="en-US" sz="2800" dirty="0"/>
              <a:t> is dependent on the </a:t>
            </a:r>
            <a:r>
              <a:rPr lang="en-US" sz="2800" b="1" i="1" dirty="0" err="1"/>
              <a:t>CourseID</a:t>
            </a:r>
            <a:endParaRPr lang="en-US" sz="2800" b="1" i="1" dirty="0"/>
          </a:p>
          <a:p>
            <a:pPr lvl="1"/>
            <a:r>
              <a:rPr lang="en-US" sz="2400" dirty="0"/>
              <a:t>Regardless of what year or semester it is</a:t>
            </a:r>
          </a:p>
          <a:p>
            <a:r>
              <a:rPr lang="en-US" sz="2800" dirty="0"/>
              <a:t>Clue was that </a:t>
            </a:r>
            <a:r>
              <a:rPr lang="en-US" sz="2800" b="1" i="1" dirty="0" err="1"/>
              <a:t>CourseName</a:t>
            </a:r>
            <a:r>
              <a:rPr lang="en-US" sz="2800" dirty="0" err="1"/>
              <a:t>s</a:t>
            </a:r>
            <a:r>
              <a:rPr lang="en-US" sz="2800" dirty="0"/>
              <a:t> were repeated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7724" y="4124325"/>
            <a:ext cx="7762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 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|--------+------+---+-----+-------------+-------+---------|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S 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  | 2016 | F | 100 | Programming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2016 | S | 200 | Databases   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  | 2017 | S | 150 | Databases   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  | 2016 | F | 120 | Web Design 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914399" y="3743325"/>
            <a:ext cx="2573079" cy="77152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  <p:sp>
        <p:nvSpPr>
          <p:cNvPr id="11" name="Explosion 1 10"/>
          <p:cNvSpPr/>
          <p:nvPr/>
        </p:nvSpPr>
        <p:spPr>
          <a:xfrm>
            <a:off x="7279759" y="2270052"/>
            <a:ext cx="1523999" cy="11482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2NF</a:t>
            </a:r>
          </a:p>
        </p:txBody>
      </p:sp>
    </p:spTree>
    <p:extLst>
      <p:ext uri="{BB962C8B-B14F-4D97-AF65-F5344CB8AC3E}">
        <p14:creationId xmlns:p14="http://schemas.microsoft.com/office/powerpoint/2010/main" val="34497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is to create another table</a:t>
            </a:r>
          </a:p>
          <a:p>
            <a:r>
              <a:rPr lang="en-US" dirty="0"/>
              <a:t>What fields go in that new table?</a:t>
            </a:r>
          </a:p>
          <a:p>
            <a:pPr lvl="1"/>
            <a:r>
              <a:rPr lang="en-US" dirty="0"/>
              <a:t>The dependant column(s).</a:t>
            </a:r>
          </a:p>
          <a:p>
            <a:pPr lvl="1"/>
            <a:r>
              <a:rPr lang="en-US" dirty="0"/>
              <a:t>In this case, it is the </a:t>
            </a:r>
            <a:r>
              <a:rPr lang="en-US" b="1" i="1" dirty="0" err="1"/>
              <a:t>CourseName</a:t>
            </a:r>
            <a:r>
              <a:rPr lang="en-US"/>
              <a:t> column</a:t>
            </a:r>
            <a:endParaRPr lang="en-US" dirty="0"/>
          </a:p>
          <a:p>
            <a:r>
              <a:rPr lang="en-US" dirty="0"/>
              <a:t>What PK for that new table?</a:t>
            </a:r>
          </a:p>
          <a:p>
            <a:pPr lvl="1"/>
            <a:r>
              <a:rPr lang="en-US" dirty="0"/>
              <a:t>The part of PK it was dependent on</a:t>
            </a:r>
          </a:p>
          <a:p>
            <a:pPr lvl="1"/>
            <a:r>
              <a:rPr lang="en-US" dirty="0"/>
              <a:t>In this case, it is the </a:t>
            </a:r>
            <a:r>
              <a:rPr lang="en-US" b="1" i="1" dirty="0" err="1"/>
              <a:t>CourseID</a:t>
            </a:r>
            <a:r>
              <a:rPr lang="en-US" dirty="0"/>
              <a:t> column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612" y="1501583"/>
            <a:ext cx="6529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Year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Max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InstCAC|InstName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|--------+------+---+-----+-------+---------|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 | S | 100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2016 | F | 100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2016 | S | 200 |exg13  |Green 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2017 | S | 150 |pxo4   |O'Connell|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2016 | F | 120 |qxd2   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Duan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|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1529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CourseName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|IST101  | Programming  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|IST102  | Databases    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|IST103  | Web Design   |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7410449" y="2517245"/>
            <a:ext cx="1523999" cy="11482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Not 3NF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753349" y="1572949"/>
            <a:ext cx="838200" cy="568852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Is 2NF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761999" y="1143000"/>
            <a:ext cx="2608521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Composite Primary Key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762499" y="3660725"/>
            <a:ext cx="2390775" cy="990600"/>
          </a:xfrm>
          <a:prstGeom prst="wedgeRoundRectCallout">
            <a:avLst>
              <a:gd name="adj1" fmla="val -88779"/>
              <a:gd name="adj2" fmla="val 6154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the course name is not repeated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762499" y="4683025"/>
            <a:ext cx="3152776" cy="990600"/>
          </a:xfrm>
          <a:prstGeom prst="wedgeRoundRectCallout">
            <a:avLst>
              <a:gd name="adj1" fmla="val -47345"/>
              <a:gd name="adj2" fmla="val 105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a </a:t>
            </a:r>
            <a:r>
              <a:rPr lang="en-US" b="1" i="1" dirty="0"/>
              <a:t>SELECT</a:t>
            </a:r>
            <a:r>
              <a:rPr lang="en-US" dirty="0"/>
              <a:t>, we'd </a:t>
            </a:r>
            <a:r>
              <a:rPr lang="en-US" b="1" i="1" dirty="0"/>
              <a:t>JOIN</a:t>
            </a:r>
            <a:r>
              <a:rPr lang="en-US" dirty="0"/>
              <a:t> to this new table if we wanted the name of the course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1019175" y="3810000"/>
            <a:ext cx="1085850" cy="714375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7446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</TotalTime>
  <Words>712</Words>
  <Application>Microsoft Office PowerPoint</Application>
  <PresentationFormat>On-screen Show (4:3)</PresentationFormat>
  <Paragraphs>215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Cambria</vt:lpstr>
      <vt:lpstr>Consolas</vt:lpstr>
      <vt:lpstr>Office Theme</vt:lpstr>
      <vt:lpstr>IST 210 Organization of Data Normalization Examples Penn State Abington </vt:lpstr>
      <vt:lpstr>Lynda Video On Normalization</vt:lpstr>
      <vt:lpstr>Our Table</vt:lpstr>
      <vt:lpstr>First Normal Form (1NF)</vt:lpstr>
      <vt:lpstr>First Normal Form (1NF)</vt:lpstr>
      <vt:lpstr>First Normal Form (1NF)</vt:lpstr>
      <vt:lpstr>Second Normal Form (2NF)</vt:lpstr>
      <vt:lpstr>Second Normal Form (2NF)</vt:lpstr>
      <vt:lpstr>Second Normal Form (2NF)</vt:lpstr>
      <vt:lpstr>Third Normal Form (3NF)</vt:lpstr>
      <vt:lpstr>Third Normal Form (3NF)</vt:lpstr>
      <vt:lpstr>Third Normal Form (3NF)</vt:lpstr>
      <vt:lpstr>Our Tables Are 3NF Compliant</vt:lpstr>
      <vt:lpstr>More Examples to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Gokhan Ozden</cp:lastModifiedBy>
  <cp:revision>241</cp:revision>
  <dcterms:created xsi:type="dcterms:W3CDTF">2010-01-10T20:29:40Z</dcterms:created>
  <dcterms:modified xsi:type="dcterms:W3CDTF">2018-01-15T18:36:50Z</dcterms:modified>
</cp:coreProperties>
</file>