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7"/>
  </p:notesMasterIdLst>
  <p:sldIdLst>
    <p:sldId id="256" r:id="rId2"/>
    <p:sldId id="385" r:id="rId3"/>
    <p:sldId id="386" r:id="rId4"/>
    <p:sldId id="388" r:id="rId5"/>
    <p:sldId id="387" r:id="rId6"/>
    <p:sldId id="389" r:id="rId7"/>
    <p:sldId id="391" r:id="rId8"/>
    <p:sldId id="390" r:id="rId9"/>
    <p:sldId id="392" r:id="rId10"/>
    <p:sldId id="394" r:id="rId11"/>
    <p:sldId id="395" r:id="rId12"/>
    <p:sldId id="396" r:id="rId13"/>
    <p:sldId id="397" r:id="rId14"/>
    <p:sldId id="398" r:id="rId15"/>
    <p:sldId id="39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66" y="13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E92FD-0BF5-486D-8D3C-27987314E728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4F540-B6D8-4B14-AFD4-B3F2AB50A8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22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F540-B6D8-4B14-AFD4-B3F2AB50A8A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77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04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2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2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1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4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10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2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1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4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0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53200"/>
            <a:ext cx="2590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/>
              <a:t>IST210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590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553200"/>
            <a:ext cx="3962400" cy="279991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/>
              <a:t>Organization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0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002060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okhan@ps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IST 210</a:t>
            </a:r>
            <a:br>
              <a:rPr lang="en-US" dirty="0"/>
            </a:br>
            <a:r>
              <a:rPr lang="en-US" dirty="0"/>
              <a:t>Organization of Data</a:t>
            </a:r>
            <a:br>
              <a:rPr lang="en-US"/>
            </a:br>
            <a:r>
              <a:rPr lang="en-US"/>
              <a:t>Normalization</a:t>
            </a:r>
            <a:br>
              <a:rPr lang="en-US" dirty="0"/>
            </a:br>
            <a:r>
              <a:rPr lang="en-US" dirty="0"/>
              <a:t>Penn State Abington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10400" cy="175260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Dr. S. Gokhan Ozden</a:t>
            </a:r>
          </a:p>
          <a:p>
            <a:pPr algn="r"/>
            <a:r>
              <a:rPr lang="en-US" dirty="0">
                <a:hlinkClick r:id="rId3"/>
              </a:rPr>
              <a:t>gokhan@psu.edu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040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Make It 2NF Compliant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</a:t>
            </a:r>
            <a:r>
              <a:rPr lang="en-US" b="1" i="1" dirty="0"/>
              <a:t>Item</a:t>
            </a:r>
            <a:endParaRPr lang="en-US" dirty="0"/>
          </a:p>
          <a:p>
            <a:pPr lvl="1"/>
            <a:r>
              <a:rPr lang="en-US" u="sng" dirty="0" err="1"/>
              <a:t>ItemID</a:t>
            </a:r>
            <a:endParaRPr lang="en-US" u="sng" dirty="0"/>
          </a:p>
          <a:p>
            <a:pPr lvl="1"/>
            <a:r>
              <a:rPr lang="en-US" dirty="0" err="1"/>
              <a:t>ManufacturerID</a:t>
            </a:r>
            <a:endParaRPr lang="en-US" dirty="0"/>
          </a:p>
          <a:p>
            <a:pPr lvl="1"/>
            <a:r>
              <a:rPr lang="en-US" dirty="0" err="1"/>
              <a:t>ManufacturerAddress</a:t>
            </a:r>
            <a:endParaRPr lang="en-US" dirty="0"/>
          </a:p>
          <a:p>
            <a:pPr lvl="1"/>
            <a:r>
              <a:rPr lang="en-US" dirty="0"/>
              <a:t>Style</a:t>
            </a:r>
          </a:p>
          <a:p>
            <a:r>
              <a:rPr lang="en-US" dirty="0"/>
              <a:t>Table </a:t>
            </a:r>
            <a:r>
              <a:rPr lang="en-US" b="1" i="1" dirty="0" err="1"/>
              <a:t>StorePricing</a:t>
            </a:r>
            <a:endParaRPr lang="en-US" dirty="0"/>
          </a:p>
          <a:p>
            <a:pPr lvl="1"/>
            <a:r>
              <a:rPr lang="en-US" u="sng" dirty="0" err="1"/>
              <a:t>StoreID</a:t>
            </a:r>
            <a:endParaRPr lang="en-US" u="sng" dirty="0"/>
          </a:p>
          <a:p>
            <a:pPr lvl="1"/>
            <a:r>
              <a:rPr lang="en-US" u="sng" dirty="0" err="1"/>
              <a:t>ItemID</a:t>
            </a:r>
            <a:endParaRPr lang="en-US" u="sng" dirty="0"/>
          </a:p>
          <a:p>
            <a:pPr lvl="1"/>
            <a:r>
              <a:rPr lang="en-US" dirty="0"/>
              <a:t>Price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088732" y="1590675"/>
            <a:ext cx="2505075" cy="1038225"/>
          </a:xfrm>
          <a:prstGeom prst="wedgeRoundRectCallout">
            <a:avLst>
              <a:gd name="adj1" fmla="val -46458"/>
              <a:gd name="adj2" fmla="val -3846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Split into two tables.</a:t>
            </a:r>
          </a:p>
          <a:p>
            <a:pPr algn="ctr"/>
            <a:r>
              <a:rPr lang="en-US" dirty="0"/>
              <a:t>Each field is dependent on its table's PK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503069" y="3124200"/>
            <a:ext cx="1676400" cy="1038225"/>
          </a:xfrm>
          <a:prstGeom prst="wedgeRoundRectCallout">
            <a:avLst>
              <a:gd name="adj1" fmla="val -46458"/>
              <a:gd name="adj2" fmla="val -3846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 this also </a:t>
            </a:r>
            <a:r>
              <a:rPr lang="en-US" b="1" i="1" dirty="0"/>
              <a:t>3NF</a:t>
            </a:r>
            <a:r>
              <a:rPr lang="en-US" dirty="0"/>
              <a:t> compliant?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124200" y="4724400"/>
            <a:ext cx="5350669" cy="1400175"/>
          </a:xfrm>
          <a:prstGeom prst="wedgeRoundRectCallout">
            <a:avLst>
              <a:gd name="adj1" fmla="val -46458"/>
              <a:gd name="adj2" fmla="val -3846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No, because </a:t>
            </a:r>
            <a:r>
              <a:rPr lang="en-US" i="1" dirty="0" err="1"/>
              <a:t>ManufacturerAddress</a:t>
            </a:r>
            <a:r>
              <a:rPr lang="en-US" dirty="0"/>
              <a:t> is not </a:t>
            </a:r>
            <a:r>
              <a:rPr lang="en-US" b="1" i="1" dirty="0"/>
              <a:t>directly</a:t>
            </a:r>
            <a:r>
              <a:rPr lang="en-US" dirty="0"/>
              <a:t> related to </a:t>
            </a:r>
            <a:r>
              <a:rPr lang="en-US" i="1" dirty="0" err="1"/>
              <a:t>ItemID</a:t>
            </a:r>
            <a:endParaRPr lang="en-US" i="1" dirty="0"/>
          </a:p>
          <a:p>
            <a:pPr algn="ctr"/>
            <a:r>
              <a:rPr lang="en-US" dirty="0"/>
              <a:t>It's </a:t>
            </a:r>
            <a:r>
              <a:rPr lang="en-US" b="1" i="1" u="sng" dirty="0"/>
              <a:t>in</a:t>
            </a:r>
            <a:r>
              <a:rPr lang="en-US" b="1" dirty="0"/>
              <a:t>directly</a:t>
            </a:r>
            <a:r>
              <a:rPr lang="en-US" dirty="0"/>
              <a:t> related</a:t>
            </a:r>
          </a:p>
          <a:p>
            <a:pPr algn="ctr"/>
            <a:r>
              <a:rPr lang="en-US" dirty="0" err="1"/>
              <a:t>ItemID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ManufacturerID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dirty="0" err="1">
                <a:sym typeface="Wingdings" pitchFamily="2" charset="2"/>
              </a:rPr>
              <a:t>ManufacturerAddress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10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Make It 3NF Compliant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</a:t>
            </a:r>
            <a:r>
              <a:rPr lang="en-US" b="1" i="1" dirty="0"/>
              <a:t>Item</a:t>
            </a:r>
            <a:endParaRPr lang="en-US" dirty="0"/>
          </a:p>
          <a:p>
            <a:pPr lvl="1"/>
            <a:r>
              <a:rPr lang="en-US" u="sng" dirty="0" err="1"/>
              <a:t>ItemID</a:t>
            </a:r>
            <a:endParaRPr lang="en-US" u="sng" dirty="0"/>
          </a:p>
          <a:p>
            <a:pPr lvl="1"/>
            <a:r>
              <a:rPr lang="en-US" dirty="0" err="1"/>
              <a:t>ManufacturerID</a:t>
            </a:r>
            <a:r>
              <a:rPr lang="en-US" dirty="0"/>
              <a:t> (FK)</a:t>
            </a:r>
          </a:p>
          <a:p>
            <a:pPr lvl="1"/>
            <a:r>
              <a:rPr lang="en-US" dirty="0"/>
              <a:t>Style</a:t>
            </a:r>
          </a:p>
          <a:p>
            <a:r>
              <a:rPr lang="en-US" dirty="0"/>
              <a:t>Table </a:t>
            </a:r>
            <a:r>
              <a:rPr lang="en-US" b="1" i="1" dirty="0" err="1"/>
              <a:t>StorePricing</a:t>
            </a:r>
            <a:endParaRPr lang="en-US" dirty="0"/>
          </a:p>
          <a:p>
            <a:pPr lvl="1"/>
            <a:r>
              <a:rPr lang="en-US" u="sng" dirty="0" err="1"/>
              <a:t>StoreID</a:t>
            </a:r>
            <a:endParaRPr lang="en-US" u="sng" dirty="0"/>
          </a:p>
          <a:p>
            <a:pPr lvl="1"/>
            <a:r>
              <a:rPr lang="en-US" u="sng" dirty="0" err="1"/>
              <a:t>ItemID</a:t>
            </a:r>
            <a:r>
              <a:rPr lang="en-US" dirty="0"/>
              <a:t> </a:t>
            </a:r>
            <a:r>
              <a:rPr lang="en-US" u="sng" dirty="0"/>
              <a:t>(FK)</a:t>
            </a:r>
          </a:p>
          <a:p>
            <a:pPr lvl="1"/>
            <a:r>
              <a:rPr lang="en-US" dirty="0"/>
              <a:t>Price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0" y="1371600"/>
            <a:ext cx="41148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Table </a:t>
            </a:r>
            <a:r>
              <a:rPr lang="en-US" b="1" i="1" dirty="0"/>
              <a:t>Manufacturer</a:t>
            </a:r>
            <a:endParaRPr lang="en-US" dirty="0"/>
          </a:p>
          <a:p>
            <a:pPr lvl="1"/>
            <a:r>
              <a:rPr lang="en-US" u="sng" dirty="0" err="1"/>
              <a:t>ManufacturerID</a:t>
            </a:r>
            <a:endParaRPr lang="en-US" u="sng" dirty="0"/>
          </a:p>
          <a:p>
            <a:pPr lvl="1"/>
            <a:r>
              <a:rPr lang="en-US" dirty="0" err="1"/>
              <a:t>ManufacturerAddress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4664867" y="3581400"/>
            <a:ext cx="3564731" cy="1889919"/>
          </a:xfrm>
          <a:prstGeom prst="wedgeRoundRectCallout">
            <a:avLst>
              <a:gd name="adj1" fmla="val -46458"/>
              <a:gd name="adj2" fmla="val -3846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Now it's </a:t>
            </a:r>
            <a:r>
              <a:rPr lang="en-US" b="1" i="1" dirty="0"/>
              <a:t>3NF</a:t>
            </a:r>
            <a:r>
              <a:rPr lang="en-US" dirty="0"/>
              <a:t> compliant</a:t>
            </a:r>
          </a:p>
          <a:p>
            <a:pPr algn="ctr"/>
            <a:r>
              <a:rPr lang="en-US" dirty="0"/>
              <a:t>And that also means it's </a:t>
            </a:r>
            <a:r>
              <a:rPr lang="en-US" b="1" i="1" dirty="0"/>
              <a:t>2NF</a:t>
            </a:r>
            <a:r>
              <a:rPr lang="en-US" dirty="0"/>
              <a:t> and </a:t>
            </a:r>
            <a:r>
              <a:rPr lang="en-US" b="1" i="1" dirty="0"/>
              <a:t>1NF</a:t>
            </a:r>
            <a:r>
              <a:rPr lang="en-US" dirty="0"/>
              <a:t> compliant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Each normal form requires the adherence to the previous one</a:t>
            </a:r>
          </a:p>
        </p:txBody>
      </p:sp>
    </p:spTree>
    <p:extLst>
      <p:ext uri="{BB962C8B-B14F-4D97-AF65-F5344CB8AC3E}">
        <p14:creationId xmlns:p14="http://schemas.microsoft.com/office/powerpoint/2010/main" val="203383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Another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 1NF?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8"/>
            <a:endParaRPr lang="en-US" dirty="0"/>
          </a:p>
          <a:p>
            <a:pPr lvl="8"/>
            <a:r>
              <a:rPr lang="en-US" dirty="0"/>
              <a:t>Source: Steve </a:t>
            </a:r>
            <a:r>
              <a:rPr lang="en-US" dirty="0" err="1"/>
              <a:t>Litt</a:t>
            </a:r>
            <a:endParaRPr lang="en-US" dirty="0"/>
          </a:p>
          <a:p>
            <a:r>
              <a:rPr lang="en-US" dirty="0"/>
              <a:t>Because repeated groups (Quant, Part, </a:t>
            </a:r>
            <a:r>
              <a:rPr lang="en-US" dirty="0" err="1"/>
              <a:t>Amt</a:t>
            </a:r>
            <a:r>
              <a:rPr lang="en-US" dirty="0"/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228850"/>
            <a:ext cx="8316462" cy="248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ular Callout 8"/>
          <p:cNvSpPr/>
          <p:nvPr/>
        </p:nvSpPr>
        <p:spPr>
          <a:xfrm>
            <a:off x="5143499" y="3012546"/>
            <a:ext cx="1647825" cy="311679"/>
          </a:xfrm>
          <a:prstGeom prst="wedgeRoundRectCallout">
            <a:avLst>
              <a:gd name="adj1" fmla="val -22708"/>
              <a:gd name="adj2" fmla="val -25000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ular Callout 9"/>
          <p:cNvSpPr/>
          <p:nvPr/>
        </p:nvSpPr>
        <p:spPr>
          <a:xfrm>
            <a:off x="3429000" y="3005666"/>
            <a:ext cx="1647825" cy="311679"/>
          </a:xfrm>
          <a:prstGeom prst="wedgeRoundRectCallout">
            <a:avLst>
              <a:gd name="adj1" fmla="val -22708"/>
              <a:gd name="adj2" fmla="val -25000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6886575" y="3005666"/>
            <a:ext cx="1647825" cy="311679"/>
          </a:xfrm>
          <a:prstGeom prst="wedgeRoundRectCallout">
            <a:avLst>
              <a:gd name="adj1" fmla="val -22708"/>
              <a:gd name="adj2" fmla="val -25000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5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1NF, but not 2NF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9675"/>
            <a:ext cx="8229600" cy="4754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Why not 2NF?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Because customer not dependent on </a:t>
            </a:r>
            <a:r>
              <a:rPr lang="en-US" i="1" dirty="0"/>
              <a:t>entire</a:t>
            </a:r>
            <a:r>
              <a:rPr lang="en-US" dirty="0"/>
              <a:t> PK</a:t>
            </a:r>
          </a:p>
          <a:p>
            <a:pPr lvl="1"/>
            <a:r>
              <a:rPr lang="en-US" dirty="0"/>
              <a:t>Only dependent on the invoice number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33400" y="1565932"/>
            <a:ext cx="7400925" cy="3387068"/>
            <a:chOff x="533400" y="1981200"/>
            <a:chExt cx="7400925" cy="338706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981200"/>
              <a:ext cx="7400925" cy="3387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Rounded Rectangular Callout 7"/>
            <p:cNvSpPr/>
            <p:nvPr/>
          </p:nvSpPr>
          <p:spPr>
            <a:xfrm>
              <a:off x="2476500" y="2936346"/>
              <a:ext cx="1409700" cy="311679"/>
            </a:xfrm>
            <a:prstGeom prst="wedgeRoundRectCallout">
              <a:avLst>
                <a:gd name="adj1" fmla="val -22708"/>
                <a:gd name="adj2" fmla="val -25000"/>
                <a:gd name="adj3" fmla="val 16667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ular Callout 8"/>
            <p:cNvSpPr/>
            <p:nvPr/>
          </p:nvSpPr>
          <p:spPr>
            <a:xfrm>
              <a:off x="2133600" y="2362200"/>
              <a:ext cx="571500" cy="363866"/>
            </a:xfrm>
            <a:prstGeom prst="wedgeRoundRectCallout">
              <a:avLst>
                <a:gd name="adj1" fmla="val 111875"/>
                <a:gd name="adj2" fmla="val 93010"/>
                <a:gd name="adj3" fmla="val 16667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269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2NF, but not 3NF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Why not 3NF?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Customer info not </a:t>
            </a:r>
            <a:r>
              <a:rPr lang="en-US" i="1" dirty="0"/>
              <a:t>directly dependent</a:t>
            </a:r>
            <a:r>
              <a:rPr lang="en-US" dirty="0"/>
              <a:t> on PK</a:t>
            </a:r>
          </a:p>
          <a:p>
            <a:r>
              <a:rPr lang="en-US" b="1" dirty="0"/>
              <a:t>Name</a:t>
            </a:r>
            <a:r>
              <a:rPr lang="en-US" dirty="0"/>
              <a:t>/</a:t>
            </a:r>
            <a:r>
              <a:rPr lang="en-US" b="1" dirty="0"/>
              <a:t>Address</a:t>
            </a:r>
            <a:r>
              <a:rPr lang="en-US" dirty="0"/>
              <a:t> dependent on </a:t>
            </a:r>
            <a:r>
              <a:rPr lang="en-US" b="1" dirty="0" err="1"/>
              <a:t>Cust</a:t>
            </a:r>
            <a:r>
              <a:rPr lang="en-US" b="1" dirty="0"/>
              <a:t>#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95300" y="1676400"/>
            <a:ext cx="7524750" cy="3586171"/>
            <a:chOff x="476250" y="1905000"/>
            <a:chExt cx="7524750" cy="3586171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905000"/>
              <a:ext cx="7239000" cy="3586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Rounded Rectangular Callout 7"/>
            <p:cNvSpPr/>
            <p:nvPr/>
          </p:nvSpPr>
          <p:spPr>
            <a:xfrm>
              <a:off x="857250" y="3090662"/>
              <a:ext cx="876300" cy="311679"/>
            </a:xfrm>
            <a:prstGeom prst="wedgeRoundRectCallout">
              <a:avLst>
                <a:gd name="adj1" fmla="val -22708"/>
                <a:gd name="adj2" fmla="val -25000"/>
                <a:gd name="adj3" fmla="val 16667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ular Callout 8"/>
            <p:cNvSpPr/>
            <p:nvPr/>
          </p:nvSpPr>
          <p:spPr>
            <a:xfrm>
              <a:off x="476250" y="2516516"/>
              <a:ext cx="571500" cy="363866"/>
            </a:xfrm>
            <a:prstGeom prst="wedgeRoundRectCallout">
              <a:avLst>
                <a:gd name="adj1" fmla="val 111875"/>
                <a:gd name="adj2" fmla="val 93010"/>
                <a:gd name="adj3" fmla="val 16667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761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Finally, 3NF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543050"/>
            <a:ext cx="6581775" cy="447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530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Normal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Normal Forms</a:t>
            </a:r>
            <a:r>
              <a:rPr lang="en-US" dirty="0"/>
              <a:t> are one aspect of denoting a database's correctness of design</a:t>
            </a:r>
          </a:p>
          <a:p>
            <a:r>
              <a:rPr lang="en-US" dirty="0"/>
              <a:t>When you create your own database, it won't start out so perfect</a:t>
            </a:r>
          </a:p>
          <a:p>
            <a:r>
              <a:rPr lang="en-US" dirty="0"/>
              <a:t>Knowing normal forms will lead to better design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18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First Normal Form (1NF)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No duplicate rows/records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lvl="1"/>
            <a:r>
              <a:rPr lang="en-US" dirty="0"/>
              <a:t>Records with all columns set to the same values as another row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dirty="0"/>
              <a:t> 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Each columns should be used appropriately</a:t>
            </a:r>
          </a:p>
          <a:p>
            <a:pPr lvl="1"/>
            <a:r>
              <a:rPr lang="en-US" dirty="0"/>
              <a:t>Don't put a phone number in an address</a:t>
            </a:r>
          </a:p>
          <a:p>
            <a:r>
              <a:rPr lang="en-US" dirty="0"/>
              <a:t> 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Order of columns should not matter</a:t>
            </a:r>
          </a:p>
          <a:p>
            <a:pPr lvl="1"/>
            <a:r>
              <a:rPr lang="en-US" dirty="0"/>
              <a:t>Don't assume column 2 is the first name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84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First Normal Form (1NF)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Only one piece of info per column</a:t>
            </a:r>
          </a:p>
          <a:p>
            <a:pPr lvl="1"/>
            <a:r>
              <a:rPr lang="en-US" dirty="0"/>
              <a:t>Values must be </a:t>
            </a:r>
            <a:r>
              <a:rPr lang="en-US" b="1" i="1" dirty="0"/>
              <a:t>atomic/indivisible</a:t>
            </a:r>
            <a:endParaRPr lang="en-US" dirty="0"/>
          </a:p>
          <a:p>
            <a:pPr lvl="1"/>
            <a:r>
              <a:rPr lang="en-US" dirty="0"/>
              <a:t>This breaks the rule:</a:t>
            </a:r>
          </a:p>
          <a:p>
            <a:pPr lvl="2"/>
            <a:r>
              <a:rPr lang="en-US" b="1" i="1" dirty="0" err="1"/>
              <a:t>Customers.PhoneNumber</a:t>
            </a:r>
            <a:r>
              <a:rPr lang="en-US" dirty="0"/>
              <a:t> having a value of</a:t>
            </a:r>
            <a:br>
              <a:rPr lang="en-US" dirty="0"/>
            </a:br>
            <a:r>
              <a:rPr lang="en-US" dirty="0"/>
              <a:t>"215-867-5309, 314-592-6536"</a:t>
            </a:r>
          </a:p>
          <a:p>
            <a:r>
              <a:rPr lang="en-US" dirty="0"/>
              <a:t> 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Don't repeat groups</a:t>
            </a:r>
          </a:p>
          <a:p>
            <a:pPr lvl="1"/>
            <a:r>
              <a:rPr lang="en-US" dirty="0"/>
              <a:t>Don't add columns to achieve multiple fields</a:t>
            </a:r>
          </a:p>
          <a:p>
            <a:pPr lvl="1"/>
            <a:r>
              <a:rPr lang="en-US" dirty="0"/>
              <a:t>This breaks the rule:</a:t>
            </a:r>
          </a:p>
          <a:p>
            <a:pPr lvl="2"/>
            <a:r>
              <a:rPr lang="en-US" dirty="0"/>
              <a:t>Customers.PhoneNumber1</a:t>
            </a:r>
          </a:p>
          <a:p>
            <a:pPr lvl="2"/>
            <a:r>
              <a:rPr lang="en-US" dirty="0"/>
              <a:t>Customers.PhoneNumber2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2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Second Normal Form (2NF)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75456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Must be 1NF, but with further restrictions</a:t>
            </a:r>
          </a:p>
          <a:p>
            <a:r>
              <a:rPr lang="en-US" dirty="0"/>
              <a:t> 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All non-key columns depend on the entire PK</a:t>
            </a:r>
          </a:p>
          <a:p>
            <a:pPr lvl="1"/>
            <a:r>
              <a:rPr lang="en-US" dirty="0"/>
              <a:t>The last column here breaks the rule:</a:t>
            </a:r>
          </a:p>
          <a:p>
            <a:pPr lvl="2"/>
            <a:r>
              <a:rPr lang="en-US" dirty="0" err="1"/>
              <a:t>Paychecks.EmployeeID</a:t>
            </a:r>
            <a:endParaRPr lang="en-US" dirty="0"/>
          </a:p>
          <a:p>
            <a:pPr lvl="2"/>
            <a:r>
              <a:rPr lang="en-US" dirty="0" err="1"/>
              <a:t>Paychecks.PayDate</a:t>
            </a:r>
            <a:endParaRPr lang="en-US" dirty="0"/>
          </a:p>
          <a:p>
            <a:pPr lvl="2"/>
            <a:r>
              <a:rPr lang="en-US" dirty="0" err="1"/>
              <a:t>Paychecks.EmployeeDateOfBirth</a:t>
            </a:r>
            <a:endParaRPr lang="en-US" dirty="0"/>
          </a:p>
          <a:p>
            <a:r>
              <a:rPr lang="en-US" sz="2800" b="1" i="1" dirty="0" err="1"/>
              <a:t>EmployeeDateOfBirth</a:t>
            </a:r>
            <a:r>
              <a:rPr lang="en-US" sz="2800" dirty="0"/>
              <a:t> violates the rule.</a:t>
            </a:r>
            <a:br>
              <a:rPr lang="en-US" sz="2800" dirty="0"/>
            </a:br>
            <a:r>
              <a:rPr lang="en-US" sz="2800" dirty="0"/>
              <a:t>It only depends on 1 part of the key (the </a:t>
            </a:r>
            <a:r>
              <a:rPr lang="en-US" sz="2800" dirty="0" err="1"/>
              <a:t>EmployeeID</a:t>
            </a:r>
            <a:r>
              <a:rPr lang="en-US" sz="2800" dirty="0"/>
              <a:t>)</a:t>
            </a:r>
          </a:p>
          <a:p>
            <a:r>
              <a:rPr lang="en-US" sz="2800" dirty="0"/>
              <a:t>All 1NF tables with single-field PKs are 2NF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181600" y="3178969"/>
            <a:ext cx="3114675" cy="700087"/>
          </a:xfrm>
          <a:prstGeom prst="wedgeRoundRectCallout">
            <a:avLst>
              <a:gd name="adj1" fmla="val -73368"/>
              <a:gd name="adj2" fmla="val -2113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Composite key</a:t>
            </a:r>
            <a:r>
              <a:rPr lang="en-US" dirty="0"/>
              <a:t> uniquely identifying a paycheck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1485900" y="3107796"/>
            <a:ext cx="2924175" cy="787929"/>
          </a:xfrm>
          <a:prstGeom prst="wedgeRoundRectCallout">
            <a:avLst>
              <a:gd name="adj1" fmla="val -22708"/>
              <a:gd name="adj2" fmla="val -25000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5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Third Normal Form (3NF)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Must be 2NF, but with further restrictions</a:t>
            </a:r>
          </a:p>
          <a:p>
            <a:r>
              <a:rPr lang="en-US" dirty="0"/>
              <a:t> 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All non-key fields depend </a:t>
            </a:r>
            <a:r>
              <a:rPr lang="en-US" b="1" i="1" u="sng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directly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on the PK</a:t>
            </a:r>
          </a:p>
          <a:p>
            <a:r>
              <a:rPr lang="en-US" dirty="0"/>
              <a:t>The last field here breaks the rule</a:t>
            </a:r>
          </a:p>
          <a:p>
            <a:pPr lvl="1"/>
            <a:r>
              <a:rPr lang="en-US" dirty="0" err="1"/>
              <a:t>MovieAwards.Type</a:t>
            </a:r>
            <a:endParaRPr lang="en-US" dirty="0"/>
          </a:p>
          <a:p>
            <a:pPr lvl="1"/>
            <a:r>
              <a:rPr lang="en-US" dirty="0" err="1"/>
              <a:t>MovieAwards.Year</a:t>
            </a:r>
            <a:endParaRPr lang="en-US" dirty="0"/>
          </a:p>
          <a:p>
            <a:pPr lvl="1"/>
            <a:r>
              <a:rPr lang="en-US" dirty="0" err="1"/>
              <a:t>MovieAwards.WinnerName</a:t>
            </a:r>
            <a:endParaRPr lang="en-US" dirty="0"/>
          </a:p>
          <a:p>
            <a:pPr lvl="1"/>
            <a:r>
              <a:rPr lang="en-US" dirty="0" err="1"/>
              <a:t>MovieAwards.WinnerDateOfBirth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1238250" y="3155421"/>
            <a:ext cx="3028950" cy="990600"/>
          </a:xfrm>
          <a:prstGeom prst="wedgeRoundRectCallout">
            <a:avLst>
              <a:gd name="adj1" fmla="val -22708"/>
              <a:gd name="adj2" fmla="val -25000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5343525" y="3117321"/>
            <a:ext cx="2514600" cy="1066799"/>
          </a:xfrm>
          <a:prstGeom prst="wedgeRoundRectCallout">
            <a:avLst>
              <a:gd name="adj1" fmla="val -92198"/>
              <a:gd name="adj2" fmla="val 5838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Composite Primary Key</a:t>
            </a:r>
            <a:br>
              <a:rPr lang="en-US" dirty="0"/>
            </a:br>
            <a:r>
              <a:rPr lang="en-US" dirty="0"/>
              <a:t>e.g. Oscars/2010</a:t>
            </a:r>
            <a:br>
              <a:rPr lang="en-US" dirty="0"/>
            </a:br>
            <a:r>
              <a:rPr lang="en-US" dirty="0" err="1"/>
              <a:t>GoldenGlobe</a:t>
            </a:r>
            <a:r>
              <a:rPr lang="en-US" dirty="0"/>
              <a:t>/2009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781800" y="4876800"/>
            <a:ext cx="1524000" cy="990600"/>
          </a:xfrm>
          <a:prstGeom prst="wedgeRoundRectCallout">
            <a:avLst>
              <a:gd name="adj1" fmla="val -91458"/>
              <a:gd name="adj2" fmla="val -37500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Depends </a:t>
            </a:r>
            <a:r>
              <a:rPr lang="en-US" i="1" u="sng" dirty="0"/>
              <a:t>in</a:t>
            </a:r>
            <a:r>
              <a:rPr lang="en-US" dirty="0"/>
              <a:t>directly on the entire PK</a:t>
            </a:r>
          </a:p>
        </p:txBody>
      </p:sp>
    </p:spTree>
    <p:extLst>
      <p:ext uri="{BB962C8B-B14F-4D97-AF65-F5344CB8AC3E}">
        <p14:creationId xmlns:p14="http://schemas.microsoft.com/office/powerpoint/2010/main" val="22024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Problems When Not "Normal"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Querying can get ugly</a:t>
            </a:r>
          </a:p>
          <a:p>
            <a:pPr lvl="1"/>
            <a:r>
              <a:rPr lang="en-US" dirty="0"/>
              <a:t>How to search for a phone number if you packed 3 into one field?  Or 3 separate fields on a row?</a:t>
            </a:r>
          </a:p>
          <a:p>
            <a:r>
              <a:rPr lang="en-US" dirty="0"/>
              <a:t>Updating can get ugly</a:t>
            </a:r>
          </a:p>
          <a:p>
            <a:pPr lvl="1"/>
            <a:r>
              <a:rPr lang="en-US" dirty="0"/>
              <a:t>If repeating an address in many records, you must update </a:t>
            </a:r>
            <a:r>
              <a:rPr lang="en-US" b="1" i="1" dirty="0"/>
              <a:t>all</a:t>
            </a:r>
            <a:r>
              <a:rPr lang="en-US" dirty="0"/>
              <a:t> those addresses when it changes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8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Complying To Normal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Typically, it involves creating another table</a:t>
            </a:r>
          </a:p>
          <a:p>
            <a:r>
              <a:rPr lang="en-US" dirty="0"/>
              <a:t>And using keys to relate to the original table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Form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</a:t>
            </a:r>
            <a:r>
              <a:rPr lang="en-US" b="1" i="1" dirty="0"/>
              <a:t>Item</a:t>
            </a:r>
            <a:r>
              <a:rPr lang="en-US" dirty="0"/>
              <a:t> with fields:</a:t>
            </a:r>
          </a:p>
          <a:p>
            <a:pPr lvl="1"/>
            <a:r>
              <a:rPr lang="en-US" u="sng" dirty="0" err="1"/>
              <a:t>ItemID</a:t>
            </a:r>
            <a:endParaRPr lang="en-US" u="sng" dirty="0"/>
          </a:p>
          <a:p>
            <a:pPr lvl="1"/>
            <a:r>
              <a:rPr lang="en-US" u="sng" dirty="0" err="1"/>
              <a:t>StoreID</a:t>
            </a:r>
            <a:endParaRPr lang="en-US" u="sng" dirty="0"/>
          </a:p>
          <a:p>
            <a:pPr lvl="1"/>
            <a:r>
              <a:rPr lang="en-US" dirty="0" err="1"/>
              <a:t>ManufacturerID</a:t>
            </a:r>
            <a:endParaRPr lang="en-US" dirty="0"/>
          </a:p>
          <a:p>
            <a:pPr lvl="1"/>
            <a:r>
              <a:rPr lang="en-US" dirty="0" err="1"/>
              <a:t>ManufacturerAddress</a:t>
            </a:r>
            <a:endParaRPr lang="en-US" dirty="0"/>
          </a:p>
          <a:p>
            <a:pPr lvl="1"/>
            <a:r>
              <a:rPr lang="en-US" dirty="0"/>
              <a:t>Style</a:t>
            </a:r>
          </a:p>
          <a:p>
            <a:pPr lvl="1"/>
            <a:r>
              <a:rPr lang="en-US" dirty="0"/>
              <a:t>Price</a:t>
            </a:r>
          </a:p>
          <a:p>
            <a:r>
              <a:rPr lang="en-US" sz="2000" dirty="0" err="1"/>
              <a:t>ItemID</a:t>
            </a:r>
            <a:r>
              <a:rPr lang="en-US" sz="2000" dirty="0"/>
              <a:t>, </a:t>
            </a:r>
            <a:r>
              <a:rPr lang="en-US" sz="2000" dirty="0" err="1"/>
              <a:t>StoreID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 err="1">
                <a:sym typeface="Wingdings" pitchFamily="2" charset="2"/>
              </a:rPr>
              <a:t>ManufacturerID</a:t>
            </a:r>
            <a:r>
              <a:rPr lang="en-US" sz="2000" dirty="0">
                <a:sym typeface="Wingdings" pitchFamily="2" charset="2"/>
              </a:rPr>
              <a:t>, </a:t>
            </a:r>
            <a:r>
              <a:rPr lang="en-US" sz="2000" dirty="0" err="1">
                <a:sym typeface="Wingdings" pitchFamily="2" charset="2"/>
              </a:rPr>
              <a:t>ManufacturerAddress</a:t>
            </a:r>
            <a:r>
              <a:rPr lang="en-US" sz="2000" dirty="0">
                <a:sym typeface="Wingdings" pitchFamily="2" charset="2"/>
              </a:rPr>
              <a:t>, Style, Price</a:t>
            </a:r>
          </a:p>
          <a:p>
            <a:r>
              <a:rPr lang="en-US" sz="2400" dirty="0" err="1">
                <a:sym typeface="Wingdings" pitchFamily="2" charset="2"/>
              </a:rPr>
              <a:t>ItemID</a:t>
            </a:r>
            <a:r>
              <a:rPr lang="en-US" sz="2400" dirty="0">
                <a:sym typeface="Wingdings" pitchFamily="2" charset="2"/>
              </a:rPr>
              <a:t>  </a:t>
            </a:r>
            <a:r>
              <a:rPr lang="en-US" sz="2400" dirty="0" err="1">
                <a:sym typeface="Wingdings" pitchFamily="2" charset="2"/>
              </a:rPr>
              <a:t>ManufacturerID</a:t>
            </a:r>
            <a:r>
              <a:rPr lang="en-US" sz="2400" dirty="0">
                <a:sym typeface="Wingdings" pitchFamily="2" charset="2"/>
              </a:rPr>
              <a:t>, </a:t>
            </a:r>
            <a:r>
              <a:rPr lang="en-US" sz="2400" dirty="0" err="1">
                <a:sym typeface="Wingdings" pitchFamily="2" charset="2"/>
              </a:rPr>
              <a:t>ManufacturerAddress</a:t>
            </a:r>
            <a:r>
              <a:rPr lang="en-US" sz="2400" dirty="0">
                <a:sym typeface="Wingdings" pitchFamily="2" charset="2"/>
              </a:rPr>
              <a:t>, Style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Organization of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581400" y="1905000"/>
            <a:ext cx="2286000" cy="990600"/>
          </a:xfrm>
          <a:prstGeom prst="wedgeRoundRectCallout">
            <a:avLst>
              <a:gd name="adj1" fmla="val -91458"/>
              <a:gd name="adj2" fmla="val -3846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Underlining is a way to denote the primary key fields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781800" y="1676400"/>
            <a:ext cx="1752600" cy="990600"/>
          </a:xfrm>
          <a:prstGeom prst="wedgeRoundRectCallout">
            <a:avLst>
              <a:gd name="adj1" fmla="val -46458"/>
              <a:gd name="adj2" fmla="val -3846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Fulfills </a:t>
            </a:r>
            <a:r>
              <a:rPr lang="en-US" b="1" i="1" dirty="0"/>
              <a:t>1NF</a:t>
            </a:r>
            <a:r>
              <a:rPr lang="en-US" dirty="0"/>
              <a:t> requirements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019800" y="2809874"/>
            <a:ext cx="2590800" cy="1762125"/>
          </a:xfrm>
          <a:prstGeom prst="wedgeRoundRectCallout">
            <a:avLst>
              <a:gd name="adj1" fmla="val -46458"/>
              <a:gd name="adj2" fmla="val -3846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But not </a:t>
            </a:r>
            <a:r>
              <a:rPr lang="en-US" b="1" i="1" dirty="0"/>
              <a:t>2NF</a:t>
            </a:r>
            <a:r>
              <a:rPr lang="en-US" dirty="0"/>
              <a:t> because </a:t>
            </a:r>
            <a:r>
              <a:rPr lang="en-US" b="1" i="1" dirty="0" err="1"/>
              <a:t>ManufacturerID</a:t>
            </a:r>
            <a:r>
              <a:rPr lang="en-US" dirty="0"/>
              <a:t>, </a:t>
            </a:r>
            <a:r>
              <a:rPr lang="en-US" b="1" i="1" dirty="0" err="1"/>
              <a:t>ManufacturerAddress</a:t>
            </a:r>
            <a:r>
              <a:rPr lang="en-US" b="1" i="1" dirty="0"/>
              <a:t>, </a:t>
            </a:r>
            <a:r>
              <a:rPr lang="en-US" dirty="0"/>
              <a:t> and </a:t>
            </a:r>
            <a:r>
              <a:rPr lang="en-US" b="1" i="1" dirty="0"/>
              <a:t>Style</a:t>
            </a:r>
            <a:r>
              <a:rPr lang="en-US" dirty="0"/>
              <a:t> depend only on </a:t>
            </a:r>
            <a:r>
              <a:rPr lang="en-US" b="1" i="1" dirty="0" err="1"/>
              <a:t>ItemID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22145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2186</TotalTime>
  <Words>599</Words>
  <Application>Microsoft Office PowerPoint</Application>
  <PresentationFormat>On-screen Show (4:3)</PresentationFormat>
  <Paragraphs>160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Narrow</vt:lpstr>
      <vt:lpstr>Calibri</vt:lpstr>
      <vt:lpstr>Cambria</vt:lpstr>
      <vt:lpstr>Wingdings</vt:lpstr>
      <vt:lpstr>Office Theme</vt:lpstr>
      <vt:lpstr>IST 210 Organization of Data Normalization Penn State Abington </vt:lpstr>
      <vt:lpstr>Normal Forms</vt:lpstr>
      <vt:lpstr>First Normal Form (1NF)</vt:lpstr>
      <vt:lpstr>First Normal Form (1NF)</vt:lpstr>
      <vt:lpstr>Second Normal Form (2NF)</vt:lpstr>
      <vt:lpstr>Third Normal Form (3NF)</vt:lpstr>
      <vt:lpstr>Problems When Not "Normal"</vt:lpstr>
      <vt:lpstr>Complying To Normal Forms</vt:lpstr>
      <vt:lpstr>What Form Is It?</vt:lpstr>
      <vt:lpstr>Make It 2NF Compliant</vt:lpstr>
      <vt:lpstr>Make It 3NF Compliant</vt:lpstr>
      <vt:lpstr>Another Normalization</vt:lpstr>
      <vt:lpstr>1NF, but not 2NF</vt:lpstr>
      <vt:lpstr>2NF, but not 3NF</vt:lpstr>
      <vt:lpstr>Finally, 3NF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Gokhan Ozden</cp:lastModifiedBy>
  <cp:revision>289</cp:revision>
  <dcterms:created xsi:type="dcterms:W3CDTF">2010-01-10T20:29:40Z</dcterms:created>
  <dcterms:modified xsi:type="dcterms:W3CDTF">2018-01-15T18:36:26Z</dcterms:modified>
</cp:coreProperties>
</file>