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547" autoAdjust="0"/>
    <p:restoredTop sz="94660"/>
  </p:normalViewPr>
  <p:slideViewPr>
    <p:cSldViewPr snapToGrid="0">
      <p:cViewPr varScale="1">
        <p:scale>
          <a:sx n="51" d="100"/>
          <a:sy n="51" d="100"/>
        </p:scale>
        <p:origin x="66" y="1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FB3D0-54FF-4B52-B1AE-D7C9A0ECF18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132AD-E0CE-4C5E-8898-05002F8D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32AD-E0CE-4C5E-8898-05002F8D25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6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5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6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4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2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4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4"/>
            <a:ext cx="4038600" cy="4906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4"/>
            <a:ext cx="4038600" cy="4906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0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8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3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6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1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88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553204"/>
            <a:ext cx="3962400" cy="279991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4400" dirty="0"/>
              <a:t>IST 210</a:t>
            </a:r>
            <a:br>
              <a:rPr lang="en-US" sz="4400" dirty="0"/>
            </a:br>
            <a:r>
              <a:rPr lang="en-US" sz="4400" dirty="0"/>
              <a:t>Organization of Data</a:t>
            </a:r>
            <a:br>
              <a:rPr lang="en-US" sz="4400" dirty="0"/>
            </a:br>
            <a:r>
              <a:rPr lang="en-US" sz="4400" dirty="0"/>
              <a:t>Relational Algebra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0700" y="4025900"/>
            <a:ext cx="5257800" cy="1314450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Dr. S. Gokhan Ozden</a:t>
            </a:r>
          </a:p>
          <a:p>
            <a:pPr algn="r"/>
            <a:r>
              <a:rPr lang="en-US" sz="3200" dirty="0"/>
              <a:t>gokhan@psu.edu</a:t>
            </a:r>
          </a:p>
        </p:txBody>
      </p:sp>
    </p:spTree>
    <p:extLst>
      <p:ext uri="{BB962C8B-B14F-4D97-AF65-F5344CB8AC3E}">
        <p14:creationId xmlns:p14="http://schemas.microsoft.com/office/powerpoint/2010/main" val="37863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 Operators (INTERSECTION)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two relations R and S, the </a:t>
            </a:r>
            <a:r>
              <a:rPr lang="en-US" b="1" dirty="0"/>
              <a:t>INTERSECTION </a:t>
            </a:r>
            <a:r>
              <a:rPr lang="en-US" dirty="0"/>
              <a:t>of R and S will yield tuples that are common in both R and 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53627"/>
              </p:ext>
            </p:extLst>
          </p:nvPr>
        </p:nvGraphicFramePr>
        <p:xfrm>
          <a:off x="578195" y="2971053"/>
          <a:ext cx="2431918" cy="1944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 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14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William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34 Penn 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14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South St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Lake View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90788"/>
              </p:ext>
            </p:extLst>
          </p:nvPr>
        </p:nvGraphicFramePr>
        <p:xfrm>
          <a:off x="3233846" y="2971053"/>
          <a:ext cx="2169267" cy="1344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 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23 South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 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24113" y="2170492"/>
            <a:ext cx="5706104" cy="35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sz="1400" dirty="0">
                <a:solidFill>
                  <a:schemeClr val="tx1"/>
                </a:solidFill>
              </a:rPr>
              <a:t>PROJECT </a:t>
            </a:r>
            <a:r>
              <a:rPr lang="en-US" sz="1400" baseline="-25000" dirty="0">
                <a:solidFill>
                  <a:schemeClr val="tx1"/>
                </a:solidFill>
              </a:rPr>
              <a:t>Name, Address</a:t>
            </a:r>
            <a:r>
              <a:rPr lang="en-US" sz="1400" dirty="0">
                <a:solidFill>
                  <a:schemeClr val="tx1"/>
                </a:solidFill>
              </a:rPr>
              <a:t> (Student) </a:t>
            </a:r>
            <a:r>
              <a:rPr lang="en-US" sz="1400" b="1" dirty="0">
                <a:solidFill>
                  <a:schemeClr val="tx1"/>
                </a:solidFill>
              </a:rPr>
              <a:t>INTERSECTION</a:t>
            </a:r>
            <a:r>
              <a:rPr lang="en-US" sz="1400" dirty="0">
                <a:solidFill>
                  <a:schemeClr val="tx1"/>
                </a:solidFill>
              </a:rPr>
              <a:t> PROJECT </a:t>
            </a:r>
            <a:r>
              <a:rPr lang="en-US" sz="1400" baseline="-25000" dirty="0">
                <a:solidFill>
                  <a:schemeClr val="tx1"/>
                </a:solidFill>
              </a:rPr>
              <a:t>Name, Address</a:t>
            </a:r>
            <a:r>
              <a:rPr lang="en-US" sz="1400" dirty="0">
                <a:solidFill>
                  <a:schemeClr val="tx1"/>
                </a:solidFill>
              </a:rPr>
              <a:t> (Instructor)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53106"/>
              </p:ext>
            </p:extLst>
          </p:nvPr>
        </p:nvGraphicFramePr>
        <p:xfrm>
          <a:off x="6126107" y="3002094"/>
          <a:ext cx="1899446" cy="672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 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2680034"/>
            <a:ext cx="1336954" cy="252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49600" y="2705434"/>
            <a:ext cx="1336954" cy="252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Instructor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18200" y="2662115"/>
            <a:ext cx="1336954" cy="252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89926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 Operators (DIFFERENCE)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two relations R and S, the </a:t>
            </a:r>
            <a:r>
              <a:rPr lang="en-US" b="1" dirty="0"/>
              <a:t>DIFFERENCE </a:t>
            </a:r>
            <a:r>
              <a:rPr lang="en-US" dirty="0"/>
              <a:t>of R and S will yield all tuples in R except the tuples common in both R and 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S </a:t>
            </a:r>
            <a:r>
              <a:rPr lang="en-US" b="1" dirty="0"/>
              <a:t>DIFFERENCE</a:t>
            </a:r>
            <a:r>
              <a:rPr lang="en-US" dirty="0"/>
              <a:t> R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3600"/>
              </p:ext>
            </p:extLst>
          </p:nvPr>
        </p:nvGraphicFramePr>
        <p:xfrm>
          <a:off x="680933" y="2839092"/>
          <a:ext cx="2431918" cy="1944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 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14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William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34 Penn 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14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South St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Lake View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95169"/>
              </p:ext>
            </p:extLst>
          </p:nvPr>
        </p:nvGraphicFramePr>
        <p:xfrm>
          <a:off x="3336584" y="2839092"/>
          <a:ext cx="2169267" cy="1344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 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23 South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 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47096" y="5331196"/>
            <a:ext cx="5706104" cy="35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sz="1400" dirty="0">
                <a:solidFill>
                  <a:schemeClr val="tx1"/>
                </a:solidFill>
              </a:rPr>
              <a:t>PROJECT </a:t>
            </a:r>
            <a:r>
              <a:rPr lang="en-US" sz="1400" baseline="-25000" dirty="0">
                <a:solidFill>
                  <a:schemeClr val="tx1"/>
                </a:solidFill>
              </a:rPr>
              <a:t>Name, Address</a:t>
            </a:r>
            <a:r>
              <a:rPr lang="en-US" sz="1400" dirty="0">
                <a:solidFill>
                  <a:schemeClr val="tx1"/>
                </a:solidFill>
              </a:rPr>
              <a:t> (Instructor) </a:t>
            </a:r>
            <a:r>
              <a:rPr lang="en-US" sz="1400" b="1" dirty="0">
                <a:solidFill>
                  <a:schemeClr val="tx1"/>
                </a:solidFill>
              </a:rPr>
              <a:t>DIFFERENCE</a:t>
            </a:r>
            <a:r>
              <a:rPr lang="en-US" sz="1400" dirty="0">
                <a:solidFill>
                  <a:schemeClr val="tx1"/>
                </a:solidFill>
              </a:rPr>
              <a:t> PROJECT </a:t>
            </a:r>
            <a:r>
              <a:rPr lang="en-US" sz="1400" baseline="-25000" dirty="0">
                <a:solidFill>
                  <a:schemeClr val="tx1"/>
                </a:solidFill>
              </a:rPr>
              <a:t>Name, Address</a:t>
            </a:r>
            <a:r>
              <a:rPr lang="en-US" sz="1400" dirty="0">
                <a:solidFill>
                  <a:schemeClr val="tx1"/>
                </a:solidFill>
              </a:rPr>
              <a:t> (Student)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911181"/>
              </p:ext>
            </p:extLst>
          </p:nvPr>
        </p:nvGraphicFramePr>
        <p:xfrm>
          <a:off x="6228845" y="2870133"/>
          <a:ext cx="1899446" cy="1344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William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34 Penn 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South St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Lake View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2553034"/>
            <a:ext cx="1336954" cy="252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49600" y="2578434"/>
            <a:ext cx="1336954" cy="252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Instructor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1614" y="2578433"/>
            <a:ext cx="1336954" cy="252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1074" y="2280373"/>
            <a:ext cx="5706104" cy="35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sz="1400" dirty="0">
                <a:solidFill>
                  <a:schemeClr val="tx1"/>
                </a:solidFill>
              </a:rPr>
              <a:t>PROJECT </a:t>
            </a:r>
            <a:r>
              <a:rPr lang="en-US" sz="1400" baseline="-25000" dirty="0">
                <a:solidFill>
                  <a:schemeClr val="tx1"/>
                </a:solidFill>
              </a:rPr>
              <a:t>Name, Address</a:t>
            </a:r>
            <a:r>
              <a:rPr lang="en-US" sz="1400" dirty="0">
                <a:solidFill>
                  <a:schemeClr val="tx1"/>
                </a:solidFill>
              </a:rPr>
              <a:t> (Student) </a:t>
            </a:r>
            <a:r>
              <a:rPr lang="en-US" sz="1400" b="1" dirty="0">
                <a:solidFill>
                  <a:schemeClr val="tx1"/>
                </a:solidFill>
              </a:rPr>
              <a:t>DIFFERENCE</a:t>
            </a:r>
            <a:r>
              <a:rPr lang="en-US" sz="1400" dirty="0">
                <a:solidFill>
                  <a:schemeClr val="tx1"/>
                </a:solidFill>
              </a:rPr>
              <a:t> PROJECT </a:t>
            </a:r>
            <a:r>
              <a:rPr lang="en-US" sz="1400" baseline="-25000" dirty="0">
                <a:solidFill>
                  <a:schemeClr val="tx1"/>
                </a:solidFill>
              </a:rPr>
              <a:t>Name, Address</a:t>
            </a:r>
            <a:r>
              <a:rPr lang="en-US" sz="1400" dirty="0">
                <a:solidFill>
                  <a:schemeClr val="tx1"/>
                </a:solidFill>
              </a:rPr>
              <a:t> (Instructor)</a:t>
            </a:r>
          </a:p>
        </p:txBody>
      </p:sp>
    </p:spTree>
    <p:extLst>
      <p:ext uri="{BB962C8B-B14F-4D97-AF65-F5344CB8AC3E}">
        <p14:creationId xmlns:p14="http://schemas.microsoft.com/office/powerpoint/2010/main" val="120587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 Operators (CARTESIAN (CROSS) PRODUCT)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two relations R and S, the </a:t>
            </a:r>
            <a:r>
              <a:rPr lang="en-US" b="1" dirty="0"/>
              <a:t>Cross Product or Cross Join </a:t>
            </a:r>
            <a:r>
              <a:rPr lang="en-US" dirty="0"/>
              <a:t>of R and S will yield set of all concatenated tuples</a:t>
            </a:r>
          </a:p>
          <a:p>
            <a:r>
              <a:rPr lang="en-US" dirty="0"/>
              <a:t>Result will also be a relation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48713"/>
              </p:ext>
            </p:extLst>
          </p:nvPr>
        </p:nvGraphicFramePr>
        <p:xfrm>
          <a:off x="1061934" y="3728092"/>
          <a:ext cx="925924" cy="98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36201"/>
              </p:ext>
            </p:extLst>
          </p:nvPr>
        </p:nvGraphicFramePr>
        <p:xfrm>
          <a:off x="2742032" y="3728092"/>
          <a:ext cx="862302" cy="130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69994" y="3301051"/>
            <a:ext cx="540561" cy="35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sz="1400" dirty="0">
                <a:solidFill>
                  <a:schemeClr val="tx1"/>
                </a:solidFill>
              </a:rPr>
              <a:t>R X 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1934" y="3301051"/>
            <a:ext cx="268978" cy="35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38334" y="3326451"/>
            <a:ext cx="268978" cy="35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sz="1400" dirty="0">
                <a:solidFill>
                  <a:schemeClr val="tx1"/>
                </a:solidFill>
              </a:rPr>
              <a:t>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18725"/>
              </p:ext>
            </p:extLst>
          </p:nvPr>
        </p:nvGraphicFramePr>
        <p:xfrm>
          <a:off x="5228948" y="3728092"/>
          <a:ext cx="1846555" cy="229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48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83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 Operators (CARTESIAN (CROSS) PRODUCT)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attributes of relations participating in Cross Product must have unique names</a:t>
            </a:r>
          </a:p>
          <a:p>
            <a:r>
              <a:rPr lang="en-US" dirty="0"/>
              <a:t>Renaming in a relation can be done, for ex:</a:t>
            </a:r>
          </a:p>
          <a:p>
            <a:pPr lvl="1"/>
            <a:r>
              <a:rPr lang="en-US" dirty="0"/>
              <a:t>Student 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CourseNumber</a:t>
            </a:r>
            <a:r>
              <a:rPr lang="en-US" dirty="0"/>
              <a:t>, Grade)</a:t>
            </a:r>
          </a:p>
          <a:p>
            <a:pPr lvl="1"/>
            <a:r>
              <a:rPr lang="en-US" dirty="0"/>
              <a:t>Instructor (</a:t>
            </a:r>
            <a:r>
              <a:rPr lang="en-US" dirty="0" err="1"/>
              <a:t>InstructorId</a:t>
            </a:r>
            <a:r>
              <a:rPr lang="en-US" dirty="0"/>
              <a:t>, </a:t>
            </a:r>
            <a:r>
              <a:rPr lang="en-US" dirty="0" err="1"/>
              <a:t>CourseNumber</a:t>
            </a:r>
            <a:r>
              <a:rPr lang="en-US" dirty="0"/>
              <a:t>, Section)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relation has four attributes with distinct names</a:t>
            </a:r>
          </a:p>
          <a:p>
            <a:pPr lvl="2"/>
            <a:r>
              <a:rPr lang="en-US" i="1" dirty="0" err="1"/>
              <a:t>StudentId</a:t>
            </a:r>
            <a:r>
              <a:rPr lang="en-US" i="1" dirty="0"/>
              <a:t>, </a:t>
            </a:r>
            <a:r>
              <a:rPr lang="en-US" i="1" dirty="0" err="1"/>
              <a:t>EnrolledIn</a:t>
            </a:r>
            <a:r>
              <a:rPr lang="en-US" i="1" dirty="0"/>
              <a:t>, </a:t>
            </a:r>
            <a:r>
              <a:rPr lang="en-US" i="1" dirty="0" err="1"/>
              <a:t>InstructorId</a:t>
            </a:r>
            <a:r>
              <a:rPr lang="en-US" i="1" dirty="0"/>
              <a:t>, </a:t>
            </a:r>
            <a:r>
              <a:rPr lang="en-US" i="1" dirty="0" err="1"/>
              <a:t>InstructorCourse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5937" y="3469419"/>
            <a:ext cx="5681709" cy="69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sz="1200" i="1" dirty="0">
                <a:solidFill>
                  <a:schemeClr val="tx1"/>
                </a:solidFill>
              </a:rPr>
              <a:t>PROJECT </a:t>
            </a:r>
            <a:r>
              <a:rPr lang="en-US" sz="1200" i="1" baseline="-25000" dirty="0" err="1">
                <a:solidFill>
                  <a:schemeClr val="tx1"/>
                </a:solidFill>
              </a:rPr>
              <a:t>StudentId</a:t>
            </a:r>
            <a:r>
              <a:rPr lang="en-US" sz="1200" i="1" baseline="-25000" dirty="0">
                <a:solidFill>
                  <a:schemeClr val="tx1"/>
                </a:solidFill>
              </a:rPr>
              <a:t>, </a:t>
            </a:r>
            <a:r>
              <a:rPr lang="en-US" sz="1200" i="1" baseline="-25000" dirty="0" err="1">
                <a:solidFill>
                  <a:schemeClr val="tx1"/>
                </a:solidFill>
              </a:rPr>
              <a:t>CourseNumber</a:t>
            </a:r>
            <a:r>
              <a:rPr lang="en-US" sz="1200" i="1" dirty="0">
                <a:solidFill>
                  <a:schemeClr val="tx1"/>
                </a:solidFill>
              </a:rPr>
              <a:t> (Student)[</a:t>
            </a:r>
            <a:r>
              <a:rPr lang="en-US" sz="1200" i="1" dirty="0" err="1">
                <a:solidFill>
                  <a:schemeClr val="tx1"/>
                </a:solidFill>
              </a:rPr>
              <a:t>StudentId</a:t>
            </a:r>
            <a:r>
              <a:rPr lang="en-US" sz="1200" i="1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EnrolledIn</a:t>
            </a:r>
            <a:r>
              <a:rPr lang="en-US" sz="1200" i="1" dirty="0">
                <a:solidFill>
                  <a:schemeClr val="tx1"/>
                </a:solidFill>
              </a:rPr>
              <a:t>]  </a:t>
            </a:r>
          </a:p>
          <a:p>
            <a:pPr marL="0" lvl="2" algn="ctr"/>
            <a:r>
              <a:rPr lang="en-US" sz="1200" i="1" dirty="0">
                <a:solidFill>
                  <a:schemeClr val="tx1"/>
                </a:solidFill>
              </a:rPr>
              <a:t>X </a:t>
            </a:r>
          </a:p>
          <a:p>
            <a:pPr marL="0" lvl="2"/>
            <a:r>
              <a:rPr lang="en-US" sz="1200" i="1" dirty="0">
                <a:solidFill>
                  <a:schemeClr val="tx1"/>
                </a:solidFill>
              </a:rPr>
              <a:t>PROJECT </a:t>
            </a:r>
            <a:r>
              <a:rPr lang="en-US" sz="1200" i="1" baseline="-25000" dirty="0" err="1">
                <a:solidFill>
                  <a:schemeClr val="tx1"/>
                </a:solidFill>
              </a:rPr>
              <a:t>InstructorId</a:t>
            </a:r>
            <a:r>
              <a:rPr lang="en-US" sz="1200" i="1" baseline="-25000" dirty="0">
                <a:solidFill>
                  <a:schemeClr val="tx1"/>
                </a:solidFill>
              </a:rPr>
              <a:t>, </a:t>
            </a:r>
            <a:r>
              <a:rPr lang="en-US" sz="1200" i="1" baseline="-25000" dirty="0" err="1">
                <a:solidFill>
                  <a:schemeClr val="tx1"/>
                </a:solidFill>
              </a:rPr>
              <a:t>CourseNumber</a:t>
            </a:r>
            <a:r>
              <a:rPr lang="en-US" sz="1200" i="1" dirty="0">
                <a:solidFill>
                  <a:schemeClr val="tx1"/>
                </a:solidFill>
              </a:rPr>
              <a:t> (Instructor)[</a:t>
            </a:r>
            <a:r>
              <a:rPr lang="en-US" sz="1200" i="1" dirty="0" err="1">
                <a:solidFill>
                  <a:schemeClr val="tx1"/>
                </a:solidFill>
              </a:rPr>
              <a:t>InstructorId</a:t>
            </a:r>
            <a:r>
              <a:rPr lang="en-US" sz="1200" i="1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InstructorCourse</a:t>
            </a:r>
            <a:r>
              <a:rPr lang="en-US" sz="1200" i="1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2395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 Operators (EQUI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two relations R and S, the </a:t>
            </a:r>
            <a:r>
              <a:rPr lang="en-US" b="1" dirty="0"/>
              <a:t>Join </a:t>
            </a:r>
            <a:r>
              <a:rPr lang="en-US" dirty="0"/>
              <a:t>of R and S will yield set of all concatenated tuples</a:t>
            </a:r>
          </a:p>
          <a:p>
            <a:r>
              <a:rPr lang="en-US" dirty="0"/>
              <a:t>It is Cross Join with a condition which allows to filter the result set.</a:t>
            </a:r>
          </a:p>
          <a:p>
            <a:r>
              <a:rPr lang="en-US" b="1" dirty="0"/>
              <a:t>EQUI JOIN</a:t>
            </a:r>
            <a:r>
              <a:rPr lang="en-US" dirty="0"/>
              <a:t> has a join condition between attributes of the participating relations R and S</a:t>
            </a:r>
          </a:p>
          <a:p>
            <a:pPr lvl="1"/>
            <a:r>
              <a:rPr lang="en-US" dirty="0"/>
              <a:t>	      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8400" y="3851160"/>
            <a:ext cx="2831977" cy="276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sz="2000" i="1" dirty="0">
                <a:solidFill>
                  <a:schemeClr val="tx1"/>
                </a:solidFill>
              </a:rPr>
              <a:t>R JOIN </a:t>
            </a:r>
            <a:r>
              <a:rPr lang="en-US" sz="2000" i="1" baseline="-25000" dirty="0">
                <a:solidFill>
                  <a:schemeClr val="tx1"/>
                </a:solidFill>
              </a:rPr>
              <a:t>join-condition </a:t>
            </a:r>
            <a:r>
              <a:rPr lang="en-US" sz="2000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296859"/>
            <a:ext cx="8349450" cy="1047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sz="2000" i="1" dirty="0">
                <a:solidFill>
                  <a:schemeClr val="tx1"/>
                </a:solidFill>
              </a:rPr>
              <a:t>PROJECT </a:t>
            </a:r>
            <a:r>
              <a:rPr lang="en-US" sz="2000" i="1" baseline="-25000" dirty="0" err="1">
                <a:solidFill>
                  <a:schemeClr val="tx1"/>
                </a:solidFill>
              </a:rPr>
              <a:t>Department.DepartmentId</a:t>
            </a:r>
            <a:r>
              <a:rPr lang="en-US" sz="2000" i="1" baseline="-25000" dirty="0">
                <a:solidFill>
                  <a:schemeClr val="tx1"/>
                </a:solidFill>
              </a:rPr>
              <a:t>, </a:t>
            </a:r>
            <a:r>
              <a:rPr lang="en-US" sz="2000" i="1" baseline="-25000" dirty="0" err="1">
                <a:solidFill>
                  <a:schemeClr val="tx1"/>
                </a:solidFill>
              </a:rPr>
              <a:t>DepartmentName</a:t>
            </a:r>
            <a:r>
              <a:rPr lang="en-US" sz="2000" i="1" baseline="-25000" dirty="0">
                <a:solidFill>
                  <a:schemeClr val="tx1"/>
                </a:solidFill>
              </a:rPr>
              <a:t>,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baseline="-25000" dirty="0" err="1">
                <a:solidFill>
                  <a:schemeClr val="tx1"/>
                </a:solidFill>
              </a:rPr>
              <a:t>CourseNumber</a:t>
            </a:r>
            <a:r>
              <a:rPr lang="en-US" sz="2000" i="1" baseline="-25000" dirty="0">
                <a:solidFill>
                  <a:schemeClr val="tx1"/>
                </a:solidFill>
              </a:rPr>
              <a:t>, </a:t>
            </a:r>
            <a:r>
              <a:rPr lang="en-US" sz="2000" i="1" baseline="-25000" dirty="0" err="1">
                <a:solidFill>
                  <a:schemeClr val="tx1"/>
                </a:solidFill>
              </a:rPr>
              <a:t>CourseName</a:t>
            </a:r>
            <a:endParaRPr lang="en-US" sz="2000" i="1" dirty="0">
              <a:solidFill>
                <a:schemeClr val="tx1"/>
              </a:solidFill>
            </a:endParaRPr>
          </a:p>
          <a:p>
            <a:pPr marL="0" lvl="2"/>
            <a:r>
              <a:rPr lang="en-US" sz="2000" i="1" dirty="0">
                <a:solidFill>
                  <a:schemeClr val="tx1"/>
                </a:solidFill>
              </a:rPr>
              <a:t>(Department[</a:t>
            </a:r>
            <a:r>
              <a:rPr lang="en-US" sz="2000" i="1" dirty="0" err="1">
                <a:solidFill>
                  <a:schemeClr val="tx1"/>
                </a:solidFill>
              </a:rPr>
              <a:t>DepartmentId</a:t>
            </a:r>
            <a:r>
              <a:rPr lang="en-US" sz="2000" i="1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DepartmentName</a:t>
            </a:r>
            <a:r>
              <a:rPr lang="en-US" sz="2000" i="1" dirty="0">
                <a:solidFill>
                  <a:schemeClr val="tx1"/>
                </a:solidFill>
              </a:rPr>
              <a:t>] JOIN </a:t>
            </a:r>
            <a:r>
              <a:rPr lang="en-US" sz="2000" i="1" baseline="-25000" dirty="0" err="1">
                <a:solidFill>
                  <a:schemeClr val="tx1"/>
                </a:solidFill>
              </a:rPr>
              <a:t>DepartmentId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baseline="-25000" dirty="0">
                <a:solidFill>
                  <a:schemeClr val="tx1"/>
                </a:solidFill>
              </a:rPr>
              <a:t>= </a:t>
            </a:r>
            <a:r>
              <a:rPr lang="en-US" sz="2000" i="1" baseline="-25000" dirty="0" err="1">
                <a:solidFill>
                  <a:schemeClr val="tx1"/>
                </a:solidFill>
              </a:rPr>
              <a:t>CourseDepartmentId</a:t>
            </a:r>
            <a:r>
              <a:rPr lang="en-US" sz="2000" i="1" baseline="-25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Course[</a:t>
            </a:r>
            <a:r>
              <a:rPr lang="en-US" sz="2000" i="1" dirty="0" err="1">
                <a:solidFill>
                  <a:schemeClr val="tx1"/>
                </a:solidFill>
              </a:rPr>
              <a:t>CourseNumber</a:t>
            </a:r>
            <a:r>
              <a:rPr lang="en-US" sz="2000" i="1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CourseName</a:t>
            </a:r>
            <a:r>
              <a:rPr lang="en-US" sz="2000" i="1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CourseDepartmentId</a:t>
            </a:r>
            <a:r>
              <a:rPr lang="en-US" sz="2000" i="1" dirty="0">
                <a:solidFill>
                  <a:schemeClr val="tx1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59173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 Operators (EQUI JOIN)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57175" lvl="2" indent="-257175"/>
            <a:r>
              <a:rPr lang="en-US" dirty="0"/>
              <a:t>What is </a:t>
            </a:r>
            <a:r>
              <a:rPr lang="en-US" sz="2000" i="1" dirty="0"/>
              <a:t>PROJECT </a:t>
            </a:r>
            <a:r>
              <a:rPr lang="en-US" sz="2000" i="1" baseline="-25000" dirty="0"/>
              <a:t>R.A, R.B </a:t>
            </a:r>
            <a:r>
              <a:rPr lang="en-US" sz="2000" i="1" dirty="0"/>
              <a:t>(R[A, B] JOIN </a:t>
            </a:r>
            <a:r>
              <a:rPr lang="en-US" sz="2000" i="1" baseline="-25000" dirty="0"/>
              <a:t>R.B = S.B </a:t>
            </a:r>
            <a:r>
              <a:rPr lang="en-US" sz="2000" i="1" dirty="0"/>
              <a:t>S [S.A, S.B]) 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14461"/>
              </p:ext>
            </p:extLst>
          </p:nvPr>
        </p:nvGraphicFramePr>
        <p:xfrm>
          <a:off x="804482" y="2298787"/>
          <a:ext cx="925924" cy="161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16741"/>
              </p:ext>
            </p:extLst>
          </p:nvPr>
        </p:nvGraphicFramePr>
        <p:xfrm>
          <a:off x="2484580" y="2298787"/>
          <a:ext cx="862302" cy="2318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3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3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3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04482" y="1871746"/>
            <a:ext cx="268978" cy="35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0882" y="1897146"/>
            <a:ext cx="268978" cy="35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sz="1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19490" y="1586266"/>
            <a:ext cx="4967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000" i="1" dirty="0"/>
              <a:t>PROJECT </a:t>
            </a:r>
            <a:r>
              <a:rPr lang="en-US" sz="2000" i="1" baseline="-25000" dirty="0"/>
              <a:t>R.A, R.B, S.A, S.B</a:t>
            </a:r>
            <a:endParaRPr lang="en-US" sz="2000" i="1" dirty="0"/>
          </a:p>
          <a:p>
            <a:pPr marL="0" lvl="2"/>
            <a:r>
              <a:rPr lang="en-US" sz="2000" i="1" dirty="0"/>
              <a:t>(R[A, B] JOIN </a:t>
            </a:r>
            <a:r>
              <a:rPr lang="en-US" sz="2000" i="1" baseline="-25000" dirty="0"/>
              <a:t>A = S.A </a:t>
            </a:r>
            <a:r>
              <a:rPr lang="en-US" sz="2000" i="1" dirty="0"/>
              <a:t>S[S.A, S.B])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5461"/>
              </p:ext>
            </p:extLst>
          </p:nvPr>
        </p:nvGraphicFramePr>
        <p:xfrm>
          <a:off x="4003166" y="3424003"/>
          <a:ext cx="3108508" cy="161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R.A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R.B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S.A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S.B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29771"/>
              </p:ext>
            </p:extLst>
          </p:nvPr>
        </p:nvGraphicFramePr>
        <p:xfrm>
          <a:off x="7385638" y="5121355"/>
          <a:ext cx="925924" cy="130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R.A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R.B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850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 Operators EQUI JOIN (Derived)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name suggests, it is based on the equality operator</a:t>
            </a:r>
          </a:p>
          <a:p>
            <a:pPr lvl="1"/>
            <a:r>
              <a:rPr lang="en-US" i="1" dirty="0"/>
              <a:t>PROJECT </a:t>
            </a:r>
            <a:r>
              <a:rPr lang="en-US" i="1" baseline="-25000" dirty="0"/>
              <a:t>A, B </a:t>
            </a:r>
            <a:r>
              <a:rPr lang="en-US" i="1" dirty="0"/>
              <a:t>(R[A, B] JOIN </a:t>
            </a:r>
            <a:r>
              <a:rPr lang="en-US" i="1" baseline="-25000" dirty="0"/>
              <a:t>A = S.A </a:t>
            </a:r>
            <a:r>
              <a:rPr lang="en-US" i="1" dirty="0"/>
              <a:t>S [S.A, S.B])</a:t>
            </a:r>
          </a:p>
          <a:p>
            <a:r>
              <a:rPr lang="en-US" dirty="0"/>
              <a:t>EQUI JOIN can involve two or more relations and can only have ‘=‘ operator or </a:t>
            </a:r>
            <a:r>
              <a:rPr lang="en-US" b="1" dirty="0"/>
              <a:t>SELECT </a:t>
            </a:r>
            <a:r>
              <a:rPr lang="en-US" dirty="0"/>
              <a:t>as part of the </a:t>
            </a:r>
            <a:r>
              <a:rPr lang="en-US" b="1" i="1" dirty="0"/>
              <a:t>join-condition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PROJECT </a:t>
            </a:r>
            <a:r>
              <a:rPr lang="en-US" i="1" baseline="-25000" dirty="0"/>
              <a:t>A, B </a:t>
            </a:r>
            <a:r>
              <a:rPr lang="en-US" i="1" dirty="0"/>
              <a:t>(R[A, B] JOIN </a:t>
            </a:r>
            <a:r>
              <a:rPr lang="en-US" i="1" baseline="-25000" dirty="0"/>
              <a:t>A = S.A SELECT S.</a:t>
            </a:r>
            <a:r>
              <a:rPr lang="en-US" i="1" baseline="-50000" dirty="0"/>
              <a:t>B = 1</a:t>
            </a:r>
            <a:r>
              <a:rPr lang="en-US" i="1" dirty="0"/>
              <a:t> </a:t>
            </a:r>
            <a:r>
              <a:rPr lang="en-US" i="1" baseline="-25000" dirty="0"/>
              <a:t> </a:t>
            </a:r>
            <a:r>
              <a:rPr lang="en-US" i="1" dirty="0"/>
              <a:t>S [S.A, S.B])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41342"/>
              </p:ext>
            </p:extLst>
          </p:nvPr>
        </p:nvGraphicFramePr>
        <p:xfrm>
          <a:off x="3399565" y="4233588"/>
          <a:ext cx="925924" cy="672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R.A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R.B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0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 Operators NATURAL JOIN (Derived)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type of </a:t>
            </a:r>
            <a:r>
              <a:rPr lang="en-US" b="1" i="1" dirty="0"/>
              <a:t>EQUI JOIN </a:t>
            </a:r>
          </a:p>
          <a:p>
            <a:pPr lvl="1"/>
            <a:r>
              <a:rPr lang="en-US" b="1" i="1" dirty="0"/>
              <a:t>join-condition</a:t>
            </a:r>
            <a:r>
              <a:rPr lang="en-US" dirty="0"/>
              <a:t> equates all and only those attributes with the same name</a:t>
            </a:r>
          </a:p>
          <a:p>
            <a:pPr lvl="1"/>
            <a:r>
              <a:rPr lang="en-US" b="1" i="1" dirty="0"/>
              <a:t>join-condition </a:t>
            </a:r>
            <a:r>
              <a:rPr lang="en-US" dirty="0"/>
              <a:t>doesn’t need to be stated explicitly</a:t>
            </a:r>
          </a:p>
          <a:p>
            <a:pPr lvl="1"/>
            <a:r>
              <a:rPr lang="en-US" dirty="0"/>
              <a:t>Attributes with same names are replaced with one in the resulting relation</a:t>
            </a:r>
          </a:p>
          <a:p>
            <a:pPr lvl="1"/>
            <a:r>
              <a:rPr lang="en-US" dirty="0"/>
              <a:t>For ex: </a:t>
            </a:r>
          </a:p>
          <a:p>
            <a:pPr lvl="2"/>
            <a:r>
              <a:rPr lang="en-US" dirty="0"/>
              <a:t>Grade 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CourseNumber</a:t>
            </a:r>
            <a:r>
              <a:rPr lang="en-US" dirty="0"/>
              <a:t>, Section, Grade)</a:t>
            </a:r>
          </a:p>
          <a:p>
            <a:pPr lvl="2"/>
            <a:r>
              <a:rPr lang="en-US" dirty="0"/>
              <a:t>Instructor (</a:t>
            </a:r>
            <a:r>
              <a:rPr lang="en-US" dirty="0" err="1"/>
              <a:t>InstructorId</a:t>
            </a:r>
            <a:r>
              <a:rPr lang="en-US" dirty="0"/>
              <a:t>, </a:t>
            </a:r>
            <a:r>
              <a:rPr lang="en-US" dirty="0" err="1"/>
              <a:t>CourseNumber</a:t>
            </a:r>
            <a:r>
              <a:rPr lang="en-US" dirty="0"/>
              <a:t>, Section)</a:t>
            </a:r>
            <a:br>
              <a:rPr lang="en-US" dirty="0"/>
            </a:br>
            <a:r>
              <a:rPr lang="en-US" dirty="0"/>
              <a:t>It can be expressed in terms of </a:t>
            </a:r>
            <a:r>
              <a:rPr lang="en-US" b="1" dirty="0"/>
              <a:t>PROJECT</a:t>
            </a:r>
            <a:r>
              <a:rPr lang="en-US" dirty="0"/>
              <a:t> and </a:t>
            </a:r>
            <a:r>
              <a:rPr lang="en-US" b="1" dirty="0"/>
              <a:t>JOIN</a:t>
            </a:r>
            <a:r>
              <a:rPr lang="en-US" dirty="0"/>
              <a:t> operators</a:t>
            </a:r>
          </a:p>
          <a:p>
            <a:pPr lvl="2"/>
            <a:r>
              <a:rPr lang="en-US" dirty="0"/>
              <a:t>It is expressed as</a:t>
            </a:r>
          </a:p>
          <a:p>
            <a:pPr marL="685800" lvl="2" indent="0">
              <a:buNone/>
            </a:pPr>
            <a:r>
              <a:rPr lang="en-US" dirty="0"/>
              <a:t>	R </a:t>
            </a:r>
            <a:r>
              <a:rPr lang="en-US" b="1" dirty="0"/>
              <a:t>NATURALJOIN</a:t>
            </a:r>
            <a:r>
              <a:rPr lang="en-US" dirty="0"/>
              <a:t> S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24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 Operators NATURAL JOIN (Derived)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52914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 indent="0">
              <a:buNone/>
            </a:pPr>
            <a:r>
              <a:rPr lang="en-US" i="1" dirty="0"/>
              <a:t>PROJECT </a:t>
            </a:r>
            <a:r>
              <a:rPr lang="en-US" i="1" baseline="-25000" dirty="0" err="1"/>
              <a:t>StudentId</a:t>
            </a:r>
            <a:r>
              <a:rPr lang="en-US" i="1" baseline="-25000" dirty="0"/>
              <a:t>, </a:t>
            </a:r>
            <a:r>
              <a:rPr lang="en-US" i="1" baseline="-25000" dirty="0" err="1"/>
              <a:t>Grade.CourseNumber</a:t>
            </a:r>
            <a:r>
              <a:rPr lang="en-US" i="1" baseline="-25000" dirty="0"/>
              <a:t>, </a:t>
            </a:r>
            <a:r>
              <a:rPr lang="en-US" i="1" baseline="-25000" dirty="0" err="1"/>
              <a:t>Grade.Section</a:t>
            </a:r>
            <a:r>
              <a:rPr lang="en-US" i="1" baseline="-25000" dirty="0"/>
              <a:t>, </a:t>
            </a:r>
            <a:r>
              <a:rPr lang="en-US" i="1" baseline="-25000" dirty="0" err="1"/>
              <a:t>Grade.Grade</a:t>
            </a:r>
            <a:r>
              <a:rPr lang="en-US" i="1" baseline="-25000" dirty="0"/>
              <a:t>, </a:t>
            </a:r>
            <a:r>
              <a:rPr lang="en-US" i="1" baseline="-25000" dirty="0" err="1"/>
              <a:t>InstructorId</a:t>
            </a:r>
            <a:endParaRPr lang="en-US" i="1" baseline="-25000" dirty="0"/>
          </a:p>
          <a:p>
            <a:pPr marL="685800" lvl="2" indent="0">
              <a:buNone/>
            </a:pPr>
            <a:r>
              <a:rPr lang="en-US" i="1" baseline="-25000" dirty="0"/>
              <a:t> </a:t>
            </a:r>
            <a:r>
              <a:rPr lang="en-US" i="1" dirty="0"/>
              <a:t>(Grade JOIN </a:t>
            </a:r>
            <a:r>
              <a:rPr lang="en-US" i="1" baseline="-25000" dirty="0" err="1"/>
              <a:t>Grade.CourseNumber</a:t>
            </a:r>
            <a:r>
              <a:rPr lang="en-US" i="1" baseline="-25000" dirty="0"/>
              <a:t> = </a:t>
            </a:r>
            <a:r>
              <a:rPr lang="en-US" i="1" baseline="-25000" dirty="0" err="1"/>
              <a:t>Instructor.CourseNumber</a:t>
            </a:r>
            <a:r>
              <a:rPr lang="en-US" i="1" baseline="-25000" dirty="0"/>
              <a:t> AND</a:t>
            </a:r>
            <a:r>
              <a:rPr lang="en-US" i="1" dirty="0"/>
              <a:t> </a:t>
            </a:r>
            <a:r>
              <a:rPr lang="en-US" i="1" baseline="-25000" dirty="0"/>
              <a:t> </a:t>
            </a:r>
            <a:r>
              <a:rPr lang="en-US" i="1" baseline="-25000" dirty="0" err="1"/>
              <a:t>Grade.Section</a:t>
            </a:r>
            <a:r>
              <a:rPr lang="en-US" i="1" baseline="-25000" dirty="0"/>
              <a:t> = </a:t>
            </a:r>
            <a:r>
              <a:rPr lang="en-US" i="1" baseline="-25000" dirty="0" err="1"/>
              <a:t>Instructor.Section</a:t>
            </a:r>
            <a:r>
              <a:rPr lang="en-US" i="1" baseline="-25000" dirty="0"/>
              <a:t> </a:t>
            </a:r>
            <a:r>
              <a:rPr lang="en-US" i="1" dirty="0"/>
              <a:t>Instructor)</a:t>
            </a:r>
          </a:p>
          <a:p>
            <a:pPr marL="685800" lvl="2" indent="0">
              <a:buNone/>
            </a:pPr>
            <a:r>
              <a:rPr lang="en-US" i="1" dirty="0"/>
              <a:t>[</a:t>
            </a:r>
            <a:r>
              <a:rPr lang="en-US" i="1" dirty="0" err="1"/>
              <a:t>StudentId</a:t>
            </a:r>
            <a:r>
              <a:rPr lang="en-US" i="1" dirty="0"/>
              <a:t>, </a:t>
            </a:r>
            <a:r>
              <a:rPr lang="en-US" i="1" dirty="0" err="1"/>
              <a:t>CourseNumber</a:t>
            </a:r>
            <a:r>
              <a:rPr lang="en-US" i="1" dirty="0"/>
              <a:t>, Section, Grade, </a:t>
            </a:r>
            <a:r>
              <a:rPr lang="en-US" i="1" dirty="0" err="1"/>
              <a:t>InstructorId</a:t>
            </a:r>
            <a:r>
              <a:rPr lang="en-US" i="1" dirty="0"/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49620"/>
              </p:ext>
            </p:extLst>
          </p:nvPr>
        </p:nvGraphicFramePr>
        <p:xfrm>
          <a:off x="1019452" y="3085353"/>
          <a:ext cx="3036164" cy="1448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947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StudentId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CourseNumber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CS102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3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CS203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IT101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4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BI201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064126"/>
              </p:ext>
            </p:extLst>
          </p:nvPr>
        </p:nvGraphicFramePr>
        <p:xfrm>
          <a:off x="4940825" y="3085354"/>
          <a:ext cx="3056476" cy="1205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4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InstructorId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CourseNumber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CS203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1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CS102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8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IT101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9452" y="2807034"/>
            <a:ext cx="901702" cy="274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Grade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40824" y="2817962"/>
            <a:ext cx="1294045" cy="26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Instructor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2867" y="4827650"/>
            <a:ext cx="637839" cy="266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Result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55063"/>
              </p:ext>
            </p:extLst>
          </p:nvPr>
        </p:nvGraphicFramePr>
        <p:xfrm>
          <a:off x="1899389" y="5124221"/>
          <a:ext cx="4500177" cy="117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947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StudentId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CourseNumber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InstructorId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CS102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3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CS203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IT101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6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Query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used for describing queries on a relational database</a:t>
            </a:r>
          </a:p>
          <a:p>
            <a:r>
              <a:rPr lang="en-US" dirty="0"/>
              <a:t>These are of two types:</a:t>
            </a:r>
          </a:p>
          <a:p>
            <a:pPr lvl="1"/>
            <a:r>
              <a:rPr lang="en-US" b="1" dirty="0"/>
              <a:t>Relational Algebra</a:t>
            </a:r>
          </a:p>
          <a:p>
            <a:pPr lvl="2"/>
            <a:r>
              <a:rPr lang="en-US" dirty="0"/>
              <a:t>It’s a mathematical description which represents SQL operations</a:t>
            </a:r>
          </a:p>
          <a:p>
            <a:pPr lvl="2"/>
            <a:r>
              <a:rPr lang="en-US" dirty="0"/>
              <a:t>It’s procedural</a:t>
            </a:r>
          </a:p>
          <a:p>
            <a:pPr lvl="1"/>
            <a:r>
              <a:rPr lang="en-US" b="1" dirty="0"/>
              <a:t>Structured Query Language (SQL)</a:t>
            </a:r>
          </a:p>
          <a:p>
            <a:pPr lvl="2"/>
            <a:r>
              <a:rPr lang="en-US" dirty="0"/>
              <a:t>It’s a Database application-level query language</a:t>
            </a:r>
          </a:p>
          <a:p>
            <a:pPr lvl="2"/>
            <a:r>
              <a:rPr lang="en-US" dirty="0"/>
              <a:t>It’s declarative</a:t>
            </a:r>
          </a:p>
          <a:p>
            <a:r>
              <a:rPr lang="en-US" dirty="0"/>
              <a:t>Relational Algebra operators are not the same as SQL operators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3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 – Set of tuples</a:t>
            </a:r>
          </a:p>
          <a:p>
            <a:r>
              <a:rPr lang="en-US" dirty="0"/>
              <a:t>Tuple – Collection of attributes which describe a relation</a:t>
            </a:r>
          </a:p>
          <a:p>
            <a:r>
              <a:rPr lang="en-US" dirty="0"/>
              <a:t>Attribute – Role played a domain</a:t>
            </a:r>
          </a:p>
          <a:p>
            <a:r>
              <a:rPr lang="en-US" dirty="0"/>
              <a:t>Domain – Set of atomic values</a:t>
            </a:r>
          </a:p>
          <a:p>
            <a:r>
              <a:rPr lang="en-US" dirty="0"/>
              <a:t>Set – Mathematical definition for a collection of entities which contains no duplicate tuples</a:t>
            </a:r>
          </a:p>
          <a:p>
            <a:r>
              <a:rPr lang="en-US" dirty="0"/>
              <a:t>Operators – select, projection, union, set difference, Cartesian product, set intersection, division and join</a:t>
            </a:r>
          </a:p>
          <a:p>
            <a:r>
              <a:rPr lang="en-US" dirty="0"/>
              <a:t>Relational expression – It is a procedure which specifies the sequence of operations to determine the result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1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obtain a subset of the tuples of a relation that satisfy a given condition</a:t>
            </a:r>
          </a:p>
          <a:p>
            <a:pPr lvl="1"/>
            <a:r>
              <a:rPr lang="en-US" dirty="0"/>
              <a:t>For ex: Find all Customers living in the US</a:t>
            </a:r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85851"/>
              </p:ext>
            </p:extLst>
          </p:nvPr>
        </p:nvGraphicFramePr>
        <p:xfrm>
          <a:off x="457197" y="3502894"/>
          <a:ext cx="4075891" cy="2035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5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Reports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 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Chicago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14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William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34 Penn 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Philadelphia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14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South St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Birmingham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Lake View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Sydney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Australia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56228"/>
              </p:ext>
            </p:extLst>
          </p:nvPr>
        </p:nvGraphicFramePr>
        <p:xfrm>
          <a:off x="4675763" y="3502893"/>
          <a:ext cx="4011038" cy="114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Reports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 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Chicago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14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William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34 Penn 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Philadelphia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3173774"/>
            <a:ext cx="1336954" cy="252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32569" y="3075853"/>
            <a:ext cx="3792591" cy="35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baseline="-25000" dirty="0">
                <a:solidFill>
                  <a:schemeClr val="tx1"/>
                </a:solidFill>
              </a:rPr>
              <a:t>Country = ‘US’ </a:t>
            </a:r>
            <a:r>
              <a:rPr lang="en-US" dirty="0">
                <a:solidFill>
                  <a:schemeClr val="tx1"/>
                </a:solidFill>
              </a:rPr>
              <a:t>(Customer)</a:t>
            </a:r>
          </a:p>
        </p:txBody>
      </p:sp>
    </p:spTree>
    <p:extLst>
      <p:ext uri="{BB962C8B-B14F-4D97-AF65-F5344CB8AC3E}">
        <p14:creationId xmlns:p14="http://schemas.microsoft.com/office/powerpoint/2010/main" val="283444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SELECT Conditional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˂, ≤, ˃, ≥, =, ≠</a:t>
            </a:r>
          </a:p>
          <a:p>
            <a:pPr lvl="1"/>
            <a:r>
              <a:rPr lang="en-US" b="1" dirty="0"/>
              <a:t>&lt;attribute&gt; operator &lt;constant&gt;</a:t>
            </a:r>
          </a:p>
          <a:p>
            <a:pPr lvl="2"/>
            <a:endParaRPr lang="en-US" b="1" dirty="0"/>
          </a:p>
          <a:p>
            <a:pPr lvl="1"/>
            <a:r>
              <a:rPr lang="en-US" b="1" dirty="0"/>
              <a:t>&lt;attribute&gt; operator &lt;attribute&gt;</a:t>
            </a:r>
          </a:p>
          <a:p>
            <a:pPr lvl="2"/>
            <a:endParaRPr lang="en-US" b="1" dirty="0"/>
          </a:p>
          <a:p>
            <a:pPr lvl="1"/>
            <a:r>
              <a:rPr lang="en-US" b="1" dirty="0"/>
              <a:t>&lt;condition&gt; AND &lt;condition&gt;</a:t>
            </a:r>
          </a:p>
          <a:p>
            <a:pPr lvl="2"/>
            <a:endParaRPr lang="en-US" b="1" dirty="0"/>
          </a:p>
          <a:p>
            <a:pPr lvl="1"/>
            <a:r>
              <a:rPr lang="en-US" b="1" dirty="0"/>
              <a:t>&lt;condition&gt; OR &lt;condition&gt;</a:t>
            </a:r>
          </a:p>
          <a:p>
            <a:pPr lvl="2"/>
            <a:endParaRPr lang="en-US" b="1" dirty="0"/>
          </a:p>
          <a:p>
            <a:pPr lvl="1"/>
            <a:r>
              <a:rPr lang="en-US" b="1" dirty="0"/>
              <a:t>NOT &lt;condition&gt;</a:t>
            </a:r>
          </a:p>
          <a:p>
            <a:pPr lvl="2"/>
            <a:endParaRPr lang="en-US" b="1" dirty="0"/>
          </a:p>
          <a:p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9795" y="2180908"/>
            <a:ext cx="3792591" cy="35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baseline="-25000" dirty="0">
                <a:solidFill>
                  <a:schemeClr val="tx1"/>
                </a:solidFill>
              </a:rPr>
              <a:t>Country = ‘US’ </a:t>
            </a:r>
            <a:r>
              <a:rPr lang="en-US" dirty="0">
                <a:solidFill>
                  <a:schemeClr val="tx1"/>
                </a:solidFill>
              </a:rPr>
              <a:t>(Customer)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2195" y="2958784"/>
            <a:ext cx="5064869" cy="360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baseline="-25000" dirty="0">
                <a:solidFill>
                  <a:schemeClr val="tx1"/>
                </a:solidFill>
              </a:rPr>
              <a:t> 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aseline="-25000" dirty="0">
                <a:solidFill>
                  <a:schemeClr val="tx1"/>
                </a:solidFill>
              </a:rPr>
              <a:t>&gt; Reports </a:t>
            </a:r>
            <a:r>
              <a:rPr lang="en-US" dirty="0">
                <a:solidFill>
                  <a:schemeClr val="tx1"/>
                </a:solidFill>
              </a:rPr>
              <a:t>(Customer)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7595" y="3619184"/>
            <a:ext cx="5064869" cy="360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baseline="-25000" dirty="0">
                <a:solidFill>
                  <a:schemeClr val="tx1"/>
                </a:solidFill>
              </a:rPr>
              <a:t>City = ‘Chicago’ AND Country = ‘US’ </a:t>
            </a:r>
            <a:r>
              <a:rPr lang="en-US" dirty="0">
                <a:solidFill>
                  <a:schemeClr val="tx1"/>
                </a:solidFill>
              </a:rPr>
              <a:t>(Customer)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7595" y="4254184"/>
            <a:ext cx="5064869" cy="360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baseline="-25000" dirty="0">
                <a:solidFill>
                  <a:schemeClr val="tx1"/>
                </a:solidFill>
              </a:rPr>
              <a:t>Country = ‘US’ OR Country ≠ ‘UK’ </a:t>
            </a:r>
            <a:r>
              <a:rPr lang="en-US" dirty="0">
                <a:solidFill>
                  <a:schemeClr val="tx1"/>
                </a:solidFill>
              </a:rPr>
              <a:t>(Customer)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4476" y="5041584"/>
            <a:ext cx="5064869" cy="360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baseline="-25000" dirty="0">
                <a:solidFill>
                  <a:schemeClr val="tx1"/>
                </a:solidFill>
              </a:rPr>
              <a:t> NOT Country = ‘US’ </a:t>
            </a:r>
            <a:r>
              <a:rPr lang="en-US" dirty="0">
                <a:solidFill>
                  <a:schemeClr val="tx1"/>
                </a:solidFill>
              </a:rPr>
              <a:t>(Customer)</a:t>
            </a:r>
          </a:p>
        </p:txBody>
      </p:sp>
    </p:spTree>
    <p:extLst>
      <p:ext uri="{BB962C8B-B14F-4D97-AF65-F5344CB8AC3E}">
        <p14:creationId xmlns:p14="http://schemas.microsoft.com/office/powerpoint/2010/main" val="395753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subset of attributes of a relation by specifying the required attribute names</a:t>
            </a:r>
          </a:p>
          <a:p>
            <a:pPr lvl="1"/>
            <a:r>
              <a:rPr lang="en-US" dirty="0"/>
              <a:t>For Ex: Get a list of all Customer with Name and Address</a:t>
            </a:r>
          </a:p>
          <a:p>
            <a:pPr lvl="1"/>
            <a:endParaRPr lang="en-US" dirty="0"/>
          </a:p>
          <a:p>
            <a:pPr marL="1028700" lvl="3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4209" y="3048761"/>
            <a:ext cx="3792591" cy="35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dirty="0">
                <a:solidFill>
                  <a:schemeClr val="tx1"/>
                </a:solidFill>
              </a:rPr>
              <a:t>PROJECT </a:t>
            </a:r>
            <a:r>
              <a:rPr lang="en-US" baseline="-25000" dirty="0">
                <a:solidFill>
                  <a:schemeClr val="tx1"/>
                </a:solidFill>
              </a:rPr>
              <a:t>Name, Address </a:t>
            </a:r>
            <a:r>
              <a:rPr lang="en-US" dirty="0">
                <a:solidFill>
                  <a:schemeClr val="tx1"/>
                </a:solidFill>
              </a:rPr>
              <a:t>(Customer)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5586"/>
              </p:ext>
            </p:extLst>
          </p:nvPr>
        </p:nvGraphicFramePr>
        <p:xfrm>
          <a:off x="457197" y="3502894"/>
          <a:ext cx="4075891" cy="2035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5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Reports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 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Chicago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14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William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34 Penn 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Philadelphia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14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South St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Birmingham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Lake View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Sydney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Australia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2579"/>
              </p:ext>
            </p:extLst>
          </p:nvPr>
        </p:nvGraphicFramePr>
        <p:xfrm>
          <a:off x="5597210" y="3613121"/>
          <a:ext cx="1438565" cy="161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 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William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34 Penn 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4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 South 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20295"/>
                  </a:ext>
                </a:extLst>
              </a:tr>
              <a:tr h="1560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 Lake 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8237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57200" y="3173774"/>
            <a:ext cx="1336954" cy="252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122714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can combine SELECT and PROJECT to yield a relational expression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Ex: Get the Name and Address for all Customers who live in the 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translates into a the following SQL Statement: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87621"/>
              </p:ext>
            </p:extLst>
          </p:nvPr>
        </p:nvGraphicFramePr>
        <p:xfrm>
          <a:off x="584197" y="4010894"/>
          <a:ext cx="4192084" cy="2035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Reports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 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Chicago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14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William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34 Penn 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Philadelphia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14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South St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Birmingham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Lake View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Sydney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Australia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44912"/>
              </p:ext>
            </p:extLst>
          </p:nvPr>
        </p:nvGraphicFramePr>
        <p:xfrm>
          <a:off x="5241635" y="4053951"/>
          <a:ext cx="1438565" cy="114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 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14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William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34 Penn 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84200" y="3681774"/>
            <a:ext cx="1336954" cy="252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9765" y="3330934"/>
            <a:ext cx="3878093" cy="35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sz="1400" dirty="0">
                <a:solidFill>
                  <a:schemeClr val="tx1"/>
                </a:solidFill>
              </a:rPr>
              <a:t>PROJECT </a:t>
            </a:r>
            <a:r>
              <a:rPr lang="en-US" sz="1400" baseline="-25000" dirty="0">
                <a:solidFill>
                  <a:schemeClr val="tx1"/>
                </a:solidFill>
              </a:rPr>
              <a:t>Name, Address </a:t>
            </a:r>
            <a:r>
              <a:rPr lang="en-US" sz="1400" dirty="0">
                <a:solidFill>
                  <a:schemeClr val="tx1"/>
                </a:solidFill>
              </a:rPr>
              <a:t>(SELECT </a:t>
            </a:r>
            <a:r>
              <a:rPr lang="en-US" sz="1400" baseline="-25000" dirty="0">
                <a:solidFill>
                  <a:schemeClr val="tx1"/>
                </a:solidFill>
              </a:rPr>
              <a:t>Country = ‘US’ </a:t>
            </a:r>
            <a:r>
              <a:rPr lang="en-US" sz="1400" dirty="0">
                <a:solidFill>
                  <a:schemeClr val="tx1"/>
                </a:solidFill>
              </a:rPr>
              <a:t>(Customer))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3406" y="2938495"/>
            <a:ext cx="6513692" cy="38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dirty="0">
                <a:solidFill>
                  <a:schemeClr val="tx1"/>
                </a:solidFill>
              </a:rPr>
              <a:t>SELECT Name, Address FROM Customer WHERE Country = ‘US’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7859" y="3685828"/>
            <a:ext cx="1336954" cy="252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09868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 Operators (UNION)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two relations R and S, the </a:t>
            </a:r>
            <a:r>
              <a:rPr lang="en-US" b="1" dirty="0"/>
              <a:t>UNION</a:t>
            </a:r>
            <a:r>
              <a:rPr lang="en-US" dirty="0"/>
              <a:t> of R and S will yield tuples that are either in R or S or in both R and S</a:t>
            </a:r>
          </a:p>
          <a:p>
            <a:r>
              <a:rPr lang="en-US" dirty="0"/>
              <a:t>Duplicates tuples will be eliminated</a:t>
            </a:r>
          </a:p>
          <a:p>
            <a:r>
              <a:rPr lang="en-US" dirty="0"/>
              <a:t>Condition for two relations to be </a:t>
            </a:r>
            <a:r>
              <a:rPr lang="en-US" b="1" dirty="0"/>
              <a:t>UNION</a:t>
            </a:r>
            <a:r>
              <a:rPr lang="en-US" dirty="0"/>
              <a:t> compatible are:</a:t>
            </a:r>
          </a:p>
          <a:p>
            <a:pPr lvl="1"/>
            <a:r>
              <a:rPr lang="en-US" dirty="0"/>
              <a:t>Same number of attributes</a:t>
            </a:r>
          </a:p>
          <a:p>
            <a:pPr lvl="1"/>
            <a:r>
              <a:rPr lang="en-US" dirty="0"/>
              <a:t>Same attribute names</a:t>
            </a:r>
          </a:p>
          <a:p>
            <a:pPr lvl="1"/>
            <a:r>
              <a:rPr lang="en-US" dirty="0"/>
              <a:t>Same attribute names should have the same domain</a:t>
            </a:r>
          </a:p>
          <a:p>
            <a:r>
              <a:rPr lang="en-US" dirty="0"/>
              <a:t>UNION compatibility applies to </a:t>
            </a:r>
            <a:r>
              <a:rPr lang="en-US" b="1" dirty="0"/>
              <a:t>set intersection </a:t>
            </a:r>
            <a:r>
              <a:rPr lang="en-US" dirty="0"/>
              <a:t>and </a:t>
            </a:r>
            <a:r>
              <a:rPr lang="en-US" b="1" dirty="0"/>
              <a:t>set difference </a:t>
            </a:r>
            <a:r>
              <a:rPr lang="en-US" dirty="0"/>
              <a:t>operators as well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4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 Operators (UNION)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Relations:</a:t>
            </a:r>
          </a:p>
          <a:p>
            <a:pPr lvl="1"/>
            <a:r>
              <a:rPr lang="en-US" dirty="0"/>
              <a:t>Student (SSN, Name, Address)</a:t>
            </a:r>
          </a:p>
          <a:p>
            <a:pPr lvl="1"/>
            <a:r>
              <a:rPr lang="en-US" dirty="0"/>
              <a:t>Instructor (Id, Name, Office, Phone)</a:t>
            </a:r>
          </a:p>
          <a:p>
            <a:pPr lvl="1"/>
            <a:r>
              <a:rPr lang="en-US" dirty="0"/>
              <a:t>In the above case the two relations are not UNION compatible, but the one below is UNION compatible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92929"/>
              </p:ext>
            </p:extLst>
          </p:nvPr>
        </p:nvGraphicFramePr>
        <p:xfrm>
          <a:off x="739299" y="3917781"/>
          <a:ext cx="2431918" cy="1944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 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14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William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34 Penn 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14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South St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Lake View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28857"/>
              </p:ext>
            </p:extLst>
          </p:nvPr>
        </p:nvGraphicFramePr>
        <p:xfrm>
          <a:off x="3521413" y="3917781"/>
          <a:ext cx="2169267" cy="1344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 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23 South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 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2875" y="3237822"/>
            <a:ext cx="4414341" cy="35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sz="1400" dirty="0">
                <a:solidFill>
                  <a:schemeClr val="tx1"/>
                </a:solidFill>
              </a:rPr>
              <a:t>PROJECT </a:t>
            </a:r>
            <a:r>
              <a:rPr lang="en-US" sz="1400" baseline="-25000" dirty="0">
                <a:solidFill>
                  <a:schemeClr val="tx1"/>
                </a:solidFill>
              </a:rPr>
              <a:t>Name</a:t>
            </a:r>
            <a:r>
              <a:rPr lang="en-US" sz="1400" dirty="0">
                <a:solidFill>
                  <a:schemeClr val="tx1"/>
                </a:solidFill>
              </a:rPr>
              <a:t> (Student) </a:t>
            </a:r>
            <a:r>
              <a:rPr lang="en-US" sz="1400" b="1" dirty="0">
                <a:solidFill>
                  <a:schemeClr val="tx1"/>
                </a:solidFill>
              </a:rPr>
              <a:t>UNION</a:t>
            </a:r>
            <a:r>
              <a:rPr lang="en-US" sz="1400" dirty="0">
                <a:solidFill>
                  <a:schemeClr val="tx1"/>
                </a:solidFill>
              </a:rPr>
              <a:t> PROJECT </a:t>
            </a:r>
            <a:r>
              <a:rPr lang="en-US" sz="1400" baseline="-25000" dirty="0">
                <a:solidFill>
                  <a:schemeClr val="tx1"/>
                </a:solidFill>
              </a:rPr>
              <a:t>Name</a:t>
            </a:r>
            <a:r>
              <a:rPr lang="en-US" sz="1400" dirty="0">
                <a:solidFill>
                  <a:schemeClr val="tx1"/>
                </a:solidFill>
              </a:rPr>
              <a:t> (Instructor)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62945"/>
              </p:ext>
            </p:extLst>
          </p:nvPr>
        </p:nvGraphicFramePr>
        <p:xfrm>
          <a:off x="6329463" y="3967855"/>
          <a:ext cx="648710" cy="2352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William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39299" y="3653993"/>
            <a:ext cx="1336954" cy="252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35679" y="3664862"/>
            <a:ext cx="1336954" cy="252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Instructor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82403" y="3690131"/>
            <a:ext cx="1336954" cy="252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451781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6223</TotalTime>
  <Words>1713</Words>
  <Application>Microsoft Office PowerPoint</Application>
  <PresentationFormat>On-screen Show (4:3)</PresentationFormat>
  <Paragraphs>566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Cambria</vt:lpstr>
      <vt:lpstr>1_Office Theme</vt:lpstr>
      <vt:lpstr>IST 210 Organization of Data Relational Algebra </vt:lpstr>
      <vt:lpstr>Relational Query Languages</vt:lpstr>
      <vt:lpstr>Definitions</vt:lpstr>
      <vt:lpstr>SELECT Operator</vt:lpstr>
      <vt:lpstr>SELECT Conditional Operators</vt:lpstr>
      <vt:lpstr>PROJECTION Operator</vt:lpstr>
      <vt:lpstr>Relational Expression</vt:lpstr>
      <vt:lpstr>Set Operators (UNION)</vt:lpstr>
      <vt:lpstr>Set Operators (UNION) (cont’d)</vt:lpstr>
      <vt:lpstr>Set Operators (INTERSECTION)</vt:lpstr>
      <vt:lpstr>Set Operators (DIFFERENCE)</vt:lpstr>
      <vt:lpstr>Set Operators (CARTESIAN (CROSS) PRODUCT)</vt:lpstr>
      <vt:lpstr>Set Operators (CARTESIAN (CROSS) PRODUCT) (cont’d)</vt:lpstr>
      <vt:lpstr>Set Operators (EQUI JOIN)</vt:lpstr>
      <vt:lpstr>Set Operators (EQUI JOIN) (cont’d)</vt:lpstr>
      <vt:lpstr>Set Operators EQUI JOIN (Derived)</vt:lpstr>
      <vt:lpstr>Set Operators NATURAL JOIN (Derived)</vt:lpstr>
      <vt:lpstr>Set Operators NATURAL JOIN (Derived)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210 Organization of Data Data Modelling using EAR Diagram</dc:title>
  <dc:creator>James</dc:creator>
  <cp:lastModifiedBy>Gokhan Ozden</cp:lastModifiedBy>
  <cp:revision>216</cp:revision>
  <dcterms:created xsi:type="dcterms:W3CDTF">2016-01-20T04:11:28Z</dcterms:created>
  <dcterms:modified xsi:type="dcterms:W3CDTF">2018-01-17T03:33:57Z</dcterms:modified>
</cp:coreProperties>
</file>