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259" r:id="rId5"/>
    <p:sldId id="260" r:id="rId6"/>
    <p:sldId id="258" r:id="rId7"/>
    <p:sldId id="263" r:id="rId8"/>
    <p:sldId id="264" r:id="rId9"/>
    <p:sldId id="275" r:id="rId10"/>
    <p:sldId id="266" r:id="rId11"/>
    <p:sldId id="271" r:id="rId12"/>
    <p:sldId id="267" r:id="rId13"/>
    <p:sldId id="265" r:id="rId14"/>
    <p:sldId id="268" r:id="rId15"/>
    <p:sldId id="270" r:id="rId16"/>
    <p:sldId id="26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61C84-1196-46D1-8D49-45ED82994A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F134-9809-438E-B1E7-87FBD676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2AD-E0CE-4C5E-8898-05002F8D258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1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F134-9809-438E-B1E7-87FBD676C3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2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4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5"/>
            <a:ext cx="4038600" cy="4906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5"/>
            <a:ext cx="4038600" cy="4906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6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7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8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563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5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514350" rtl="0" eaLnBrk="1" latinLnBrk="0" hangingPunct="1">
        <a:spcBef>
          <a:spcPct val="0"/>
        </a:spcBef>
        <a:buNone/>
        <a:defRPr sz="2475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.joseph@p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300" dirty="0"/>
              <a:t>IST 210</a:t>
            </a:r>
            <a:br>
              <a:rPr lang="en-US" sz="3300" dirty="0"/>
            </a:br>
            <a:r>
              <a:rPr lang="en-US" sz="3300" dirty="0"/>
              <a:t>Organization of Data</a:t>
            </a:r>
            <a:br>
              <a:rPr lang="en-US" sz="3300" dirty="0"/>
            </a:br>
            <a:r>
              <a:rPr lang="en-US" sz="3300" dirty="0"/>
              <a:t>Relational Schema Conversion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850" y="3943258"/>
            <a:ext cx="3943350" cy="985838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Dr. S. Gokhan Ozden</a:t>
            </a:r>
          </a:p>
          <a:p>
            <a:pPr algn="r"/>
            <a:r>
              <a:rPr lang="en-US" sz="2400" dirty="0">
                <a:hlinkClick r:id="rId3"/>
              </a:rPr>
              <a:t>gokhan@psu.edu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73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Converting Many-to-Many Relationship Type</a:t>
            </a:r>
          </a:p>
          <a:p>
            <a:pPr lvl="1"/>
            <a:r>
              <a:rPr lang="en-US" sz="1600" dirty="0"/>
              <a:t>It is represented by its own table</a:t>
            </a:r>
          </a:p>
          <a:p>
            <a:pPr lvl="1"/>
            <a:r>
              <a:rPr lang="en-US" sz="1600" dirty="0"/>
              <a:t>Relationship Type becomes the Composite Entity represented by double rectangle</a:t>
            </a:r>
          </a:p>
          <a:p>
            <a:pPr lvl="1"/>
            <a:r>
              <a:rPr lang="en-US" sz="1600" dirty="0"/>
              <a:t>Primary Key attribute of the participating Entity Types becomes a composite Primary Key of the Relationship table</a:t>
            </a:r>
          </a:p>
          <a:p>
            <a:pPr lvl="1"/>
            <a:r>
              <a:rPr lang="en-US" sz="1600" dirty="0"/>
              <a:t>Many-to-Many relationship translate to table in both Stable and Mapped Translation</a:t>
            </a:r>
          </a:p>
          <a:p>
            <a:pPr marL="257175" lvl="1" indent="0">
              <a:buNone/>
            </a:pPr>
            <a:endParaRPr lang="en-US" sz="1600" dirty="0"/>
          </a:p>
          <a:p>
            <a:pPr marL="257175" lvl="1" indent="0">
              <a:buNone/>
            </a:pPr>
            <a:r>
              <a:rPr lang="en-US" sz="1600" dirty="0"/>
              <a:t>Relational Schema</a:t>
            </a:r>
          </a:p>
          <a:p>
            <a:pPr marL="257175" lvl="1" indent="0">
              <a:buNone/>
            </a:pPr>
            <a:r>
              <a:rPr lang="en-US" sz="1600" dirty="0"/>
              <a:t>Instructor (</a:t>
            </a:r>
            <a:r>
              <a:rPr lang="en-US" sz="1600" b="1" u="sng" dirty="0" err="1"/>
              <a:t>InstructorId</a:t>
            </a:r>
            <a:r>
              <a:rPr lang="en-US" sz="1600" dirty="0"/>
              <a:t>, </a:t>
            </a:r>
            <a:r>
              <a:rPr lang="en-US" sz="1600" dirty="0" err="1"/>
              <a:t>FirstName</a:t>
            </a:r>
            <a:r>
              <a:rPr lang="en-US" sz="1600" dirty="0"/>
              <a:t>, …)</a:t>
            </a:r>
          </a:p>
          <a:p>
            <a:pPr marL="257175" lvl="1" indent="0">
              <a:buNone/>
            </a:pPr>
            <a:r>
              <a:rPr lang="en-US" sz="1600" dirty="0" err="1"/>
              <a:t>InstructorCourse</a:t>
            </a:r>
            <a:r>
              <a:rPr lang="en-US" sz="1600" dirty="0"/>
              <a:t> (</a:t>
            </a:r>
            <a:r>
              <a:rPr lang="en-US" sz="1600" b="1" u="sng" dirty="0" err="1"/>
              <a:t>InstructorId</a:t>
            </a:r>
            <a:r>
              <a:rPr lang="en-US" sz="1600" u="sng" dirty="0"/>
              <a:t>, </a:t>
            </a:r>
            <a:r>
              <a:rPr lang="en-US" sz="1600" b="1" u="sng" dirty="0" err="1"/>
              <a:t>CourseNumber</a:t>
            </a:r>
            <a:r>
              <a:rPr lang="en-US" sz="1600" dirty="0"/>
              <a:t>)</a:t>
            </a:r>
          </a:p>
          <a:p>
            <a:pPr marL="257175" lvl="1" indent="0">
              <a:buNone/>
            </a:pPr>
            <a:r>
              <a:rPr lang="en-US" sz="1600" dirty="0"/>
              <a:t>Course (</a:t>
            </a:r>
            <a:r>
              <a:rPr lang="en-US" sz="1600" b="1" u="sng" dirty="0" err="1"/>
              <a:t>CourseNumber</a:t>
            </a:r>
            <a:r>
              <a:rPr lang="en-US" sz="1600" dirty="0"/>
              <a:t>, </a:t>
            </a:r>
            <a:r>
              <a:rPr lang="en-US" sz="1600" dirty="0" err="1"/>
              <a:t>CourseName</a:t>
            </a:r>
            <a:r>
              <a:rPr lang="en-US" sz="1600" dirty="0"/>
              <a:t>, …)</a:t>
            </a:r>
          </a:p>
          <a:p>
            <a:pPr marL="257175" lvl="1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703927"/>
            <a:ext cx="4038600" cy="20487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82" y="1323760"/>
            <a:ext cx="3932045" cy="140168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425184" y="3092437"/>
            <a:ext cx="484632" cy="5726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Stable translation is called “stable” because a change in the cardinality constraints does not change the table structure</a:t>
            </a:r>
          </a:p>
          <a:p>
            <a:r>
              <a:rPr lang="en-US" sz="2800" dirty="0"/>
              <a:t>Advantage</a:t>
            </a:r>
          </a:p>
          <a:p>
            <a:pPr lvl="1"/>
            <a:r>
              <a:rPr lang="en-US" sz="2800" dirty="0"/>
              <a:t>Provides stable schema against constraint changes</a:t>
            </a:r>
          </a:p>
          <a:p>
            <a:r>
              <a:rPr lang="en-US" sz="2800" dirty="0"/>
              <a:t>Disadvantage</a:t>
            </a:r>
          </a:p>
          <a:p>
            <a:pPr lvl="1"/>
            <a:r>
              <a:rPr lang="en-US" sz="2575" dirty="0"/>
              <a:t>Generates a larger number of tables compared to 	Mapped translation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2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950646"/>
              </p:ext>
            </p:extLst>
          </p:nvPr>
        </p:nvGraphicFramePr>
        <p:xfrm>
          <a:off x="584198" y="1852776"/>
          <a:ext cx="2365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InstructorId</a:t>
                      </a:r>
                      <a:r>
                        <a:rPr lang="en-US" b="0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819939"/>
              </p:ext>
            </p:extLst>
          </p:nvPr>
        </p:nvGraphicFramePr>
        <p:xfrm>
          <a:off x="6201794" y="1855735"/>
          <a:ext cx="2518790" cy="2625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CourseNumber</a:t>
                      </a:r>
                      <a:r>
                        <a:rPr lang="en-US" b="0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CourseName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  <a:r>
                        <a:rPr lang="en-US" baseline="0" dirty="0"/>
                        <a:t> Fundamental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</a:t>
                      </a:r>
                      <a:r>
                        <a:rPr lang="en-US" baseline="0" dirty="0"/>
                        <a:t>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738203"/>
              </p:ext>
            </p:extLst>
          </p:nvPr>
        </p:nvGraphicFramePr>
        <p:xfrm>
          <a:off x="3077095" y="1852776"/>
          <a:ext cx="2906454" cy="2625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InstructorId</a:t>
                      </a:r>
                      <a:r>
                        <a:rPr lang="en-US" b="0" u="sng" dirty="0"/>
                        <a:t> </a:t>
                      </a:r>
                      <a:r>
                        <a:rPr lang="en-US" b="1" dirty="0"/>
                        <a:t>(PK, FK)</a:t>
                      </a:r>
                      <a:r>
                        <a:rPr lang="en-US" b="1" u="sn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 dirty="0" err="1"/>
                        <a:t>CourseNumber</a:t>
                      </a:r>
                      <a:r>
                        <a:rPr lang="en-US" b="0" u="sng" dirty="0"/>
                        <a:t> (PK, FK)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84200" y="1387874"/>
            <a:ext cx="1398233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Instructor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8165" y="1392665"/>
            <a:ext cx="1743229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InstructorCourse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794" y="1387874"/>
            <a:ext cx="867544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16" name="Curved Left Arrow 15"/>
          <p:cNvSpPr/>
          <p:nvPr/>
        </p:nvSpPr>
        <p:spPr>
          <a:xfrm rot="5953060">
            <a:off x="1595315" y="3478462"/>
            <a:ext cx="1126785" cy="28018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rved Right Arrow 1"/>
          <p:cNvSpPr/>
          <p:nvPr/>
        </p:nvSpPr>
        <p:spPr>
          <a:xfrm rot="16200000">
            <a:off x="5421123" y="4025956"/>
            <a:ext cx="773732" cy="1788938"/>
          </a:xfrm>
          <a:prstGeom prst="curvedRightArrow">
            <a:avLst>
              <a:gd name="adj1" fmla="val 1484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082" y="5561815"/>
            <a:ext cx="329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One-to-Many. An instructor teaches many courses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7418" y="5566467"/>
            <a:ext cx="329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One-to-Many. A course can be taught by many instructors</a:t>
            </a:r>
          </a:p>
        </p:txBody>
      </p:sp>
    </p:spTree>
    <p:extLst>
      <p:ext uri="{BB962C8B-B14F-4D97-AF65-F5344CB8AC3E}">
        <p14:creationId xmlns:p14="http://schemas.microsoft.com/office/powerpoint/2010/main" val="82964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Mapped Translation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Many-to-Many relationship and ternary relationship translate into its own table</a:t>
            </a:r>
          </a:p>
          <a:p>
            <a:r>
              <a:rPr lang="en-US" sz="2000" dirty="0"/>
              <a:t>Key of the Entity Types becomes primary key</a:t>
            </a:r>
          </a:p>
          <a:p>
            <a:r>
              <a:rPr lang="en-US" sz="2000" dirty="0"/>
              <a:t>Add any non-key attribute of the relationship to the relationship table </a:t>
            </a:r>
          </a:p>
          <a:p>
            <a:r>
              <a:rPr lang="en-US" sz="2000" dirty="0"/>
              <a:t>One-to-One relationship can be combined with either side of the entity</a:t>
            </a:r>
          </a:p>
          <a:p>
            <a:r>
              <a:rPr lang="en-US" sz="2000" dirty="0"/>
              <a:t>Key of the One side of the relationship becomes a foreign key of the Many side of the relationship (One less table)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Relational Schema</a:t>
            </a:r>
          </a:p>
          <a:p>
            <a:pPr marL="0" indent="0">
              <a:buNone/>
            </a:pPr>
            <a:r>
              <a:rPr lang="en-US" sz="2000" dirty="0"/>
              <a:t>Department (</a:t>
            </a:r>
            <a:r>
              <a:rPr lang="en-US" sz="2000" b="1" u="sng" dirty="0" err="1"/>
              <a:t>DepartmentId</a:t>
            </a:r>
            <a:r>
              <a:rPr lang="en-US" sz="2000" dirty="0"/>
              <a:t>, Name, ……)</a:t>
            </a:r>
          </a:p>
          <a:p>
            <a:pPr marL="0" indent="0">
              <a:buNone/>
            </a:pPr>
            <a:r>
              <a:rPr lang="en-US" sz="2000" dirty="0"/>
              <a:t>Course (</a:t>
            </a:r>
            <a:r>
              <a:rPr lang="en-US" sz="2000" b="1" u="sng" dirty="0" err="1"/>
              <a:t>CourseNumber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dirty="0" err="1"/>
              <a:t>DepartmentId</a:t>
            </a:r>
            <a:r>
              <a:rPr lang="en-US" sz="2000" b="1" u="sng" dirty="0"/>
              <a:t>, </a:t>
            </a:r>
          </a:p>
          <a:p>
            <a:pPr marL="0" indent="0">
              <a:buNone/>
            </a:pPr>
            <a:r>
              <a:rPr lang="en-US" sz="2000" dirty="0" err="1"/>
              <a:t>CourseName</a:t>
            </a:r>
            <a:r>
              <a:rPr lang="en-US" sz="2000" dirty="0"/>
              <a:t>, …)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29" y="4382266"/>
            <a:ext cx="4154530" cy="15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9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Mapped Translation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7082311"/>
              </p:ext>
            </p:extLst>
          </p:nvPr>
        </p:nvGraphicFramePr>
        <p:xfrm>
          <a:off x="457196" y="1979776"/>
          <a:ext cx="25789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DepartmentId</a:t>
                      </a:r>
                      <a:r>
                        <a:rPr lang="en-US" b="0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DepartmentName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63906"/>
              </p:ext>
            </p:extLst>
          </p:nvPr>
        </p:nvGraphicFramePr>
        <p:xfrm>
          <a:off x="4325893" y="1979776"/>
          <a:ext cx="3894828" cy="2625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CourseNumber</a:t>
                      </a:r>
                      <a:r>
                        <a:rPr lang="en-US" b="0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/>
                        <a:t>DepartmentId</a:t>
                      </a:r>
                      <a:r>
                        <a:rPr lang="en-US" b="0" u="none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CourseName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  <a:r>
                        <a:rPr lang="en-US" baseline="0" dirty="0"/>
                        <a:t> Fundamental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</a:t>
                      </a:r>
                      <a:r>
                        <a:rPr lang="en-US" baseline="0" dirty="0"/>
                        <a:t>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1514874"/>
            <a:ext cx="1398233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25893" y="1529422"/>
            <a:ext cx="867544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11" name="Curved Left Arrow 10"/>
          <p:cNvSpPr/>
          <p:nvPr/>
        </p:nvSpPr>
        <p:spPr>
          <a:xfrm rot="5716757">
            <a:off x="2806495" y="2447987"/>
            <a:ext cx="1126785" cy="52558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0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Mapped Translation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800" dirty="0"/>
              <a:t>Minimize the number of tables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800" dirty="0"/>
              <a:t>The schema can be changed if cardinality changes</a:t>
            </a:r>
          </a:p>
          <a:p>
            <a:pPr lvl="1"/>
            <a:r>
              <a:rPr lang="en-US" sz="2800" dirty="0"/>
              <a:t>Foreign keys may have null values (highly discouraged)</a:t>
            </a:r>
          </a:p>
          <a:p>
            <a:r>
              <a:rPr lang="en-US" sz="2800" dirty="0"/>
              <a:t>The bottom line is that you sacrifice scalability for increase speed and efficiency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attribute which is a PK in another entity type</a:t>
            </a:r>
          </a:p>
          <a:p>
            <a:r>
              <a:rPr lang="en-US" dirty="0"/>
              <a:t>Represents One-to-Many or One-to-One relationship in the relational model</a:t>
            </a:r>
          </a:p>
          <a:p>
            <a:r>
              <a:rPr lang="en-US" dirty="0"/>
              <a:t>Can have a null value (highly discouraged)</a:t>
            </a:r>
          </a:p>
          <a:p>
            <a:pPr lvl="1"/>
            <a:r>
              <a:rPr lang="en-US" dirty="0"/>
              <a:t>For example in a one-to-many relationship</a:t>
            </a:r>
          </a:p>
          <a:p>
            <a:pPr marL="450057" lvl="2" indent="0">
              <a:buNone/>
            </a:pPr>
            <a:r>
              <a:rPr lang="en-US" sz="1550" dirty="0"/>
              <a:t>Department (</a:t>
            </a:r>
            <a:r>
              <a:rPr lang="en-US" sz="1550" b="1" u="sng" dirty="0" err="1"/>
              <a:t>DepartmentId</a:t>
            </a:r>
            <a:r>
              <a:rPr lang="en-US" sz="1550" dirty="0"/>
              <a:t>, Name, ……)</a:t>
            </a:r>
          </a:p>
          <a:p>
            <a:pPr marL="450057" lvl="2" indent="0">
              <a:buNone/>
            </a:pPr>
            <a:r>
              <a:rPr lang="en-US" sz="1550" dirty="0"/>
              <a:t>Course (</a:t>
            </a:r>
            <a:r>
              <a:rPr lang="en-US" sz="1550" b="1" u="sng" dirty="0" err="1"/>
              <a:t>CourseNumber</a:t>
            </a:r>
            <a:r>
              <a:rPr lang="en-US" sz="1550" b="1" dirty="0"/>
              <a:t>,</a:t>
            </a:r>
            <a:r>
              <a:rPr lang="en-US" sz="1550" dirty="0"/>
              <a:t> </a:t>
            </a:r>
            <a:r>
              <a:rPr lang="en-US" sz="1550" dirty="0" err="1"/>
              <a:t>DepartmentId</a:t>
            </a:r>
            <a:r>
              <a:rPr lang="en-US" sz="1550" b="1" u="sng" dirty="0"/>
              <a:t>, </a:t>
            </a:r>
          </a:p>
          <a:p>
            <a:pPr marL="450057" lvl="2" indent="0">
              <a:buNone/>
            </a:pPr>
            <a:r>
              <a:rPr lang="en-US" sz="1550" dirty="0" err="1"/>
              <a:t>CourseName</a:t>
            </a:r>
            <a:r>
              <a:rPr lang="en-US" sz="1550" dirty="0"/>
              <a:t>, …)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73941"/>
              </p:ext>
            </p:extLst>
          </p:nvPr>
        </p:nvGraphicFramePr>
        <p:xfrm>
          <a:off x="711196" y="4011776"/>
          <a:ext cx="25789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DepartmentId</a:t>
                      </a:r>
                      <a:r>
                        <a:rPr lang="en-US" b="0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DepartmentName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078590"/>
              </p:ext>
            </p:extLst>
          </p:nvPr>
        </p:nvGraphicFramePr>
        <p:xfrm>
          <a:off x="4579893" y="3887239"/>
          <a:ext cx="3894828" cy="2625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CourseNumber</a:t>
                      </a:r>
                      <a:r>
                        <a:rPr lang="en-US" b="0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/>
                        <a:t>DepartmentId</a:t>
                      </a:r>
                      <a:r>
                        <a:rPr lang="en-US" b="0" u="none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CourseName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  <a:r>
                        <a:rPr lang="en-US" baseline="0" dirty="0"/>
                        <a:t> Fundamental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</a:t>
                      </a:r>
                      <a:r>
                        <a:rPr lang="en-US" baseline="0" dirty="0"/>
                        <a:t>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11200" y="3546874"/>
            <a:ext cx="1398233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893" y="3455454"/>
            <a:ext cx="867544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51555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Foreign Keys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value of a FK, if not null, must exist in the parent table which the FK references</a:t>
            </a:r>
          </a:p>
          <a:p>
            <a:r>
              <a:rPr lang="en-US" sz="2800" dirty="0"/>
              <a:t>Referential Integrity constraint</a:t>
            </a:r>
          </a:p>
          <a:p>
            <a:pPr lvl="1"/>
            <a:r>
              <a:rPr lang="en-US" sz="2800" dirty="0"/>
              <a:t>Referential Integrity enforces the consistency between two tables</a:t>
            </a:r>
          </a:p>
          <a:p>
            <a:pPr lvl="1"/>
            <a:r>
              <a:rPr lang="en-US" sz="2800" dirty="0"/>
              <a:t>Whenever a value of a Primary Key is changed, the associated Foreign Key values must be correspondingly updated (Primary Keys should not be changed)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4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Foreign Keys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Foreign Keys are useful when joining tables (will see later)</a:t>
            </a:r>
          </a:p>
          <a:p>
            <a:r>
              <a:rPr lang="en-US" sz="2400" dirty="0"/>
              <a:t>In </a:t>
            </a:r>
            <a:r>
              <a:rPr lang="en-US" sz="2400"/>
              <a:t>a One-to-Many </a:t>
            </a:r>
            <a:r>
              <a:rPr lang="en-US" sz="2400" dirty="0"/>
              <a:t>relationship, the primary key of the table on the One side and becomes foreign key of the Many side. </a:t>
            </a:r>
          </a:p>
          <a:p>
            <a:r>
              <a:rPr lang="en-US" sz="2400" dirty="0"/>
              <a:t>In a One-to-One relationship</a:t>
            </a:r>
            <a:r>
              <a:rPr lang="en-US" sz="2400" b="1" dirty="0"/>
              <a:t> </a:t>
            </a:r>
            <a:r>
              <a:rPr lang="en-US" sz="2400" dirty="0"/>
              <a:t>decision to leave this as two separate tables, or to join them together to make one big table.</a:t>
            </a:r>
          </a:p>
          <a:p>
            <a:pPr lvl="1"/>
            <a:r>
              <a:rPr lang="en-US" sz="2400" dirty="0"/>
              <a:t>Depends on whether records will usually exist in both tables, how data will be accesses</a:t>
            </a:r>
          </a:p>
          <a:p>
            <a:pPr lvl="1"/>
            <a:r>
              <a:rPr lang="en-US" sz="2400" dirty="0"/>
              <a:t>If joins will be made constantly or only occasionally when data is queried</a:t>
            </a:r>
          </a:p>
          <a:p>
            <a:pPr lvl="1"/>
            <a:r>
              <a:rPr lang="en-US" sz="2400" dirty="0"/>
              <a:t>If the relationship is mandatory on both sides, there is probably little point in representing it as two tables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9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Foreign Keys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you chose to retain two tables for a 1:1 relationship, you must chose which table will receive the primary key of the other as a foreign key</a:t>
            </a:r>
          </a:p>
          <a:p>
            <a:r>
              <a:rPr lang="en-US" sz="2400" dirty="0"/>
              <a:t>Put the foreign key in the table that will be accessed less frequently – this minimizes the number of joins required when querying</a:t>
            </a:r>
          </a:p>
          <a:p>
            <a:r>
              <a:rPr lang="en-US" sz="2400" dirty="0"/>
              <a:t>Avoid n-</a:t>
            </a:r>
            <a:r>
              <a:rPr lang="en-US" sz="2400" dirty="0" err="1"/>
              <a:t>ary</a:t>
            </a:r>
            <a:r>
              <a:rPr lang="en-US" sz="2400" dirty="0"/>
              <a:t> (ternary or more) relationships in the first place (a single relationship including three or more entities)</a:t>
            </a:r>
          </a:p>
          <a:p>
            <a:r>
              <a:rPr lang="en-US" sz="2400" dirty="0"/>
              <a:t>They can usually be better represented by using an additional entity and a set of binary relationships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6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Relational Schema (Logical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conversion of ERD to Relational Schema</a:t>
            </a:r>
          </a:p>
          <a:p>
            <a:r>
              <a:rPr lang="en-US" sz="3600" dirty="0"/>
              <a:t>Two Translation Methods:</a:t>
            </a:r>
          </a:p>
          <a:p>
            <a:pPr lvl="1"/>
            <a:r>
              <a:rPr lang="en-US" sz="3600" dirty="0"/>
              <a:t>Stable Translation</a:t>
            </a:r>
          </a:p>
          <a:p>
            <a:pPr lvl="1"/>
            <a:r>
              <a:rPr lang="en-US" sz="3600" dirty="0"/>
              <a:t>Mapped Translation</a:t>
            </a:r>
          </a:p>
          <a:p>
            <a:r>
              <a:rPr lang="en-US" sz="3825" dirty="0"/>
              <a:t>Foreign Keys and Referential Integrity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Translation of ERD into Relational Schema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Minimize the number of relations to reduce query-processing time with minimum joins (will explain later in the Relational Algebra slides)</a:t>
            </a:r>
          </a:p>
          <a:p>
            <a:r>
              <a:rPr lang="en-US" sz="3600" dirty="0"/>
              <a:t>Do not allow null values if possible </a:t>
            </a:r>
          </a:p>
          <a:p>
            <a:r>
              <a:rPr lang="en-US" sz="3600" dirty="0"/>
              <a:t>Provide a design that accommodates potential changes of the schema</a:t>
            </a:r>
          </a:p>
          <a:p>
            <a:r>
              <a:rPr lang="en-US" sz="3600" dirty="0"/>
              <a:t>A weak (or identifying) relationship is always combined with the weak entity</a:t>
            </a:r>
          </a:p>
          <a:p>
            <a:r>
              <a:rPr lang="en-US" sz="3600" dirty="0"/>
              <a:t>Many-to-Many relationship becomes a separate table </a:t>
            </a:r>
          </a:p>
          <a:p>
            <a:r>
              <a:rPr lang="en-US" sz="3600" dirty="0"/>
              <a:t>Each ternary relationship becomes a separate table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4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/>
              <a:t>Converting Strong Entity Type</a:t>
            </a:r>
          </a:p>
          <a:p>
            <a:pPr lvl="1"/>
            <a:r>
              <a:rPr lang="en-US" sz="2575" dirty="0"/>
              <a:t>Entity becomes a table</a:t>
            </a:r>
          </a:p>
          <a:p>
            <a:pPr lvl="1"/>
            <a:r>
              <a:rPr lang="en-US" sz="2575" dirty="0"/>
              <a:t>Key of the Entity Type becomes the Primary Key</a:t>
            </a:r>
          </a:p>
          <a:p>
            <a:pPr lvl="1"/>
            <a:r>
              <a:rPr lang="en-US" sz="2575" dirty="0"/>
              <a:t>Name is a composite attribute and becomes its own column</a:t>
            </a:r>
          </a:p>
          <a:p>
            <a:pPr lvl="1"/>
            <a:r>
              <a:rPr lang="en-US" sz="2575" dirty="0"/>
              <a:t>Ignore derived attribute (if any)</a:t>
            </a:r>
          </a:p>
          <a:p>
            <a:pPr lvl="1"/>
            <a:r>
              <a:rPr lang="en-US" sz="2575" dirty="0"/>
              <a:t>Degree is a multi-valued attribute and it becomes its own column</a:t>
            </a:r>
          </a:p>
          <a:p>
            <a:pPr lvl="1"/>
            <a:r>
              <a:rPr lang="en-US" sz="2575" dirty="0"/>
              <a:t>All other non-key attributes become columns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Relational Schema</a:t>
            </a:r>
          </a:p>
          <a:p>
            <a:pPr marL="0" indent="0">
              <a:buNone/>
            </a:pPr>
            <a:r>
              <a:rPr lang="en-US" sz="1600" b="1" dirty="0"/>
              <a:t>Department</a:t>
            </a:r>
            <a:r>
              <a:rPr lang="en-US" sz="1600" dirty="0"/>
              <a:t> (</a:t>
            </a:r>
            <a:r>
              <a:rPr lang="en-US" sz="1600" b="1" u="sng" dirty="0" err="1"/>
              <a:t>InstructorId</a:t>
            </a:r>
            <a:r>
              <a:rPr lang="en-US" sz="1600" dirty="0"/>
              <a:t>, FirstName, MiddleName, LastName, </a:t>
            </a:r>
            <a:r>
              <a:rPr lang="en-US" sz="1600" dirty="0" err="1"/>
              <a:t>EmailAddress</a:t>
            </a:r>
            <a:r>
              <a:rPr lang="en-US" sz="1600" dirty="0"/>
              <a:t>, </a:t>
            </a:r>
            <a:r>
              <a:rPr lang="en-US" sz="1600" dirty="0" err="1"/>
              <a:t>PhoneNumber</a:t>
            </a:r>
            <a:r>
              <a:rPr lang="en-US" sz="1600" dirty="0"/>
              <a:t>, Degree)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194404"/>
            <a:ext cx="4038599" cy="20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736184"/>
              </p:ext>
            </p:extLst>
          </p:nvPr>
        </p:nvGraphicFramePr>
        <p:xfrm>
          <a:off x="457200" y="1371600"/>
          <a:ext cx="29873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623">
                <a:tc>
                  <a:txBody>
                    <a:bodyPr/>
                    <a:lstStyle/>
                    <a:p>
                      <a:r>
                        <a:rPr lang="en-US" sz="1400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InstructorId</a:t>
                      </a:r>
                      <a:r>
                        <a:rPr lang="en-US" sz="1400" baseline="0" dirty="0"/>
                        <a:t> PK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MiddleName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EmailAddress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PhoneNumber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030063" y="1419753"/>
            <a:ext cx="3551068" cy="448322"/>
          </a:xfrm>
          <a:prstGeom prst="wedgeEllipseCallout">
            <a:avLst>
              <a:gd name="adj1" fmla="val -102642"/>
              <a:gd name="adj2" fmla="val 37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56464"/>
              </p:ext>
            </p:extLst>
          </p:nvPr>
        </p:nvGraphicFramePr>
        <p:xfrm>
          <a:off x="457196" y="4016479"/>
          <a:ext cx="81239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4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InstructorId</a:t>
                      </a:r>
                      <a:r>
                        <a:rPr lang="en-US" sz="1050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MiddleName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EmailAddress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2123333335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BA,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sd@xyz.com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2345674567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Stopperich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sd@xyz.com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3454354545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BS, MS,</a:t>
                      </a:r>
                      <a:r>
                        <a:rPr lang="en-US" baseline="0" dirty="0"/>
                        <a:t> PhD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sd@xyz.com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4354354534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BS,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sd@xyz.com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5676767565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BS,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196" y="3632215"/>
            <a:ext cx="140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367759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Converting Relationship Types</a:t>
            </a:r>
          </a:p>
          <a:p>
            <a:pPr lvl="1"/>
            <a:r>
              <a:rPr lang="en-US" sz="3200" dirty="0"/>
              <a:t>Key Attribute becomes the primary key</a:t>
            </a:r>
          </a:p>
          <a:p>
            <a:pPr lvl="1"/>
            <a:r>
              <a:rPr lang="en-US" sz="3200" dirty="0"/>
              <a:t>Relationship Type becomes its own table</a:t>
            </a:r>
          </a:p>
          <a:p>
            <a:pPr lvl="1"/>
            <a:r>
              <a:rPr lang="en-US" sz="3200" dirty="0"/>
              <a:t>Non-key attributes of the relationship become column in the relationship table</a:t>
            </a:r>
          </a:p>
          <a:p>
            <a:pPr lvl="1"/>
            <a:r>
              <a:rPr lang="en-US" sz="3200"/>
              <a:t>Special </a:t>
            </a:r>
            <a:r>
              <a:rPr lang="en-US" sz="3200" dirty="0"/>
              <a:t>Case:</a:t>
            </a:r>
          </a:p>
          <a:p>
            <a:pPr lvl="2"/>
            <a:r>
              <a:rPr lang="en-US" sz="2975" dirty="0"/>
              <a:t>An </a:t>
            </a:r>
            <a:r>
              <a:rPr lang="en-US" sz="2975" b="1" dirty="0"/>
              <a:t>Identifying relationship </a:t>
            </a:r>
            <a:r>
              <a:rPr lang="en-US" sz="2975" dirty="0"/>
              <a:t>is always combined with the Weak Entity Type which is its own table (Will be clear in the next slide)</a:t>
            </a:r>
          </a:p>
          <a:p>
            <a:pPr marL="257175" lvl="1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Converting Weak Entity Types</a:t>
            </a:r>
          </a:p>
          <a:p>
            <a:pPr lvl="1"/>
            <a:r>
              <a:rPr lang="en-US" sz="3200" dirty="0"/>
              <a:t>Key Attribute becomes the partial key</a:t>
            </a:r>
          </a:p>
          <a:p>
            <a:pPr lvl="1"/>
            <a:r>
              <a:rPr lang="en-US" sz="3200" dirty="0"/>
              <a:t>Weak Entity Type are converted into table, with Primary Key of Strong Entity Type acting as Foreign Key in the table</a:t>
            </a:r>
          </a:p>
          <a:p>
            <a:pPr lvl="1"/>
            <a:r>
              <a:rPr lang="en-US" sz="3200" dirty="0"/>
              <a:t>Primary Key of the Strong Entity Type along with the Partial Key of the Weak Entity Type becomes the Primary Key of the table (Composite Key)</a:t>
            </a:r>
          </a:p>
          <a:p>
            <a:pPr lvl="1"/>
            <a:r>
              <a:rPr lang="en-US" sz="3200" b="1" dirty="0"/>
              <a:t>Identifying relationship </a:t>
            </a:r>
            <a:r>
              <a:rPr lang="en-US" sz="3200" dirty="0"/>
              <a:t>is combined with the Weak Entity Type</a:t>
            </a:r>
          </a:p>
          <a:p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85" y="1219200"/>
            <a:ext cx="4502430" cy="177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9194" y="5660373"/>
            <a:ext cx="4629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Relational Schema</a:t>
            </a:r>
          </a:p>
          <a:p>
            <a:r>
              <a:rPr lang="en-US" sz="1400" dirty="0"/>
              <a:t>Building (</a:t>
            </a:r>
            <a:r>
              <a:rPr lang="en-US" sz="1400" b="1" u="sng" dirty="0" err="1"/>
              <a:t>BuildingNumber</a:t>
            </a:r>
            <a:r>
              <a:rPr lang="en-US" sz="1400" dirty="0"/>
              <a:t>, </a:t>
            </a:r>
            <a:r>
              <a:rPr lang="en-US" sz="1400" dirty="0" err="1"/>
              <a:t>BuildingName</a:t>
            </a:r>
            <a:r>
              <a:rPr lang="en-US" sz="1400" dirty="0"/>
              <a:t>, ……)</a:t>
            </a:r>
          </a:p>
          <a:p>
            <a:r>
              <a:rPr lang="en-US" sz="1400" dirty="0"/>
              <a:t>Apartment (</a:t>
            </a:r>
            <a:r>
              <a:rPr lang="en-US" sz="1400" b="1" u="sng" dirty="0" err="1"/>
              <a:t>BuildingNumber</a:t>
            </a:r>
            <a:r>
              <a:rPr lang="en-US" sz="1400" b="1" u="sng" dirty="0"/>
              <a:t>*</a:t>
            </a:r>
            <a:r>
              <a:rPr lang="en-US" sz="1400" dirty="0"/>
              <a:t>, </a:t>
            </a:r>
            <a:r>
              <a:rPr lang="en-US" sz="1400" b="1" u="sng" dirty="0" err="1"/>
              <a:t>ApartmentNumber</a:t>
            </a:r>
            <a:r>
              <a:rPr lang="en-US" sz="1400" b="1" dirty="0"/>
              <a:t>, </a:t>
            </a:r>
            <a:r>
              <a:rPr lang="en-US" sz="1400" dirty="0"/>
              <a:t>Floor)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9194" y="3120448"/>
            <a:ext cx="4629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Relational Schema</a:t>
            </a:r>
          </a:p>
          <a:p>
            <a:r>
              <a:rPr lang="en-US" sz="1400" dirty="0"/>
              <a:t>Album (</a:t>
            </a:r>
            <a:r>
              <a:rPr lang="en-US" sz="1400" b="1" u="sng" dirty="0" err="1"/>
              <a:t>AlbumId</a:t>
            </a:r>
            <a:r>
              <a:rPr lang="en-US" sz="1400" dirty="0"/>
              <a:t>, </a:t>
            </a:r>
            <a:r>
              <a:rPr lang="en-US" sz="1400" dirty="0" err="1"/>
              <a:t>AlbumName</a:t>
            </a:r>
            <a:r>
              <a:rPr lang="en-US" sz="1400" dirty="0"/>
              <a:t>, ……)</a:t>
            </a:r>
          </a:p>
          <a:p>
            <a:r>
              <a:rPr lang="en-US" sz="1400" dirty="0" err="1"/>
              <a:t>AlbumSong</a:t>
            </a:r>
            <a:r>
              <a:rPr lang="en-US" sz="1400" dirty="0"/>
              <a:t> (</a:t>
            </a:r>
            <a:r>
              <a:rPr lang="en-US" sz="1400" b="1" u="sng" dirty="0" err="1"/>
              <a:t>AlbumId</a:t>
            </a:r>
            <a:r>
              <a:rPr lang="en-US" sz="1400" b="1" u="sng" dirty="0"/>
              <a:t>*, </a:t>
            </a:r>
            <a:r>
              <a:rPr lang="en-US" sz="1400" b="1" u="sng" dirty="0" err="1"/>
              <a:t>TrackNumber</a:t>
            </a:r>
            <a:r>
              <a:rPr lang="en-US" sz="1400" b="1" dirty="0"/>
              <a:t>, </a:t>
            </a:r>
            <a:r>
              <a:rPr lang="en-US" sz="1400" dirty="0" err="1"/>
              <a:t>SongName</a:t>
            </a:r>
            <a:r>
              <a:rPr lang="en-US" sz="1400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85" y="3982360"/>
            <a:ext cx="4502428" cy="1530939"/>
          </a:xfrm>
          <a:prstGeom prst="rect">
            <a:avLst/>
          </a:prstGeom>
        </p:spPr>
      </p:pic>
      <p:sp>
        <p:nvSpPr>
          <p:cNvPr id="14" name="Oval Callout 13"/>
          <p:cNvSpPr/>
          <p:nvPr/>
        </p:nvSpPr>
        <p:spPr>
          <a:xfrm>
            <a:off x="1074655" y="6244881"/>
            <a:ext cx="3008873" cy="448322"/>
          </a:xfrm>
          <a:prstGeom prst="wedgeEllipseCallout">
            <a:avLst>
              <a:gd name="adj1" fmla="val 98314"/>
              <a:gd name="adj2" fmla="val -12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Composite Primary Key</a:t>
            </a:r>
          </a:p>
        </p:txBody>
      </p:sp>
    </p:spTree>
    <p:extLst>
      <p:ext uri="{BB962C8B-B14F-4D97-AF65-F5344CB8AC3E}">
        <p14:creationId xmlns:p14="http://schemas.microsoft.com/office/powerpoint/2010/main" val="15413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94305005"/>
              </p:ext>
            </p:extLst>
          </p:nvPr>
        </p:nvGraphicFramePr>
        <p:xfrm>
          <a:off x="457198" y="1852776"/>
          <a:ext cx="2365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AlbumId</a:t>
                      </a:r>
                      <a:r>
                        <a:rPr lang="en-US" b="0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Traveller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Astonishing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399594"/>
              </p:ext>
            </p:extLst>
          </p:nvPr>
        </p:nvGraphicFramePr>
        <p:xfrm>
          <a:off x="3054163" y="1852776"/>
          <a:ext cx="34990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AlbumId</a:t>
                      </a:r>
                      <a:r>
                        <a:rPr lang="en-US" b="1" u="sng" dirty="0"/>
                        <a:t>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TrackNumber</a:t>
                      </a:r>
                      <a:r>
                        <a:rPr lang="en-US" b="1" u="sng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vjhg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" y="1387874"/>
            <a:ext cx="1398233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4165" y="1392665"/>
            <a:ext cx="1319814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AlbumSong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6340095">
            <a:off x="1504589" y="3042753"/>
            <a:ext cx="1126785" cy="32795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403" y="5427207"/>
            <a:ext cx="7565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Foreign Key references back to its parent table. This is also part of the Composite Primary Key. </a:t>
            </a:r>
          </a:p>
          <a:p>
            <a:r>
              <a:rPr lang="en-US" sz="1400" dirty="0"/>
              <a:t>Here different albums can have many track numbers. But they are not unique. Each song only be uniquely identified when combined with the Primary Key of Strong Entity Type which </a:t>
            </a:r>
            <a:r>
              <a:rPr lang="en-US" sz="1400" dirty="0" err="1"/>
              <a:t>AlbumId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02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 Translation (cont’d)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185516"/>
              </p:ext>
            </p:extLst>
          </p:nvPr>
        </p:nvGraphicFramePr>
        <p:xfrm>
          <a:off x="457198" y="1852776"/>
          <a:ext cx="28704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BuildingNumber</a:t>
                      </a:r>
                      <a:r>
                        <a:rPr lang="en-US" b="0" u="sng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BuildingName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Lakeside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914376"/>
              </p:ext>
            </p:extLst>
          </p:nvPr>
        </p:nvGraphicFramePr>
        <p:xfrm>
          <a:off x="3799002" y="1891947"/>
          <a:ext cx="46662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BuildingNumber</a:t>
                      </a:r>
                      <a:r>
                        <a:rPr lang="en-US" b="1" u="sng" dirty="0"/>
                        <a:t> (PK, 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ApartmentNumber</a:t>
                      </a:r>
                      <a:r>
                        <a:rPr lang="en-US" b="1" u="sng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" y="1387874"/>
            <a:ext cx="1398233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4165" y="1392665"/>
            <a:ext cx="1319814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Apartment</a:t>
            </a:r>
          </a:p>
        </p:txBody>
      </p:sp>
      <p:sp>
        <p:nvSpPr>
          <p:cNvPr id="28" name="Curved Left Arrow 27"/>
          <p:cNvSpPr/>
          <p:nvPr/>
        </p:nvSpPr>
        <p:spPr>
          <a:xfrm rot="6920331">
            <a:off x="1268422" y="2327306"/>
            <a:ext cx="1126785" cy="39651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403" y="5427207"/>
            <a:ext cx="7565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Foreign Key references back to its parent table. This is also part of the Composite Primary Key. </a:t>
            </a:r>
          </a:p>
          <a:p>
            <a:r>
              <a:rPr lang="en-US" sz="1400" dirty="0"/>
              <a:t>Here different building can have many apartments. But they are not unique. Each apartment can only be uniquely identified when combined with the Primary Key of Strong Entity Type which </a:t>
            </a:r>
            <a:r>
              <a:rPr lang="en-US" sz="1400" dirty="0" err="1"/>
              <a:t>BuildingNumber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04521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1485</Words>
  <Application>Microsoft Office PowerPoint</Application>
  <PresentationFormat>On-screen Show (4:3)</PresentationFormat>
  <Paragraphs>401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Cambria</vt:lpstr>
      <vt:lpstr>1_Office Theme</vt:lpstr>
      <vt:lpstr>IST 210 Organization of Data Relational Schema Conversion </vt:lpstr>
      <vt:lpstr>Relational Schema (Logical Design)</vt:lpstr>
      <vt:lpstr>Translation of ERD into Relational Schema </vt:lpstr>
      <vt:lpstr>Stable Translation</vt:lpstr>
      <vt:lpstr>Stable Translation (cont’d)</vt:lpstr>
      <vt:lpstr>Stable Translation (cont’d)</vt:lpstr>
      <vt:lpstr>Stable Translation (cont’d)</vt:lpstr>
      <vt:lpstr>Stable Translation (cont’d)</vt:lpstr>
      <vt:lpstr>Stable Translation (cont’d)</vt:lpstr>
      <vt:lpstr>Stable Translation (cont’d)</vt:lpstr>
      <vt:lpstr>Stable Translation (cont’d)</vt:lpstr>
      <vt:lpstr>Stable Translation (cont’d)</vt:lpstr>
      <vt:lpstr>Mapped Translation</vt:lpstr>
      <vt:lpstr>Mapped Translation (cont’d)</vt:lpstr>
      <vt:lpstr>Mapped Translation (cont’d)</vt:lpstr>
      <vt:lpstr>Foreign Keys</vt:lpstr>
      <vt:lpstr>Foreign Keys (cont’d)</vt:lpstr>
      <vt:lpstr>Foreign Keys (cont’d)</vt:lpstr>
      <vt:lpstr>Foreign Keys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210 Organization of Data Relational Schema</dc:title>
  <dc:creator>James</dc:creator>
  <cp:lastModifiedBy>Gokhan Ozden</cp:lastModifiedBy>
  <cp:revision>100</cp:revision>
  <dcterms:created xsi:type="dcterms:W3CDTF">2016-02-12T16:20:06Z</dcterms:created>
  <dcterms:modified xsi:type="dcterms:W3CDTF">2018-01-15T19:05:20Z</dcterms:modified>
</cp:coreProperties>
</file>