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74" r:id="rId3"/>
    <p:sldId id="276" r:id="rId4"/>
    <p:sldId id="312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313" r:id="rId17"/>
    <p:sldId id="291" r:id="rId18"/>
    <p:sldId id="314" r:id="rId19"/>
    <p:sldId id="292" r:id="rId20"/>
    <p:sldId id="293" r:id="rId21"/>
    <p:sldId id="294" r:id="rId22"/>
    <p:sldId id="300" r:id="rId23"/>
    <p:sldId id="301" r:id="rId24"/>
    <p:sldId id="318" r:id="rId25"/>
    <p:sldId id="302" r:id="rId26"/>
    <p:sldId id="303" r:id="rId27"/>
    <p:sldId id="319" r:id="rId28"/>
    <p:sldId id="306" r:id="rId29"/>
    <p:sldId id="307" r:id="rId30"/>
    <p:sldId id="308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5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B3D0-54FF-4B52-B1AE-D7C9A0ECF18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32AD-E0CE-4C5E-8898-05002F8D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2AD-E0CE-4C5E-8898-05002F8D2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6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4"/>
            <a:ext cx="4038600" cy="4906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4"/>
            <a:ext cx="4038600" cy="4906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88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4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400" dirty="0"/>
              <a:t>IST 210</a:t>
            </a:r>
            <a:br>
              <a:rPr lang="en-US" sz="4400" dirty="0"/>
            </a:br>
            <a:r>
              <a:rPr lang="en-US" sz="4400" dirty="0"/>
              <a:t>Organization of Data</a:t>
            </a:r>
            <a:br>
              <a:rPr lang="en-US" sz="4400" dirty="0"/>
            </a:br>
            <a:r>
              <a:rPr lang="en-US" sz="4400" dirty="0"/>
              <a:t>SQL Joins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0700" y="4025900"/>
            <a:ext cx="5257800" cy="131445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Dr. S. Gokhan Ozden</a:t>
            </a:r>
          </a:p>
          <a:p>
            <a:pPr algn="r"/>
            <a:r>
              <a:rPr lang="en-US" sz="3200" dirty="0"/>
              <a:t>gokhan@psu.edu</a:t>
            </a:r>
          </a:p>
        </p:txBody>
      </p:sp>
    </p:spTree>
    <p:extLst>
      <p:ext uri="{BB962C8B-B14F-4D97-AF65-F5344CB8AC3E}">
        <p14:creationId xmlns:p14="http://schemas.microsoft.com/office/powerpoint/2010/main" val="3786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1 Using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we had these two </a:t>
            </a:r>
            <a:r>
              <a:rPr lang="en-US" b="1" i="1" dirty="0"/>
              <a:t>SELECT</a:t>
            </a:r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When using </a:t>
            </a:r>
            <a:r>
              <a:rPr lang="en-US" b="1" i="1" dirty="0"/>
              <a:t>JOIN</a:t>
            </a:r>
            <a:r>
              <a:rPr lang="en-US" dirty="0"/>
              <a:t>, we'd write this: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07738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Demo_Order_Items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AS oi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935069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* FROM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 (1, 2, 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2675" y="4980513"/>
            <a:ext cx="3924300" cy="54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5050" y="4371975"/>
            <a:ext cx="478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oi.*, p.*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DEMO_ORDER_ITEMS oi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JOIN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9463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JOIN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0624"/>
            <a:ext cx="8229600" cy="4754563"/>
          </a:xfrm>
        </p:spPr>
        <p:txBody>
          <a:bodyPr>
            <a:normAutofit/>
          </a:bodyPr>
          <a:lstStyle/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JOIN</a:t>
            </a:r>
            <a:r>
              <a:rPr lang="en-US" dirty="0"/>
              <a:t> acts like </a:t>
            </a:r>
            <a:r>
              <a:rPr lang="en-US" b="1" i="1" dirty="0"/>
              <a:t>FROM</a:t>
            </a:r>
            <a:r>
              <a:rPr lang="en-US" dirty="0"/>
              <a:t> in the sense that you are naming another table you want to use</a:t>
            </a:r>
          </a:p>
          <a:p>
            <a:r>
              <a:rPr lang="en-US" b="1" i="1" dirty="0"/>
              <a:t>ON</a:t>
            </a:r>
            <a:r>
              <a:rPr lang="en-US" dirty="0"/>
              <a:t> acts like </a:t>
            </a:r>
            <a:r>
              <a:rPr lang="en-US" b="1" i="1" dirty="0"/>
              <a:t>WHERE</a:t>
            </a:r>
            <a:r>
              <a:rPr lang="en-US" dirty="0"/>
              <a:t> in that it restricts the kind of records you want returned to you</a:t>
            </a:r>
          </a:p>
          <a:p>
            <a:r>
              <a:rPr lang="en-US" dirty="0"/>
              <a:t>The </a:t>
            </a:r>
            <a:r>
              <a:rPr lang="en-US" b="1" i="1" dirty="0"/>
              <a:t>ON</a:t>
            </a:r>
            <a:r>
              <a:rPr lang="en-US" dirty="0"/>
              <a:t> clause is where you utilize the </a:t>
            </a:r>
            <a:r>
              <a:rPr lang="en-US" i="1" dirty="0"/>
              <a:t>relationship</a:t>
            </a:r>
            <a:r>
              <a:rPr lang="en-US" dirty="0"/>
              <a:t> with other tables</a:t>
            </a:r>
          </a:p>
          <a:p>
            <a:r>
              <a:rPr lang="en-US" b="1" i="1" dirty="0"/>
              <a:t>JOIN</a:t>
            </a:r>
            <a:r>
              <a:rPr lang="en-US" dirty="0"/>
              <a:t> </a:t>
            </a:r>
            <a:r>
              <a:rPr lang="en-US" u="sng" dirty="0"/>
              <a:t>always</a:t>
            </a:r>
            <a:r>
              <a:rPr lang="en-US" dirty="0"/>
              <a:t> needs to have an </a:t>
            </a:r>
            <a:r>
              <a:rPr lang="en-US" b="1" i="1" dirty="0"/>
              <a:t>ON</a:t>
            </a:r>
            <a:r>
              <a:rPr lang="en-US" dirty="0"/>
              <a:t> clause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2035972"/>
            <a:ext cx="2305050" cy="250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3025" y="2303988"/>
            <a:ext cx="3480328" cy="267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38737" y="1430838"/>
            <a:ext cx="2828926" cy="466725"/>
          </a:xfrm>
          <a:prstGeom prst="wedgeRoundRectCallout">
            <a:avLst>
              <a:gd name="adj1" fmla="val -95385"/>
              <a:gd name="adj2" fmla="val 9747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table you are joining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600700" y="2058734"/>
            <a:ext cx="3200400" cy="1200150"/>
          </a:xfrm>
          <a:prstGeom prst="wedgeRoundRectCallout">
            <a:avLst>
              <a:gd name="adj1" fmla="val -73136"/>
              <a:gd name="adj2" fmla="val -830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Just like </a:t>
            </a:r>
            <a:r>
              <a:rPr lang="en-US" b="1" i="1" dirty="0"/>
              <a:t>WHERE</a:t>
            </a:r>
            <a:r>
              <a:rPr lang="en-US" dirty="0"/>
              <a:t>, the </a:t>
            </a:r>
            <a:r>
              <a:rPr lang="en-US" b="1" i="1" dirty="0"/>
              <a:t>ON</a:t>
            </a:r>
            <a:r>
              <a:rPr lang="en-US" dirty="0"/>
              <a:t> clause involves </a:t>
            </a:r>
            <a:r>
              <a:rPr lang="en-US" u="sng" dirty="0"/>
              <a:t>columns</a:t>
            </a:r>
          </a:p>
          <a:p>
            <a:pPr algn="ctr"/>
            <a:r>
              <a:rPr lang="en-US" dirty="0"/>
              <a:t>You </a:t>
            </a:r>
            <a:r>
              <a:rPr lang="en-US" b="1" i="1" u="sng" dirty="0"/>
              <a:t>cannot </a:t>
            </a:r>
            <a:r>
              <a:rPr lang="en-US" dirty="0"/>
              <a:t>simply put just the table names in there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9150" y="1422322"/>
            <a:ext cx="478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oi.*, p.*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DEMO_ORDER_ITEMS oi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JOIN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  <p:sp>
        <p:nvSpPr>
          <p:cNvPr id="15" name="Rounded Rectangular Callout 7"/>
          <p:cNvSpPr/>
          <p:nvPr/>
        </p:nvSpPr>
        <p:spPr>
          <a:xfrm>
            <a:off x="3333750" y="901446"/>
            <a:ext cx="4514850" cy="466725"/>
          </a:xfrm>
          <a:prstGeom prst="wedgeRoundRectCallout">
            <a:avLst>
              <a:gd name="adj1" fmla="val -60381"/>
              <a:gd name="adj2" fmla="val 8931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need to use table aliases and asterisk for each table to list all columns from each table</a:t>
            </a:r>
          </a:p>
        </p:txBody>
      </p:sp>
    </p:spTree>
    <p:extLst>
      <p:ext uri="{BB962C8B-B14F-4D97-AF65-F5344CB8AC3E}">
        <p14:creationId xmlns:p14="http://schemas.microsoft.com/office/powerpoint/2010/main" val="30011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 animBg="1"/>
      <p:bldP spid="13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2128"/>
            <a:ext cx="9144000" cy="975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Let's Choose Only The Columns We Want To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Asterisk includes all fields from all tables in the statement</a:t>
            </a:r>
          </a:p>
          <a:p>
            <a:r>
              <a:rPr lang="en-US" dirty="0"/>
              <a:t>All </a:t>
            </a:r>
            <a:r>
              <a:rPr lang="en-US" b="1" i="1" dirty="0" err="1"/>
              <a:t>Order_Items</a:t>
            </a:r>
            <a:r>
              <a:rPr lang="en-US" dirty="0"/>
              <a:t>  columns (5),</a:t>
            </a:r>
            <a:br>
              <a:rPr lang="en-US" dirty="0"/>
            </a:br>
            <a:r>
              <a:rPr lang="en-US" dirty="0"/>
              <a:t>and all </a:t>
            </a:r>
            <a:r>
              <a:rPr lang="en-US" b="1" i="1" dirty="0" err="1"/>
              <a:t>Product_Info</a:t>
            </a:r>
            <a:r>
              <a:rPr lang="en-US" dirty="0"/>
              <a:t> columns (12)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50" y="1419225"/>
            <a:ext cx="4324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SELECT oi.*, p.*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FROM DEMO_ORDER_ITEMS oi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JOIN DEMO_PRODUCT_INFO p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oi.Product_ID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5022128"/>
            <a:ext cx="2503503" cy="97510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3502" y="5022128"/>
            <a:ext cx="6640498" cy="975105"/>
          </a:xfrm>
          <a:prstGeom prst="rect">
            <a:avLst/>
          </a:prstGeom>
          <a:solidFill>
            <a:srgbClr val="00B05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83" y="4294712"/>
            <a:ext cx="497205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Let's Choose Only The Columns We Want To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let's just pick the fields we want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1074" y="1905000"/>
            <a:ext cx="481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oi.Quantity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DEMO_ORDER_ITEMS oi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JOIN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0675" y="4294712"/>
            <a:ext cx="2848160" cy="1295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1627" y="4294712"/>
            <a:ext cx="1916927" cy="129540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4999" y="1980139"/>
            <a:ext cx="1823621" cy="2582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4591" y="1970614"/>
            <a:ext cx="1476375" cy="267762"/>
          </a:xfrm>
          <a:prstGeom prst="rect">
            <a:avLst/>
          </a:prstGeom>
          <a:solidFill>
            <a:srgbClr val="00B05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66875" y="2532589"/>
            <a:ext cx="2452364" cy="2582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399" y="2246839"/>
            <a:ext cx="2442839" cy="267762"/>
          </a:xfrm>
          <a:prstGeom prst="rect">
            <a:avLst/>
          </a:prstGeom>
          <a:solidFill>
            <a:srgbClr val="00B05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JOIN</a:t>
            </a:r>
            <a:r>
              <a:rPr lang="en-US" dirty="0"/>
              <a:t>s Are Tricky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 Because there is almost always more than one way to get the answer</a:t>
            </a:r>
          </a:p>
          <a:p>
            <a:r>
              <a:rPr lang="en-US" dirty="0"/>
              <a:t>If you have a </a:t>
            </a:r>
            <a:r>
              <a:rPr lang="en-US" b="1" i="1" dirty="0"/>
              <a:t>SELECT</a:t>
            </a:r>
            <a:r>
              <a:rPr lang="en-US" dirty="0"/>
              <a:t> with a </a:t>
            </a:r>
            <a:r>
              <a:rPr lang="en-US" b="1" i="1" dirty="0"/>
              <a:t>WHERE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i="1" dirty="0"/>
              <a:t>JOIN</a:t>
            </a:r>
            <a:r>
              <a:rPr lang="en-US" dirty="0"/>
              <a:t>, that's 2 tables</a:t>
            </a:r>
          </a:p>
          <a:p>
            <a:r>
              <a:rPr lang="en-US" dirty="0"/>
              <a:t>Most of the time, you can switch the tables, and get the same results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189973-9D29-4FBB-A919-EC0248B2934E}"/>
              </a:ext>
            </a:extLst>
          </p:cNvPr>
          <p:cNvSpPr txBox="1"/>
          <p:nvPr/>
        </p:nvSpPr>
        <p:spPr>
          <a:xfrm>
            <a:off x="847724" y="3580603"/>
            <a:ext cx="481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p.*, oi.*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JOIN DEMO_ORDER_ITEMS oi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EC8FF-91BC-4AD9-B322-8D7DCB962672}"/>
              </a:ext>
            </a:extLst>
          </p:cNvPr>
          <p:cNvSpPr txBox="1"/>
          <p:nvPr/>
        </p:nvSpPr>
        <p:spPr>
          <a:xfrm>
            <a:off x="847725" y="1895524"/>
            <a:ext cx="481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p.*, oi.*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DEMO_ORDER_ITEMS oi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JOIN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JOIN</a:t>
            </a:r>
            <a:r>
              <a:rPr lang="en-US" dirty="0"/>
              <a:t>s Are Tricky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give the same 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But the first one is preferable, because the </a:t>
            </a:r>
            <a:r>
              <a:rPr lang="en-US" sz="2800" b="1" i="1" dirty="0"/>
              <a:t>WHERE</a:t>
            </a:r>
            <a:r>
              <a:rPr lang="en-US" sz="2800" dirty="0"/>
              <a:t> clause refers to the same table as the </a:t>
            </a:r>
            <a:r>
              <a:rPr lang="en-US" sz="2800" b="1" i="1" dirty="0"/>
              <a:t>FROM</a:t>
            </a:r>
            <a:r>
              <a:rPr lang="en-US" sz="2800" dirty="0"/>
              <a:t> clause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2480411"/>
            <a:ext cx="2151355" cy="2582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4475" y="3899636"/>
            <a:ext cx="2160879" cy="2582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2099" y="2194661"/>
            <a:ext cx="2033357" cy="267762"/>
          </a:xfrm>
          <a:prstGeom prst="rect">
            <a:avLst/>
          </a:prstGeom>
          <a:solidFill>
            <a:srgbClr val="00B05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4474" y="4185386"/>
            <a:ext cx="2080982" cy="267762"/>
          </a:xfrm>
          <a:prstGeom prst="rect">
            <a:avLst/>
          </a:prstGeom>
          <a:solidFill>
            <a:srgbClr val="00B05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410200" y="1824247"/>
            <a:ext cx="3438526" cy="914400"/>
          </a:xfrm>
          <a:prstGeom prst="wedgeRoundRectCallout">
            <a:avLst>
              <a:gd name="adj1" fmla="val -62710"/>
              <a:gd name="adj2" fmla="val 2032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Here, the </a:t>
            </a:r>
            <a:r>
              <a:rPr lang="en-US" sz="1600" b="1" i="1" dirty="0"/>
              <a:t>FROM</a:t>
            </a:r>
            <a:r>
              <a:rPr lang="en-US" sz="1600" dirty="0"/>
              <a:t> uses </a:t>
            </a:r>
            <a:r>
              <a:rPr lang="en-US" sz="1600" b="1" i="1" dirty="0"/>
              <a:t>[</a:t>
            </a:r>
            <a:r>
              <a:rPr lang="en-US" sz="1600" b="1" i="1" dirty="0" err="1"/>
              <a:t>Order_Items</a:t>
            </a:r>
            <a:r>
              <a:rPr lang="en-US" sz="1600" b="1" i="1" dirty="0"/>
              <a:t>]</a:t>
            </a:r>
            <a:r>
              <a:rPr lang="en-US" sz="1600" dirty="0"/>
              <a:t> and</a:t>
            </a:r>
            <a:br>
              <a:rPr lang="en-US" sz="1600" dirty="0"/>
            </a:br>
            <a:r>
              <a:rPr lang="en-US" sz="1600" b="1" i="1" dirty="0"/>
              <a:t>JOIN</a:t>
            </a:r>
            <a:r>
              <a:rPr lang="en-US" sz="1600" dirty="0"/>
              <a:t> uses </a:t>
            </a:r>
            <a:r>
              <a:rPr lang="en-US" sz="1600" b="1" i="1" dirty="0" err="1"/>
              <a:t>Product_Info</a:t>
            </a:r>
            <a:endParaRPr lang="en-US" sz="16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410200" y="3700672"/>
            <a:ext cx="3438526" cy="914400"/>
          </a:xfrm>
          <a:prstGeom prst="wedgeRoundRectCallout">
            <a:avLst>
              <a:gd name="adj1" fmla="val -62710"/>
              <a:gd name="adj2" fmla="val 2032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Here, the </a:t>
            </a:r>
            <a:r>
              <a:rPr lang="en-US" sz="1600" b="1" i="1" dirty="0"/>
              <a:t>FROM</a:t>
            </a:r>
            <a:r>
              <a:rPr lang="en-US" sz="1600" dirty="0"/>
              <a:t> uses </a:t>
            </a:r>
            <a:r>
              <a:rPr lang="en-US" sz="1600" b="1" i="1" dirty="0" err="1"/>
              <a:t>Product_Info</a:t>
            </a:r>
            <a:br>
              <a:rPr lang="en-US" sz="1600" b="1" i="1" dirty="0"/>
            </a:br>
            <a:r>
              <a:rPr lang="en-US" sz="1600" dirty="0"/>
              <a:t>and</a:t>
            </a:r>
            <a:br>
              <a:rPr lang="en-US" sz="1600" dirty="0"/>
            </a:br>
            <a:r>
              <a:rPr lang="en-US" sz="1600" b="1" i="1" dirty="0"/>
              <a:t>JOIN</a:t>
            </a:r>
            <a:r>
              <a:rPr lang="en-US" sz="1600" dirty="0"/>
              <a:t> uses </a:t>
            </a:r>
            <a:r>
              <a:rPr lang="en-US" sz="1600" b="1" i="1" dirty="0"/>
              <a:t>[</a:t>
            </a:r>
            <a:r>
              <a:rPr lang="en-US" sz="1600" b="1" i="1" dirty="0" err="1"/>
              <a:t>Order_Items</a:t>
            </a:r>
            <a:r>
              <a:rPr lang="en-US" sz="1600" b="1" i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68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7382-856F-429E-B4CA-A66DBA69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</a:t>
            </a:r>
            <a:r>
              <a:rPr lang="en-US" dirty="0"/>
              <a:t> Join (Oracle 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1BFD-27C6-4EFE-8407-92179B21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equijoin is a join with a join condition containing an equality operator. An equijoin combines rows that have equivalent values for the specified columns.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6BD5-898D-4E53-8180-F749D3BD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0B54-E940-4847-95FB-B3DC6339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2101-BF0A-4260-BBFD-237C9AB6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74093-7160-44CA-91BE-DED6E4A9E904}"/>
              </a:ext>
            </a:extLst>
          </p:cNvPr>
          <p:cNvSpPr txBox="1"/>
          <p:nvPr/>
        </p:nvSpPr>
        <p:spPr>
          <a:xfrm>
            <a:off x="1052095" y="2695113"/>
            <a:ext cx="481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p.*, oi.*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DEMO_ORDER_ITEMS oi, DEMO_PRODUCT_INFO p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p.Product_ID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5799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5267325"/>
          </a:xfrm>
        </p:spPr>
        <p:txBody>
          <a:bodyPr/>
          <a:lstStyle/>
          <a:p>
            <a:r>
              <a:rPr lang="en-US" sz="2800" dirty="0"/>
              <a:t>Write a </a:t>
            </a:r>
            <a:r>
              <a:rPr lang="en-US" sz="2800" b="1" i="1" dirty="0"/>
              <a:t>SELECT</a:t>
            </a:r>
            <a:r>
              <a:rPr lang="en-US" sz="2800" dirty="0"/>
              <a:t> that returns these from </a:t>
            </a:r>
            <a:r>
              <a:rPr lang="en-US" sz="2800" b="1" i="1" dirty="0" err="1"/>
              <a:t>Demo_Orders</a:t>
            </a:r>
            <a:r>
              <a:rPr lang="en-US" dirty="0"/>
              <a:t>:</a:t>
            </a:r>
          </a:p>
          <a:p>
            <a:pPr lvl="1"/>
            <a:r>
              <a:rPr lang="en-US" sz="2400" b="1" i="1" dirty="0" err="1"/>
              <a:t>Order_ID</a:t>
            </a:r>
            <a:endParaRPr lang="en-US" sz="2400" b="1" i="1" dirty="0"/>
          </a:p>
          <a:p>
            <a:pPr lvl="1"/>
            <a:r>
              <a:rPr lang="en-US" sz="2400" b="1" i="1" dirty="0" err="1"/>
              <a:t>Customer_ID</a:t>
            </a:r>
            <a:endParaRPr lang="en-US" sz="2400" dirty="0"/>
          </a:p>
          <a:p>
            <a:r>
              <a:rPr lang="en-US" dirty="0"/>
              <a:t>Make sure that runs correctly</a:t>
            </a:r>
          </a:p>
          <a:p>
            <a:r>
              <a:rPr lang="en-US" dirty="0"/>
              <a:t>The </a:t>
            </a:r>
            <a:r>
              <a:rPr lang="en-US" b="1" i="1" dirty="0" err="1"/>
              <a:t>Demo_Orders</a:t>
            </a:r>
            <a:r>
              <a:rPr lang="en-US" dirty="0"/>
              <a:t> table has an </a:t>
            </a:r>
            <a:r>
              <a:rPr lang="en-US" b="1" i="1" dirty="0" err="1"/>
              <a:t>Customer_ID</a:t>
            </a:r>
            <a:r>
              <a:rPr lang="en-US" dirty="0"/>
              <a:t> field</a:t>
            </a:r>
          </a:p>
          <a:p>
            <a:r>
              <a:rPr lang="en-US" dirty="0"/>
              <a:t>Now we want 2 columns returned</a:t>
            </a:r>
          </a:p>
          <a:p>
            <a:pPr lvl="1"/>
            <a:r>
              <a:rPr lang="en-US" sz="2400" dirty="0"/>
              <a:t>The customer’s first name</a:t>
            </a:r>
          </a:p>
          <a:p>
            <a:pPr lvl="1"/>
            <a:r>
              <a:rPr lang="en-US" sz="2400" dirty="0"/>
              <a:t>The customer's last name</a:t>
            </a:r>
          </a:p>
          <a:p>
            <a:r>
              <a:rPr lang="en-US" dirty="0"/>
              <a:t>So add a </a:t>
            </a:r>
            <a:r>
              <a:rPr lang="en-US" b="1" i="1" dirty="0"/>
              <a:t>JOIN</a:t>
            </a:r>
            <a:r>
              <a:rPr lang="en-US" dirty="0"/>
              <a:t> to the </a:t>
            </a:r>
            <a:r>
              <a:rPr lang="en-US" b="1" i="1" dirty="0"/>
              <a:t>Customers</a:t>
            </a:r>
            <a:r>
              <a:rPr lang="en-US" dirty="0"/>
              <a:t> table</a:t>
            </a:r>
            <a:endParaRPr lang="en-US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06182-FCAB-42DA-AACD-9DA4BD3303DC}"/>
              </a:ext>
            </a:extLst>
          </p:cNvPr>
          <p:cNvSpPr txBox="1"/>
          <p:nvPr/>
        </p:nvSpPr>
        <p:spPr>
          <a:xfrm>
            <a:off x="1069851" y="1295400"/>
            <a:ext cx="481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ORDER_ID, CUSTOMER_ID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1975E-ACB4-4616-A39E-1032C1BC949A}"/>
              </a:ext>
            </a:extLst>
          </p:cNvPr>
          <p:cNvSpPr txBox="1"/>
          <p:nvPr/>
        </p:nvSpPr>
        <p:spPr>
          <a:xfrm>
            <a:off x="1052094" y="2695113"/>
            <a:ext cx="7523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c.Cust_First_Name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AS "First Name",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c.Cust_Last_Name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AS "Last Name",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AS "Order ID"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DEMO_ORDERS o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JOIN DEMO_CUSTOMERS c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o.Customer_ID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8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5267325"/>
          </a:xfrm>
        </p:spPr>
        <p:txBody>
          <a:bodyPr>
            <a:noAutofit/>
          </a:bodyPr>
          <a:lstStyle/>
          <a:p>
            <a:r>
              <a:rPr lang="en-US" sz="2800" dirty="0"/>
              <a:t>Modify your SQL from Exercise 1 to include the product IDs of the order</a:t>
            </a:r>
          </a:p>
          <a:p>
            <a:r>
              <a:rPr lang="en-US" sz="2800" dirty="0"/>
              <a:t>You'll first need to figure out:</a:t>
            </a:r>
          </a:p>
          <a:p>
            <a:pPr lvl="1"/>
            <a:r>
              <a:rPr lang="en-US" sz="2400" dirty="0"/>
              <a:t>What table holds the product IDs?</a:t>
            </a:r>
          </a:p>
          <a:p>
            <a:pPr lvl="1"/>
            <a:r>
              <a:rPr lang="en-US" sz="2400" dirty="0"/>
              <a:t>What is the primary key and foreign key involved?</a:t>
            </a:r>
          </a:p>
          <a:p>
            <a:r>
              <a:rPr lang="en-US" sz="2800" dirty="0"/>
              <a:t>Then just add a new </a:t>
            </a:r>
            <a:r>
              <a:rPr lang="en-US" sz="2800" b="1" i="1" dirty="0"/>
              <a:t>JOIN</a:t>
            </a:r>
            <a:r>
              <a:rPr lang="en-US" sz="2800" dirty="0"/>
              <a:t> clause above or below the existing one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 clause you can use in your </a:t>
            </a:r>
            <a:r>
              <a:rPr lang="en-US" b="1" i="1" dirty="0"/>
              <a:t>SELECT</a:t>
            </a:r>
            <a:r>
              <a:rPr lang="en-US" dirty="0"/>
              <a:t> statement to get information that's in a another table</a:t>
            </a:r>
          </a:p>
          <a:p>
            <a:r>
              <a:rPr lang="en-US" dirty="0"/>
              <a:t>The </a:t>
            </a:r>
            <a:r>
              <a:rPr lang="en-US" b="1" i="1" dirty="0"/>
              <a:t>Orders</a:t>
            </a:r>
            <a:r>
              <a:rPr lang="en-US" dirty="0"/>
              <a:t> table holds the </a:t>
            </a:r>
            <a:r>
              <a:rPr lang="en-US" b="1" i="1" dirty="0" err="1"/>
              <a:t>CustomerID</a:t>
            </a:r>
            <a:r>
              <a:rPr lang="en-US" dirty="0"/>
              <a:t> on who placed the order</a:t>
            </a:r>
          </a:p>
          <a:p>
            <a:r>
              <a:rPr lang="en-US" dirty="0"/>
              <a:t>But that customer's name is in a different table called </a:t>
            </a:r>
            <a:r>
              <a:rPr lang="en-US" b="1" i="1" dirty="0"/>
              <a:t>Customers</a:t>
            </a:r>
          </a:p>
          <a:p>
            <a:r>
              <a:rPr lang="en-US" dirty="0"/>
              <a:t>So, you can do one </a:t>
            </a:r>
            <a:r>
              <a:rPr lang="en-US" b="1" i="1" dirty="0"/>
              <a:t>SELECT</a:t>
            </a:r>
            <a:r>
              <a:rPr lang="en-US" dirty="0"/>
              <a:t> statement which takes information from more than one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SQL from Exercise 2</a:t>
            </a:r>
          </a:p>
          <a:p>
            <a:r>
              <a:rPr lang="en-US" dirty="0"/>
              <a:t>Only return those orders whose ORDER_TOTAL is greater than </a:t>
            </a:r>
            <a:r>
              <a:rPr lang="en-US" b="1" i="1" dirty="0"/>
              <a:t>1000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SQL from Exercise 4</a:t>
            </a:r>
          </a:p>
          <a:p>
            <a:r>
              <a:rPr lang="en-US" dirty="0"/>
              <a:t>Include the product name of the items rather than Product ID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The FK is </a:t>
            </a:r>
            <a:r>
              <a:rPr lang="en-US" b="1" i="1" dirty="0" err="1"/>
              <a:t>Demo_Order_Items.Product_ID</a:t>
            </a:r>
            <a:endParaRPr lang="en-US" b="1" i="1" dirty="0"/>
          </a:p>
          <a:p>
            <a:pPr lvl="1"/>
            <a:r>
              <a:rPr lang="en-US" dirty="0"/>
              <a:t>It refers to the PK </a:t>
            </a:r>
            <a:r>
              <a:rPr lang="en-US" b="1" i="1" dirty="0" err="1"/>
              <a:t>Demo_Product_Info.Product_ID</a:t>
            </a:r>
            <a:endParaRPr lang="en-US" b="1" i="1" dirty="0"/>
          </a:p>
          <a:p>
            <a:r>
              <a:rPr lang="en-US" dirty="0"/>
              <a:t>A FK is </a:t>
            </a:r>
            <a:r>
              <a:rPr lang="en-US" u="sng" dirty="0"/>
              <a:t>not</a:t>
            </a:r>
            <a:r>
              <a:rPr lang="en-US" dirty="0"/>
              <a:t> required to have the same name as the corresponding PK.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Other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</a:t>
            </a:r>
            <a:r>
              <a:rPr lang="en-US" b="1" i="1" dirty="0"/>
              <a:t>JOIN</a:t>
            </a:r>
            <a:r>
              <a:rPr lang="en-US" dirty="0"/>
              <a:t> is the same as what's called an </a:t>
            </a:r>
            <a:r>
              <a:rPr lang="en-US" b="1" i="1" dirty="0"/>
              <a:t>INNER JOIN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INNER JOIN</a:t>
            </a:r>
            <a:r>
              <a:rPr lang="en-US" dirty="0"/>
              <a:t> will </a:t>
            </a:r>
            <a:r>
              <a:rPr lang="en-US" i="1" dirty="0"/>
              <a:t>only</a:t>
            </a:r>
            <a:r>
              <a:rPr lang="en-US" dirty="0"/>
              <a:t> return records in which the </a:t>
            </a:r>
            <a:r>
              <a:rPr lang="en-US" b="1" i="1" dirty="0"/>
              <a:t>ON</a:t>
            </a:r>
            <a:r>
              <a:rPr lang="en-US" dirty="0"/>
              <a:t> clause matches</a:t>
            </a:r>
          </a:p>
          <a:p>
            <a:r>
              <a:rPr lang="en-US" dirty="0"/>
              <a:t>You may want non-matches returned also</a:t>
            </a:r>
          </a:p>
          <a:p>
            <a:r>
              <a:rPr lang="en-US" dirty="0"/>
              <a:t>For that, you can use the </a:t>
            </a:r>
            <a:r>
              <a:rPr lang="en-US" i="1" dirty="0"/>
              <a:t>outer</a:t>
            </a:r>
            <a:r>
              <a:rPr lang="en-US" dirty="0"/>
              <a:t> joins</a:t>
            </a:r>
          </a:p>
          <a:p>
            <a:pPr lvl="1"/>
            <a:r>
              <a:rPr lang="en-US" b="1" i="1" dirty="0"/>
              <a:t>LEFT OUTER JOIN</a:t>
            </a:r>
          </a:p>
          <a:p>
            <a:pPr lvl="1"/>
            <a:r>
              <a:rPr lang="en-US" b="1" i="1" dirty="0"/>
              <a:t>RIGHT OUTER JOIN</a:t>
            </a:r>
          </a:p>
          <a:p>
            <a:pPr lvl="1"/>
            <a:r>
              <a:rPr lang="en-US" b="1" i="1" dirty="0"/>
              <a:t>FULL OUTER JOIN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91200" y="5194299"/>
            <a:ext cx="2523331" cy="685800"/>
          </a:xfrm>
          <a:prstGeom prst="wedgeRoundRectCallout">
            <a:avLst>
              <a:gd name="adj1" fmla="val -31139"/>
              <a:gd name="adj2" fmla="val -3228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slide explains what </a:t>
            </a:r>
            <a:r>
              <a:rPr lang="en-US" b="1" i="1" dirty="0"/>
              <a:t>LEFT</a:t>
            </a:r>
            <a:r>
              <a:rPr lang="en-US" dirty="0"/>
              <a:t> and </a:t>
            </a:r>
            <a:r>
              <a:rPr lang="en-US" b="1" i="1" dirty="0"/>
              <a:t>RIGHT</a:t>
            </a:r>
            <a:r>
              <a:rPr lang="en-US" dirty="0"/>
              <a:t> are...</a:t>
            </a:r>
          </a:p>
        </p:txBody>
      </p:sp>
    </p:spTree>
    <p:extLst>
      <p:ext uri="{BB962C8B-B14F-4D97-AF65-F5344CB8AC3E}">
        <p14:creationId xmlns:p14="http://schemas.microsoft.com/office/powerpoint/2010/main" val="19159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94666" y="3115733"/>
            <a:ext cx="142305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9646" y="3685114"/>
            <a:ext cx="175981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8322" y="4775199"/>
            <a:ext cx="2027471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3 9"/>
          <p:cNvSpPr/>
          <p:nvPr/>
        </p:nvSpPr>
        <p:spPr>
          <a:xfrm>
            <a:off x="6629400" y="2209800"/>
            <a:ext cx="1447800" cy="499538"/>
          </a:xfrm>
          <a:prstGeom prst="borderCallout3">
            <a:avLst>
              <a:gd name="adj1" fmla="val 515167"/>
              <a:gd name="adj2" fmla="val -132393"/>
              <a:gd name="adj3" fmla="val 462561"/>
              <a:gd name="adj4" fmla="val -132604"/>
              <a:gd name="adj5" fmla="val 464457"/>
              <a:gd name="adj6" fmla="val 47532"/>
              <a:gd name="adj7" fmla="val 98769"/>
              <a:gd name="adj8" fmla="val 47465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x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"Left" and "Right"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Line Callout 3 7"/>
          <p:cNvSpPr/>
          <p:nvPr/>
        </p:nvSpPr>
        <p:spPr>
          <a:xfrm>
            <a:off x="838200" y="1981200"/>
            <a:ext cx="1828800" cy="880538"/>
          </a:xfrm>
          <a:prstGeom prst="borderCallout3">
            <a:avLst>
              <a:gd name="adj1" fmla="val 154470"/>
              <a:gd name="adj2" fmla="val 187207"/>
              <a:gd name="adj3" fmla="val 179672"/>
              <a:gd name="adj4" fmla="val 186913"/>
              <a:gd name="adj5" fmla="val 179183"/>
              <a:gd name="adj6" fmla="val 47589"/>
              <a:gd name="adj7" fmla="val 98769"/>
              <a:gd name="adj8" fmla="val 47465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i="1" dirty="0"/>
              <a:t>left table</a:t>
            </a:r>
            <a:r>
              <a:rPr lang="en-US" dirty="0"/>
              <a:t> is indicated by the </a:t>
            </a:r>
            <a:r>
              <a:rPr lang="en-US" b="1" i="1" dirty="0"/>
              <a:t>FROM</a:t>
            </a:r>
            <a:r>
              <a:rPr lang="en-US" dirty="0"/>
              <a:t> keyword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9" name="Line Callout 3 8"/>
          <p:cNvSpPr/>
          <p:nvPr/>
        </p:nvSpPr>
        <p:spPr>
          <a:xfrm>
            <a:off x="5791200" y="1905000"/>
            <a:ext cx="2717800" cy="880538"/>
          </a:xfrm>
          <a:prstGeom prst="borderCallout3">
            <a:avLst>
              <a:gd name="adj1" fmla="val 204560"/>
              <a:gd name="adj2" fmla="val -34870"/>
              <a:gd name="adj3" fmla="val 188929"/>
              <a:gd name="adj4" fmla="val -34924"/>
              <a:gd name="adj5" fmla="val 189520"/>
              <a:gd name="adj6" fmla="val 37909"/>
              <a:gd name="adj7" fmla="val 98769"/>
              <a:gd name="adj8" fmla="val 38119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i="1" dirty="0"/>
              <a:t>right table(s)</a:t>
            </a:r>
            <a:r>
              <a:rPr lang="en-US" dirty="0"/>
              <a:t> is/are indicated by the </a:t>
            </a:r>
            <a:r>
              <a:rPr lang="en-US" b="1" i="1" dirty="0"/>
              <a:t>JOIN</a:t>
            </a:r>
            <a:r>
              <a:rPr lang="en-US" dirty="0"/>
              <a:t>s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8500" y="1676400"/>
            <a:ext cx="6184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o.Customer_ID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o.Order_ID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oi.Product_ID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FROM DEMO_ORDERS o</a:t>
            </a:r>
          </a:p>
          <a:p>
            <a:pPr marL="1257300" lvl="3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JOIN DEMO_CUSTOMERS c</a:t>
            </a: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o.Customer_ID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JOIN DEMO_ORDER_ITEMS oi</a:t>
            </a: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oi.ORDER_ID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o.ORDER_ID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how this works, we need to create a new customer</a:t>
            </a: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INSERT INTO DEMO_CUSTOMERS (</a:t>
            </a: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Cust_First_Name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Cust_Last_Name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) VALUES (</a:t>
            </a: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‘John'</a:t>
            </a: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,’Doe' </a:t>
            </a:r>
          </a:p>
          <a:p>
            <a:pPr marL="800100" lvl="2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/>
              <a:t>Since all the other attributes are NULLABLE we don’t have to add them into our INSERT clause.</a:t>
            </a:r>
          </a:p>
          <a:p>
            <a:r>
              <a:rPr lang="en-US" dirty="0"/>
              <a:t>John Doe has no State (all of his other attributes are NULL).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8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i="1" dirty="0"/>
              <a:t>LEFT OUTER JOIN</a:t>
            </a:r>
            <a:br>
              <a:rPr lang="en-US" i="1" dirty="0"/>
            </a:br>
            <a:r>
              <a:rPr lang="en-US" i="1" dirty="0"/>
              <a:t>(aka "left join")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r>
              <a:rPr lang="en-US" dirty="0"/>
              <a:t>To include rows from your </a:t>
            </a:r>
            <a:r>
              <a:rPr lang="en-US" i="1" dirty="0"/>
              <a:t>left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The table named with the </a:t>
            </a:r>
            <a:r>
              <a:rPr lang="en-US" b="1" i="1" dirty="0"/>
              <a:t>FROM</a:t>
            </a:r>
            <a:endParaRPr lang="en-US" dirty="0"/>
          </a:p>
          <a:p>
            <a:r>
              <a:rPr lang="en-US" dirty="0"/>
              <a:t>Even if no matching rows in the </a:t>
            </a:r>
            <a:r>
              <a:rPr lang="en-US" i="1" dirty="0"/>
              <a:t>right</a:t>
            </a:r>
            <a:r>
              <a:rPr lang="en-US" dirty="0"/>
              <a:t> table(s)</a:t>
            </a:r>
          </a:p>
          <a:p>
            <a:pPr lvl="1"/>
            <a:r>
              <a:rPr lang="en-US" dirty="0"/>
              <a:t>The table(s) you are joining to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609600" y="3843862"/>
            <a:ext cx="1828800" cy="880538"/>
          </a:xfrm>
          <a:prstGeom prst="borderCallout3">
            <a:avLst>
              <a:gd name="adj1" fmla="val 156393"/>
              <a:gd name="adj2" fmla="val 164059"/>
              <a:gd name="adj3" fmla="val 180634"/>
              <a:gd name="adj4" fmla="val 164228"/>
              <a:gd name="adj5" fmla="val 179183"/>
              <a:gd name="adj6" fmla="val 47589"/>
              <a:gd name="adj7" fmla="val 98769"/>
              <a:gd name="adj8" fmla="val 47465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i="1" dirty="0"/>
              <a:t>left table</a:t>
            </a:r>
            <a:r>
              <a:rPr lang="en-US" dirty="0"/>
              <a:t> is indicated by the </a:t>
            </a:r>
            <a:r>
              <a:rPr lang="en-US" b="1" i="1" dirty="0"/>
              <a:t>FROM</a:t>
            </a:r>
            <a:r>
              <a:rPr lang="en-US" dirty="0"/>
              <a:t> keyword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10" name="Line Callout 3 9"/>
          <p:cNvSpPr/>
          <p:nvPr/>
        </p:nvSpPr>
        <p:spPr>
          <a:xfrm>
            <a:off x="5207000" y="3886200"/>
            <a:ext cx="2717800" cy="880538"/>
          </a:xfrm>
          <a:prstGeom prst="borderCallout3">
            <a:avLst>
              <a:gd name="adj1" fmla="val 220845"/>
              <a:gd name="adj2" fmla="val -4983"/>
              <a:gd name="adj3" fmla="val 206235"/>
              <a:gd name="adj4" fmla="val -4902"/>
              <a:gd name="adj5" fmla="val 206827"/>
              <a:gd name="adj6" fmla="val 48096"/>
              <a:gd name="adj7" fmla="val 98769"/>
              <a:gd name="adj8" fmla="val 47465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i="1" dirty="0"/>
              <a:t>right table(s)</a:t>
            </a:r>
            <a:r>
              <a:rPr lang="en-US" dirty="0"/>
              <a:t> is/are indicated by the </a:t>
            </a:r>
            <a:r>
              <a:rPr lang="en-US" b="1" i="1" dirty="0"/>
              <a:t>JOIN</a:t>
            </a:r>
            <a:r>
              <a:rPr lang="en-US" dirty="0"/>
              <a:t>s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3843857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c.Cust_Last_Name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s.State_Name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DEMO_CUSTOMERS c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LEFT OUTER JOIN DEMO_STATES 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s.ST</a:t>
            </a:r>
          </a:p>
          <a:p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483909" y="5765800"/>
            <a:ext cx="1981200" cy="337608"/>
          </a:xfrm>
          <a:prstGeom prst="wedgeRoundRectCallout">
            <a:avLst>
              <a:gd name="adj1" fmla="val -152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A4718-0233-4310-9711-3FE43521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56" y="1800179"/>
            <a:ext cx="2673150" cy="1665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LEFT OUTER JOIN</a:t>
            </a:r>
            <a:br>
              <a:rPr lang="en-US" i="1" dirty="0"/>
            </a:br>
            <a:r>
              <a:rPr lang="en-US" i="1" dirty="0"/>
              <a:t>(aka "left join")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when using </a:t>
            </a:r>
            <a:r>
              <a:rPr lang="en-US" b="1" i="1" dirty="0"/>
              <a:t>LEFT OUTER JOIN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c.Cust_Last_Name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s.State_Name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FROM DEMO_CUSTOMERS c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LEFT OUTER JOIN DEMO_STATES s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c.Cust_State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s.ST</a:t>
            </a:r>
          </a:p>
          <a:p>
            <a:r>
              <a:rPr lang="en-US" dirty="0"/>
              <a:t>And in the lower-right of the screen, the count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85775" y="3876675"/>
            <a:ext cx="3047538" cy="381000"/>
          </a:xfrm>
          <a:prstGeom prst="wedgeRoundRectCallout">
            <a:avLst>
              <a:gd name="adj1" fmla="val -152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440701" y="1885950"/>
            <a:ext cx="2152650" cy="1600200"/>
          </a:xfrm>
          <a:prstGeom prst="wedgeRoundRectCallout">
            <a:avLst>
              <a:gd name="adj1" fmla="val -107483"/>
              <a:gd name="adj2" fmla="val 4417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State is NULL here because there was no corresponding State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50768" y="5257800"/>
            <a:ext cx="2152650" cy="971550"/>
          </a:xfrm>
          <a:prstGeom prst="wedgeRoundRectCallout">
            <a:avLst>
              <a:gd name="adj1" fmla="val -125022"/>
              <a:gd name="adj2" fmla="val -750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would have been 7 if we used </a:t>
            </a:r>
            <a:r>
              <a:rPr lang="en-US" b="1" i="1" dirty="0"/>
              <a:t>INNER JOIN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DEF49-D0EE-4951-8AFF-8E3EDB19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71" y="5524500"/>
            <a:ext cx="18192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i="1" dirty="0"/>
              <a:t>RIGHT OUTER JOIN</a:t>
            </a:r>
            <a:br>
              <a:rPr lang="en-US" i="1" dirty="0"/>
            </a:br>
            <a:r>
              <a:rPr lang="en-US" i="1" dirty="0"/>
              <a:t>(aka “right join")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r>
              <a:rPr lang="en-US" dirty="0"/>
              <a:t>To include all rows from your </a:t>
            </a:r>
            <a:r>
              <a:rPr lang="en-US" i="1" dirty="0"/>
              <a:t>right</a:t>
            </a:r>
            <a:r>
              <a:rPr lang="en-US" dirty="0"/>
              <a:t> table(s)</a:t>
            </a:r>
          </a:p>
          <a:p>
            <a:pPr lvl="1"/>
            <a:r>
              <a:rPr lang="en-US" dirty="0"/>
              <a:t>The table(s) you are </a:t>
            </a:r>
            <a:r>
              <a:rPr lang="en-US" b="1" i="1" dirty="0" err="1"/>
              <a:t>JOIN</a:t>
            </a:r>
            <a:r>
              <a:rPr lang="en-US" dirty="0" err="1"/>
              <a:t>ing</a:t>
            </a:r>
            <a:r>
              <a:rPr lang="en-US" dirty="0"/>
              <a:t> to</a:t>
            </a:r>
          </a:p>
          <a:p>
            <a:r>
              <a:rPr lang="en-US" dirty="0"/>
              <a:t>But are not in the </a:t>
            </a:r>
            <a:r>
              <a:rPr lang="en-US" i="1" dirty="0"/>
              <a:t>left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The table named with the </a:t>
            </a:r>
            <a:r>
              <a:rPr lang="en-US" b="1" i="1" dirty="0"/>
              <a:t>FROM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609600" y="3843862"/>
            <a:ext cx="1828800" cy="880538"/>
          </a:xfrm>
          <a:prstGeom prst="borderCallout3">
            <a:avLst>
              <a:gd name="adj1" fmla="val 156393"/>
              <a:gd name="adj2" fmla="val 164059"/>
              <a:gd name="adj3" fmla="val 180634"/>
              <a:gd name="adj4" fmla="val 164228"/>
              <a:gd name="adj5" fmla="val 179183"/>
              <a:gd name="adj6" fmla="val 47589"/>
              <a:gd name="adj7" fmla="val 98769"/>
              <a:gd name="adj8" fmla="val 47465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i="1" dirty="0"/>
              <a:t>left table</a:t>
            </a:r>
            <a:r>
              <a:rPr lang="en-US" dirty="0"/>
              <a:t> is indicated by the </a:t>
            </a:r>
            <a:r>
              <a:rPr lang="en-US" b="1" i="1" dirty="0"/>
              <a:t>FROM</a:t>
            </a:r>
            <a:r>
              <a:rPr lang="en-US" dirty="0"/>
              <a:t> keyword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10" name="Line Callout 3 9"/>
          <p:cNvSpPr/>
          <p:nvPr/>
        </p:nvSpPr>
        <p:spPr>
          <a:xfrm>
            <a:off x="5207000" y="3886200"/>
            <a:ext cx="2717800" cy="880538"/>
          </a:xfrm>
          <a:prstGeom prst="borderCallout3">
            <a:avLst>
              <a:gd name="adj1" fmla="val 220845"/>
              <a:gd name="adj2" fmla="val -4983"/>
              <a:gd name="adj3" fmla="val 206235"/>
              <a:gd name="adj4" fmla="val -4902"/>
              <a:gd name="adj5" fmla="val 206827"/>
              <a:gd name="adj6" fmla="val 48096"/>
              <a:gd name="adj7" fmla="val 98769"/>
              <a:gd name="adj8" fmla="val 47465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i="1" dirty="0"/>
              <a:t>right table(s)</a:t>
            </a:r>
            <a:r>
              <a:rPr lang="en-US" dirty="0"/>
              <a:t> is/are indicated by the </a:t>
            </a:r>
            <a:r>
              <a:rPr lang="en-US" b="1" i="1" dirty="0"/>
              <a:t>JOIN</a:t>
            </a:r>
            <a:r>
              <a:rPr lang="en-US" dirty="0"/>
              <a:t>s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3843857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c.Cust_Last_Name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s.State_Name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FROM DEMO_CUSTOMERS c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RIGHT OUTER JOIN DEMO_STATES 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c.Cust_State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s.ST</a:t>
            </a:r>
          </a:p>
          <a:p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483909" y="5765800"/>
            <a:ext cx="1981200" cy="337608"/>
          </a:xfrm>
          <a:prstGeom prst="wedgeRoundRectCallout">
            <a:avLst>
              <a:gd name="adj1" fmla="val -152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7E8717-2A62-4A0F-8BC8-B1E6F8A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22502"/>
            <a:ext cx="2743200" cy="323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CB694E-6DA3-41C4-8C5E-990EA23E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50" y="1710531"/>
            <a:ext cx="3469566" cy="2409824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5070263" y="4418164"/>
            <a:ext cx="4073737" cy="542925"/>
          </a:xfrm>
          <a:prstGeom prst="wedgeRoundRectCallout">
            <a:avLst>
              <a:gd name="adj1" fmla="val 2491"/>
              <a:gd name="adj2" fmla="val -13016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and Last Names are both NULL</a:t>
            </a:r>
          </a:p>
          <a:p>
            <a:pPr algn="ctr"/>
            <a:r>
              <a:rPr lang="en-US" dirty="0"/>
              <a:t>because no such </a:t>
            </a:r>
            <a:r>
              <a:rPr lang="en-US" b="1" i="1" dirty="0"/>
              <a:t>Customers </a:t>
            </a:r>
            <a:r>
              <a:rPr lang="en-US" dirty="0"/>
              <a:t>record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RIGHT OUTER JOIN</a:t>
            </a:r>
            <a:br>
              <a:rPr lang="en-US" i="1" dirty="0"/>
            </a:br>
            <a:r>
              <a:rPr lang="en-US" i="1" dirty="0"/>
              <a:t>(aka "right join")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when using </a:t>
            </a:r>
            <a:r>
              <a:rPr lang="en-US" b="1" i="1" dirty="0"/>
              <a:t>RIGHT OUTER JOIN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c.Cust_Last_Name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s.State_Name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FROM DEMO_CUSTOMERS c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RIGHT OUTER JOIN DEMO_STATES s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c.Cust_State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s.ST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85775" y="3760567"/>
            <a:ext cx="2105025" cy="381000"/>
          </a:xfrm>
          <a:prstGeom prst="wedgeRoundRectCallout">
            <a:avLst>
              <a:gd name="adj1" fmla="val -152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047999" y="1957386"/>
            <a:ext cx="2421151" cy="1803181"/>
          </a:xfrm>
          <a:prstGeom prst="wedgeRoundRectCallout">
            <a:avLst>
              <a:gd name="adj1" fmla="val 56924"/>
              <a:gd name="adj2" fmla="val 7122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count went up from 7 with </a:t>
            </a:r>
            <a:r>
              <a:rPr lang="en-US" b="1" i="1" dirty="0"/>
              <a:t>INNER JOIN</a:t>
            </a:r>
            <a:r>
              <a:rPr lang="en-US" dirty="0"/>
              <a:t> to 51 with </a:t>
            </a:r>
            <a:r>
              <a:rPr lang="en-US" b="1" i="1" dirty="0"/>
              <a:t>RIGHT OUTER JOIN</a:t>
            </a:r>
          </a:p>
          <a:p>
            <a:pPr algn="ctr"/>
            <a:r>
              <a:rPr lang="en-US" dirty="0"/>
              <a:t>Because there are total 51 states including D.C.</a:t>
            </a:r>
          </a:p>
        </p:txBody>
      </p:sp>
    </p:spTree>
    <p:extLst>
      <p:ext uri="{BB962C8B-B14F-4D97-AF65-F5344CB8AC3E}">
        <p14:creationId xmlns:p14="http://schemas.microsoft.com/office/powerpoint/2010/main" val="23234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9" grpId="1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FULL OUTER JOIN</a:t>
            </a:r>
            <a:br>
              <a:rPr lang="en-US" i="1" dirty="0"/>
            </a:br>
            <a:r>
              <a:rPr lang="en-US" i="1" dirty="0"/>
              <a:t>(aka "full join")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</a:t>
            </a:r>
            <a:r>
              <a:rPr lang="en-US" b="1" i="1" dirty="0"/>
              <a:t>LEFT OUTER JOIN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i="1" dirty="0"/>
              <a:t>RIGHT OUTER JOIN</a:t>
            </a:r>
            <a:endParaRPr lang="en-US" dirty="0"/>
          </a:p>
          <a:p>
            <a:r>
              <a:rPr lang="en-US" dirty="0"/>
              <a:t>Include customers that have no states</a:t>
            </a:r>
            <a:br>
              <a:rPr lang="en-US" dirty="0"/>
            </a:br>
            <a:r>
              <a:rPr lang="en-US" i="1" u="sng" dirty="0"/>
              <a:t>AND</a:t>
            </a:r>
          </a:p>
          <a:p>
            <a:r>
              <a:rPr lang="en-US" dirty="0"/>
              <a:t>Include states that have no customers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3918545"/>
            <a:ext cx="2895600" cy="260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4" y="3925886"/>
            <a:ext cx="2428875" cy="232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4" y="3804244"/>
            <a:ext cx="2638425" cy="301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 Among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Orders</a:t>
            </a:r>
            <a:r>
              <a:rPr lang="en-US" sz="2800" dirty="0"/>
              <a:t>, </a:t>
            </a:r>
            <a:r>
              <a:rPr lang="en-US" sz="2800" b="1" i="1" dirty="0" err="1"/>
              <a:t>Product_Info</a:t>
            </a:r>
            <a:r>
              <a:rPr lang="en-US" sz="2800" dirty="0"/>
              <a:t>, and </a:t>
            </a:r>
            <a:r>
              <a:rPr lang="en-US" sz="2800" b="1" i="1" dirty="0"/>
              <a:t>[</a:t>
            </a:r>
            <a:r>
              <a:rPr lang="en-US" sz="2800" b="1" i="1" dirty="0" err="1"/>
              <a:t>Order_Items</a:t>
            </a:r>
            <a:r>
              <a:rPr lang="en-US" sz="2800" b="1" i="1" dirty="0"/>
              <a:t>]</a:t>
            </a:r>
            <a:r>
              <a:rPr lang="en-US" sz="2800" dirty="0"/>
              <a:t>, are related</a:t>
            </a:r>
          </a:p>
          <a:p>
            <a:r>
              <a:rPr lang="en-US" sz="2800" dirty="0"/>
              <a:t>Each has their own unique record/row identifiers</a:t>
            </a:r>
          </a:p>
          <a:p>
            <a:pPr lvl="1"/>
            <a:r>
              <a:rPr lang="en-US" sz="2400" b="1" i="1" dirty="0"/>
              <a:t>Orders</a:t>
            </a:r>
            <a:r>
              <a:rPr lang="en-US" sz="2400" dirty="0"/>
              <a:t> has </a:t>
            </a:r>
            <a:r>
              <a:rPr lang="en-US" sz="2400" b="1" i="1" dirty="0" err="1"/>
              <a:t>OrderID</a:t>
            </a:r>
            <a:endParaRPr lang="en-US" sz="2400" dirty="0"/>
          </a:p>
          <a:p>
            <a:pPr lvl="1"/>
            <a:r>
              <a:rPr lang="en-US" sz="2400" b="1" i="1" dirty="0" err="1"/>
              <a:t>Product_Info</a:t>
            </a:r>
            <a:r>
              <a:rPr lang="en-US" sz="2400" dirty="0"/>
              <a:t> has </a:t>
            </a:r>
            <a:r>
              <a:rPr lang="en-US" sz="2400" b="1" i="1" dirty="0" err="1"/>
              <a:t>ProductID</a:t>
            </a:r>
            <a:endParaRPr lang="en-US" sz="2400" b="1" i="1" dirty="0"/>
          </a:p>
          <a:p>
            <a:pPr lvl="1"/>
            <a:r>
              <a:rPr lang="en-US" sz="2400" b="1" i="1" dirty="0"/>
              <a:t>[</a:t>
            </a:r>
            <a:r>
              <a:rPr lang="en-US" sz="2400" b="1" i="1" dirty="0" err="1"/>
              <a:t>Order_Items</a:t>
            </a:r>
            <a:r>
              <a:rPr lang="en-US" sz="2400" b="1" i="1" dirty="0"/>
              <a:t>]</a:t>
            </a:r>
            <a:r>
              <a:rPr lang="en-US" sz="2400" dirty="0"/>
              <a:t> has </a:t>
            </a:r>
            <a:r>
              <a:rPr lang="en-US" sz="2400" b="1" i="1" dirty="0" err="1"/>
              <a:t>Order_Item_ID</a:t>
            </a:r>
            <a:endParaRPr lang="en-US" sz="2400" b="1" i="1" dirty="0"/>
          </a:p>
          <a:p>
            <a:endParaRPr lang="en-US" sz="2800" dirty="0"/>
          </a:p>
          <a:p>
            <a:endParaRPr lang="en-US" sz="28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0065" y="5059691"/>
            <a:ext cx="808568" cy="221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7008" y="5362909"/>
            <a:ext cx="977900" cy="221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799" y="4639203"/>
            <a:ext cx="914401" cy="3381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750" y="4512731"/>
            <a:ext cx="841900" cy="2370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9786" y="3751001"/>
            <a:ext cx="941914" cy="270668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3335" y="3931710"/>
            <a:ext cx="1253064" cy="310092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2599" y="3906438"/>
            <a:ext cx="1282701" cy="323461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5625" y="4977341"/>
            <a:ext cx="1838325" cy="66145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2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DED2A-2886-4AB8-AAD8-1EC07776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94" y="2131203"/>
            <a:ext cx="3040276" cy="200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FULL OUTER JOIN</a:t>
            </a:r>
            <a:br>
              <a:rPr lang="en-US" i="1" dirty="0"/>
            </a:br>
            <a:r>
              <a:rPr lang="en-US" i="1" dirty="0"/>
              <a:t>(aka "full join")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when using </a:t>
            </a:r>
            <a:r>
              <a:rPr lang="en-US" b="1" i="1" dirty="0"/>
              <a:t>FULL OUTER JOIN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c.Cust_Last_Name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,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s.State_Name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FROM DEMO_CUSTOMERS c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FULL OUTER JOIN DEMO_STATES s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c.Cust_State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s.ST</a:t>
            </a:r>
          </a:p>
          <a:p>
            <a:r>
              <a:rPr lang="en-US" dirty="0"/>
              <a:t>Why 52 records?</a:t>
            </a:r>
          </a:p>
          <a:p>
            <a:pPr lvl="1"/>
            <a:r>
              <a:rPr lang="en-US" dirty="0"/>
              <a:t>7 from what the INNER JOIN would give you</a:t>
            </a:r>
          </a:p>
          <a:p>
            <a:pPr lvl="1"/>
            <a:r>
              <a:rPr lang="en-US" sz="2400" dirty="0"/>
              <a:t>+1 from LEFT OUTER JOIN, +44 from RIGHT OUTER JOIN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85775" y="3810001"/>
            <a:ext cx="2028826" cy="326994"/>
          </a:xfrm>
          <a:prstGeom prst="wedgeRoundRectCallout">
            <a:avLst>
              <a:gd name="adj1" fmla="val -152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3055630" y="3351181"/>
            <a:ext cx="2421151" cy="785814"/>
          </a:xfrm>
          <a:prstGeom prst="wedgeRoundRectCallout">
            <a:avLst>
              <a:gd name="adj1" fmla="val 81378"/>
              <a:gd name="adj2" fmla="val 2039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customer that has no state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055630" y="2323206"/>
            <a:ext cx="2421151" cy="785814"/>
          </a:xfrm>
          <a:prstGeom prst="wedgeRoundRectCallout">
            <a:avLst>
              <a:gd name="adj1" fmla="val 76591"/>
              <a:gd name="adj2" fmla="val 5433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44 states that have no customers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94" y="2345671"/>
            <a:ext cx="2140163" cy="134113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7657" y="3711606"/>
            <a:ext cx="772275" cy="28466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7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Decide?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35563"/>
          </a:xfrm>
        </p:spPr>
        <p:txBody>
          <a:bodyPr/>
          <a:lstStyle/>
          <a:p>
            <a:r>
              <a:rPr lang="en-US" dirty="0"/>
              <a:t>JOIN / LEFT JOIN</a:t>
            </a:r>
          </a:p>
          <a:p>
            <a:pPr lvl="1"/>
            <a:r>
              <a:rPr lang="en-US" dirty="0"/>
              <a:t>If you </a:t>
            </a:r>
            <a:r>
              <a:rPr lang="en-US" i="1" dirty="0"/>
              <a:t>require</a:t>
            </a:r>
            <a:r>
              <a:rPr lang="en-US" dirty="0"/>
              <a:t> an </a:t>
            </a:r>
            <a:r>
              <a:rPr lang="en-US" b="1" i="1" dirty="0"/>
              <a:t>ON</a:t>
            </a:r>
            <a:r>
              <a:rPr lang="en-US" dirty="0"/>
              <a:t> match for each row</a:t>
            </a:r>
          </a:p>
          <a:p>
            <a:r>
              <a:rPr lang="en-US" dirty="0"/>
              <a:t>LEFT OUTER JOIN</a:t>
            </a:r>
          </a:p>
          <a:p>
            <a:pPr lvl="1"/>
            <a:r>
              <a:rPr lang="en-US" dirty="0"/>
              <a:t>To get all left rows, even those that have no </a:t>
            </a:r>
            <a:r>
              <a:rPr lang="en-US" b="1" i="1" dirty="0"/>
              <a:t>ON </a:t>
            </a:r>
            <a:r>
              <a:rPr lang="en-US" dirty="0"/>
              <a:t>matches in any of the right tables</a:t>
            </a:r>
          </a:p>
          <a:p>
            <a:r>
              <a:rPr lang="en-US" dirty="0"/>
              <a:t>RIGHT OUTER JOIN</a:t>
            </a:r>
          </a:p>
          <a:p>
            <a:pPr lvl="1"/>
            <a:r>
              <a:rPr lang="en-US" dirty="0"/>
              <a:t>To get all right rows, even those that have no </a:t>
            </a:r>
            <a:r>
              <a:rPr lang="en-US" b="1" i="1" dirty="0"/>
              <a:t>ON </a:t>
            </a:r>
            <a:r>
              <a:rPr lang="en-US" dirty="0"/>
              <a:t>matches in the left table</a:t>
            </a:r>
          </a:p>
          <a:p>
            <a:r>
              <a:rPr lang="en-US" dirty="0"/>
              <a:t>FULL OUTER JOIN</a:t>
            </a:r>
          </a:p>
          <a:p>
            <a:pPr lvl="1"/>
            <a:r>
              <a:rPr lang="en-US" dirty="0"/>
              <a:t>To get all right </a:t>
            </a:r>
            <a:r>
              <a:rPr lang="en-US" i="1" dirty="0"/>
              <a:t>and</a:t>
            </a:r>
            <a:r>
              <a:rPr lang="en-US" dirty="0"/>
              <a:t> left rows, regardless of </a:t>
            </a:r>
            <a:r>
              <a:rPr lang="en-US" b="1" i="1" dirty="0"/>
              <a:t>ON </a:t>
            </a:r>
            <a:r>
              <a:rPr lang="en-US" dirty="0"/>
              <a:t>matches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3918545"/>
            <a:ext cx="2895600" cy="260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4" y="3925886"/>
            <a:ext cx="2428875" cy="232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4" y="3804244"/>
            <a:ext cx="2638425" cy="301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 Among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[</a:t>
            </a:r>
            <a:r>
              <a:rPr lang="en-US" sz="2800" b="1" i="1" dirty="0" err="1"/>
              <a:t>Order_Items</a:t>
            </a:r>
            <a:r>
              <a:rPr lang="en-US" sz="2800" b="1" i="1" dirty="0"/>
              <a:t>].</a:t>
            </a:r>
            <a:r>
              <a:rPr lang="en-US" sz="2800" b="1" i="1" dirty="0" err="1"/>
              <a:t>Order_ID</a:t>
            </a:r>
            <a:r>
              <a:rPr lang="en-US" sz="2800" dirty="0"/>
              <a:t>, is a </a:t>
            </a:r>
            <a:r>
              <a:rPr lang="en-US" sz="2800" i="1" dirty="0"/>
              <a:t>foreign key (FK)</a:t>
            </a:r>
            <a:endParaRPr lang="en-US" sz="2800" dirty="0"/>
          </a:p>
          <a:p>
            <a:r>
              <a:rPr lang="en-US" sz="2800" dirty="0"/>
              <a:t>It refers to the primary key (PK) </a:t>
            </a:r>
            <a:r>
              <a:rPr lang="en-US" sz="2800" b="1" i="1" dirty="0" err="1"/>
              <a:t>Orders.Order_ID</a:t>
            </a:r>
            <a:endParaRPr lang="en-US" sz="2800" b="1" i="1" dirty="0"/>
          </a:p>
          <a:p>
            <a:r>
              <a:rPr lang="en-US" sz="2800" b="1" i="1" dirty="0"/>
              <a:t>[</a:t>
            </a:r>
            <a:r>
              <a:rPr lang="en-US" sz="2800" b="1" i="1" dirty="0" err="1"/>
              <a:t>Order_Items</a:t>
            </a:r>
            <a:r>
              <a:rPr lang="en-US" sz="2800" b="1" i="1" dirty="0"/>
              <a:t>].</a:t>
            </a:r>
            <a:r>
              <a:rPr lang="en-US" sz="2800" b="1" i="1" dirty="0" err="1"/>
              <a:t>Product_ID</a:t>
            </a:r>
            <a:r>
              <a:rPr lang="en-US" sz="2800" dirty="0"/>
              <a:t> is a foreign key (FK)</a:t>
            </a:r>
          </a:p>
          <a:p>
            <a:r>
              <a:rPr lang="en-US" sz="2800" dirty="0"/>
              <a:t>It refers to the PK </a:t>
            </a:r>
            <a:r>
              <a:rPr lang="en-US" sz="2800" b="1" i="1" dirty="0" err="1"/>
              <a:t>Product_Info.Product_ID</a:t>
            </a:r>
            <a:endParaRPr lang="en-US" sz="2800" dirty="0"/>
          </a:p>
          <a:p>
            <a:endParaRPr lang="en-US" sz="28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0065" y="5059691"/>
            <a:ext cx="808568" cy="221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7008" y="5362909"/>
            <a:ext cx="977900" cy="221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799" y="4639203"/>
            <a:ext cx="914401" cy="3381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750" y="4512731"/>
            <a:ext cx="841900" cy="2370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9786" y="3751001"/>
            <a:ext cx="941914" cy="270668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3335" y="3931710"/>
            <a:ext cx="1253064" cy="310092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2599" y="3906438"/>
            <a:ext cx="1282701" cy="323461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5625" y="4977341"/>
            <a:ext cx="1838325" cy="66145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6"/>
          <p:cNvSpPr/>
          <p:nvPr/>
        </p:nvSpPr>
        <p:spPr>
          <a:xfrm rot="5400000" flipH="1" flipV="1">
            <a:off x="1612473" y="3736345"/>
            <a:ext cx="606759" cy="248231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92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Bent Arrow 19"/>
          <p:cNvSpPr/>
          <p:nvPr/>
        </p:nvSpPr>
        <p:spPr>
          <a:xfrm rot="16200000" flipV="1">
            <a:off x="4879844" y="4001686"/>
            <a:ext cx="651136" cy="2602443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2" grpId="0" animBg="1"/>
      <p:bldP spid="21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Relations To Find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use the relationships to solve a problem: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Given an order, find the names of the items on that order</a:t>
            </a:r>
          </a:p>
          <a:p>
            <a:r>
              <a:rPr lang="en-US" dirty="0"/>
              <a:t>We won't use </a:t>
            </a:r>
            <a:r>
              <a:rPr lang="en-US" b="1" i="1" dirty="0"/>
              <a:t>JOIN</a:t>
            </a:r>
            <a:r>
              <a:rPr lang="en-US" dirty="0"/>
              <a:t> yet</a:t>
            </a:r>
          </a:p>
          <a:p>
            <a:pPr algn="just"/>
            <a:r>
              <a:rPr lang="en-US" dirty="0"/>
              <a:t>Afterward, we'll see how </a:t>
            </a:r>
            <a:r>
              <a:rPr lang="en-US" b="1" i="1" dirty="0"/>
              <a:t>JOIN</a:t>
            </a:r>
            <a:r>
              <a:rPr lang="en-US" dirty="0"/>
              <a:t> makes it easier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6" y="1162049"/>
            <a:ext cx="7922754" cy="5232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Orders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695700" y="1803400"/>
            <a:ext cx="1809750" cy="990600"/>
          </a:xfrm>
          <a:prstGeom prst="wedgeRoundRectCallout">
            <a:avLst>
              <a:gd name="adj1" fmla="val -190784"/>
              <a:gd name="adj2" fmla="val 652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Here's an order with a </a:t>
            </a:r>
            <a:r>
              <a:rPr lang="en-US" b="1" i="1" dirty="0" err="1"/>
              <a:t>Order_ID</a:t>
            </a:r>
            <a:r>
              <a:rPr lang="en-US" dirty="0"/>
              <a:t> of 1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715000" y="1803400"/>
            <a:ext cx="2133600" cy="990600"/>
          </a:xfrm>
          <a:prstGeom prst="wedgeRoundRectCallout">
            <a:avLst>
              <a:gd name="adj1" fmla="val -36481"/>
              <a:gd name="adj2" fmla="val 993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Let's find out the name of the items on the order…</a:t>
            </a:r>
          </a:p>
        </p:txBody>
      </p:sp>
    </p:spTree>
    <p:extLst>
      <p:ext uri="{BB962C8B-B14F-4D97-AF65-F5344CB8AC3E}">
        <p14:creationId xmlns:p14="http://schemas.microsoft.com/office/powerpoint/2010/main" val="36599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1" y="2020087"/>
            <a:ext cx="8285977" cy="302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Orders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607732" y="2383365"/>
            <a:ext cx="2269068" cy="745066"/>
          </a:xfrm>
          <a:prstGeom prst="wedgeRoundRectCallout">
            <a:avLst>
              <a:gd name="adj1" fmla="val -36481"/>
              <a:gd name="adj2" fmla="val 993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names of the items are not here!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7200" y="5192183"/>
            <a:ext cx="1828800" cy="702733"/>
          </a:xfrm>
          <a:prstGeom prst="wedgeRoundRectCallout">
            <a:avLst>
              <a:gd name="adj1" fmla="val -1925"/>
              <a:gd name="adj2" fmla="val -184169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order has 3 items on it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029200" y="2383365"/>
            <a:ext cx="1752600" cy="745066"/>
          </a:xfrm>
          <a:prstGeom prst="wedgeRoundRectCallout">
            <a:avLst>
              <a:gd name="adj1" fmla="val -36481"/>
              <a:gd name="adj2" fmla="val 993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 their </a:t>
            </a:r>
            <a:r>
              <a:rPr lang="en-US" b="1" i="1" dirty="0" err="1"/>
              <a:t>ProductID</a:t>
            </a:r>
            <a:r>
              <a:rPr lang="en-US" dirty="0" err="1"/>
              <a:t>s</a:t>
            </a:r>
            <a:r>
              <a:rPr lang="en-US" dirty="0"/>
              <a:t> are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934200" y="2383365"/>
            <a:ext cx="1662495" cy="745066"/>
          </a:xfrm>
          <a:prstGeom prst="wedgeRoundRectCallout">
            <a:avLst>
              <a:gd name="adj1" fmla="val -36481"/>
              <a:gd name="adj2" fmla="val 993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let's get their names…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36243" y="3531124"/>
            <a:ext cx="452967" cy="137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740731" y="4705039"/>
            <a:ext cx="3069769" cy="838511"/>
          </a:xfrm>
          <a:prstGeom prst="wedgeRoundRectCallout">
            <a:avLst>
              <a:gd name="adj1" fmla="val -40813"/>
              <a:gd name="adj2" fmla="val -18576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FK pointing to the PK </a:t>
            </a:r>
            <a:r>
              <a:rPr lang="en-US" b="1" i="1" dirty="0" err="1"/>
              <a:t>Product_INFO.Product_ID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4" grpId="0" animBg="1"/>
      <p:bldP spid="1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4" y="1558659"/>
            <a:ext cx="8657752" cy="3937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Orders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73750" y="1767790"/>
            <a:ext cx="2041525" cy="1080185"/>
          </a:xfrm>
          <a:prstGeom prst="wedgeRoundRectCallout">
            <a:avLst>
              <a:gd name="adj1" fmla="val -205235"/>
              <a:gd name="adj2" fmla="val -3303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Finds the items whose </a:t>
            </a:r>
            <a:r>
              <a:rPr lang="en-US" b="1" i="1" dirty="0" err="1"/>
              <a:t>ProductID</a:t>
            </a:r>
            <a:r>
              <a:rPr lang="en-US" dirty="0"/>
              <a:t> appears in this 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7351" y="2847975"/>
            <a:ext cx="1657350" cy="264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JOIN Instead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hassles with finding records that way:</a:t>
            </a:r>
          </a:p>
          <a:p>
            <a:pPr lvl="1"/>
            <a:r>
              <a:rPr lang="en-US" dirty="0"/>
              <a:t>We needed to use multiple </a:t>
            </a:r>
            <a:r>
              <a:rPr lang="en-US" b="1" i="1" dirty="0"/>
              <a:t>SELECT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We needed to manually list IDs to find</a:t>
            </a:r>
          </a:p>
          <a:p>
            <a:pPr lvl="1"/>
            <a:r>
              <a:rPr lang="en-US" dirty="0"/>
              <a:t>The records appeared in different results sections</a:t>
            </a:r>
          </a:p>
          <a:p>
            <a:r>
              <a:rPr lang="en-US" b="1" i="1" dirty="0"/>
              <a:t>JOIN</a:t>
            </a:r>
            <a:r>
              <a:rPr lang="en-US" dirty="0"/>
              <a:t> is a SQL clause that lets you</a:t>
            </a:r>
          </a:p>
          <a:p>
            <a:pPr lvl="1"/>
            <a:r>
              <a:rPr lang="en-US" dirty="0"/>
              <a:t>Search multiple tables using </a:t>
            </a:r>
            <a:r>
              <a:rPr lang="en-US" i="1" dirty="0"/>
              <a:t>one</a:t>
            </a:r>
            <a:r>
              <a:rPr lang="en-US" dirty="0"/>
              <a:t> </a:t>
            </a:r>
            <a:r>
              <a:rPr lang="en-US" b="1" i="1" dirty="0"/>
              <a:t>SELECT</a:t>
            </a:r>
            <a:endParaRPr lang="en-US" dirty="0"/>
          </a:p>
          <a:p>
            <a:pPr lvl="1"/>
            <a:r>
              <a:rPr lang="en-US" dirty="0"/>
              <a:t>Not need to manually deal with IDs</a:t>
            </a:r>
          </a:p>
          <a:p>
            <a:pPr lvl="1"/>
            <a:r>
              <a:rPr lang="en-US" dirty="0"/>
              <a:t>Have all results appear in one section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2136</Words>
  <Application>Microsoft Office PowerPoint</Application>
  <PresentationFormat>On-screen Show (4:3)</PresentationFormat>
  <Paragraphs>346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Cambria</vt:lpstr>
      <vt:lpstr>Consolas</vt:lpstr>
      <vt:lpstr>1_Office Theme</vt:lpstr>
      <vt:lpstr>IST 210 Organization of Data SQL Joins </vt:lpstr>
      <vt:lpstr>SQL JOIN</vt:lpstr>
      <vt:lpstr>Relations Among Tables</vt:lpstr>
      <vt:lpstr>Relations Among Tables</vt:lpstr>
      <vt:lpstr>Using The Relations To Find Info</vt:lpstr>
      <vt:lpstr>Exploring Orders</vt:lpstr>
      <vt:lpstr>Exploring Orders</vt:lpstr>
      <vt:lpstr>Exploring Orders</vt:lpstr>
      <vt:lpstr>Using JOIN Instead</vt:lpstr>
      <vt:lpstr>Order 1 Using JOIN</vt:lpstr>
      <vt:lpstr>What is JOIN Doing?</vt:lpstr>
      <vt:lpstr>Let's Choose Only The Columns We Want To Display</vt:lpstr>
      <vt:lpstr>Let's Choose Only The Columns We Want To Display</vt:lpstr>
      <vt:lpstr>JOINs Are Tricky To Learn</vt:lpstr>
      <vt:lpstr>JOINs Are Tricky To Learn</vt:lpstr>
      <vt:lpstr>Equi Join (Oracle SQL)</vt:lpstr>
      <vt:lpstr>Exercise 1</vt:lpstr>
      <vt:lpstr>Exercise 1</vt:lpstr>
      <vt:lpstr>Exercise 2</vt:lpstr>
      <vt:lpstr>Exercise 3</vt:lpstr>
      <vt:lpstr>Exercise 4</vt:lpstr>
      <vt:lpstr>Other JOINs</vt:lpstr>
      <vt:lpstr>"Left" and "Right" Tables</vt:lpstr>
      <vt:lpstr>Create a New Customer</vt:lpstr>
      <vt:lpstr>LEFT OUTER JOIN (aka "left join")</vt:lpstr>
      <vt:lpstr>LEFT OUTER JOIN (aka "left join")</vt:lpstr>
      <vt:lpstr>RIGHT OUTER JOIN (aka “right join")</vt:lpstr>
      <vt:lpstr>RIGHT OUTER JOIN (aka "right join")</vt:lpstr>
      <vt:lpstr>FULL OUTER JOIN (aka "full join")</vt:lpstr>
      <vt:lpstr>FULL OUTER JOIN (aka "full join") </vt:lpstr>
      <vt:lpstr>How To Decide?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210 Organization of Data Data Modelling using EAR Diagram</dc:title>
  <dc:creator>James</dc:creator>
  <cp:lastModifiedBy>Sabahattin Gokhan Ozden</cp:lastModifiedBy>
  <cp:revision>213</cp:revision>
  <dcterms:created xsi:type="dcterms:W3CDTF">2016-01-20T04:11:28Z</dcterms:created>
  <dcterms:modified xsi:type="dcterms:W3CDTF">2018-02-20T03:04:47Z</dcterms:modified>
</cp:coreProperties>
</file>