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1" r:id="rId3"/>
    <p:sldId id="272" r:id="rId4"/>
    <p:sldId id="271" r:id="rId5"/>
    <p:sldId id="293" r:id="rId6"/>
    <p:sldId id="294" r:id="rId7"/>
    <p:sldId id="296" r:id="rId8"/>
    <p:sldId id="298" r:id="rId9"/>
    <p:sldId id="297" r:id="rId10"/>
    <p:sldId id="305" r:id="rId11"/>
    <p:sldId id="306" r:id="rId12"/>
    <p:sldId id="302" r:id="rId13"/>
    <p:sldId id="291" r:id="rId14"/>
    <p:sldId id="292" r:id="rId15"/>
    <p:sldId id="274" r:id="rId16"/>
    <p:sldId id="303" r:id="rId17"/>
    <p:sldId id="304" r:id="rId18"/>
    <p:sldId id="284" r:id="rId19"/>
    <p:sldId id="28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18C79-1091-4D46-97DF-D27B1F4AD67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1C01-7D7F-4F89-844F-3F47F3B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2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5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7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9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2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IST 210</a:t>
            </a:r>
            <a:br>
              <a:rPr lang="en-US" dirty="0"/>
            </a:br>
            <a:r>
              <a:rPr lang="en-US" dirty="0"/>
              <a:t>Organization of Data</a:t>
            </a:r>
            <a:br>
              <a:rPr lang="en-US" dirty="0"/>
            </a:br>
            <a:r>
              <a:rPr lang="en-US" dirty="0"/>
              <a:t>Creating a Database</a:t>
            </a:r>
            <a:br>
              <a:rPr lang="en-US" dirty="0"/>
            </a:br>
            <a:r>
              <a:rPr lang="en-US" dirty="0"/>
              <a:t>Penn State Abington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/>
              <a:t>Dr. S. Gokhan Ozden</a:t>
            </a:r>
          </a:p>
          <a:p>
            <a:pPr algn="r"/>
            <a:r>
              <a:rPr lang="en-US" dirty="0"/>
              <a:t>gokhan@psu.edu</a:t>
            </a:r>
          </a:p>
        </p:txBody>
      </p:sp>
    </p:spTree>
    <p:extLst>
      <p:ext uri="{BB962C8B-B14F-4D97-AF65-F5344CB8AC3E}">
        <p14:creationId xmlns:p14="http://schemas.microsoft.com/office/powerpoint/2010/main" val="229742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5068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 (Many-to-Many)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15069"/>
            <a:ext cx="8229600" cy="5111096"/>
          </a:xfrm>
        </p:spPr>
        <p:txBody>
          <a:bodyPr/>
          <a:lstStyle/>
          <a:p>
            <a:r>
              <a:rPr lang="en-US" dirty="0"/>
              <a:t>Consider the binary </a:t>
            </a:r>
            <a:r>
              <a:rPr lang="en-US" b="1" i="1" dirty="0"/>
              <a:t>Many-to-Many</a:t>
            </a:r>
            <a:r>
              <a:rPr lang="en-US" dirty="0"/>
              <a:t> relationship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2080470"/>
            <a:ext cx="8070210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545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Relational Schema (Many-to-Many)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7"/>
            <a:ext cx="8229600" cy="5007578"/>
          </a:xfrm>
        </p:spPr>
        <p:txBody>
          <a:bodyPr>
            <a:normAutofit/>
          </a:bodyPr>
          <a:lstStyle/>
          <a:p>
            <a:r>
              <a:rPr lang="en-US" sz="2800" dirty="0"/>
              <a:t>Below is the relational schema for </a:t>
            </a:r>
            <a:r>
              <a:rPr lang="en-US" sz="2800" b="1" i="1" dirty="0"/>
              <a:t>Mapped Vs Stable Translation</a:t>
            </a:r>
            <a:r>
              <a:rPr lang="en-US" sz="2800" dirty="0"/>
              <a:t> method</a:t>
            </a:r>
          </a:p>
          <a:p>
            <a:r>
              <a:rPr lang="en-US" sz="2800" dirty="0"/>
              <a:t>We will use the </a:t>
            </a:r>
            <a:r>
              <a:rPr lang="en-US" sz="2800" b="1" i="1" dirty="0"/>
              <a:t>Mapped Translation</a:t>
            </a:r>
            <a:r>
              <a:rPr lang="en-US" sz="2800" dirty="0"/>
              <a:t> method to create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707" y="3195600"/>
            <a:ext cx="81452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Mapped Translation Method:</a:t>
            </a:r>
            <a:endParaRPr lang="en-US" dirty="0"/>
          </a:p>
          <a:p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 err="1"/>
              <a:t>CourseNumber</a:t>
            </a:r>
            <a:r>
              <a:rPr lang="en-US" dirty="0"/>
              <a:t>, CourseName, CreditHours, Prerequisites)</a:t>
            </a:r>
          </a:p>
          <a:p>
            <a:r>
              <a:rPr lang="en-US" b="1" dirty="0"/>
              <a:t>Student</a:t>
            </a:r>
            <a:r>
              <a:rPr lang="en-US" dirty="0"/>
              <a:t> (</a:t>
            </a:r>
            <a:r>
              <a:rPr lang="en-US" u="sng" dirty="0"/>
              <a:t>StudentId</a:t>
            </a:r>
            <a:r>
              <a:rPr lang="en-US" dirty="0"/>
              <a:t>, FirstName, LastName, Major, GPA)</a:t>
            </a:r>
          </a:p>
          <a:p>
            <a:r>
              <a:rPr lang="en-US" b="1" dirty="0" err="1"/>
              <a:t>StudentCourse</a:t>
            </a:r>
            <a:r>
              <a:rPr lang="en-US" dirty="0"/>
              <a:t> (</a:t>
            </a:r>
            <a:r>
              <a:rPr lang="en-US" u="sng" dirty="0" err="1"/>
              <a:t>StudentId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Semester, Grade, EnrollmentDate)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3707" y="4752706"/>
            <a:ext cx="8145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Stable Translation Method:</a:t>
            </a:r>
            <a:endParaRPr lang="en-US" dirty="0"/>
          </a:p>
          <a:p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 err="1"/>
              <a:t>CourseNumber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CreditHours, Prerequisites)</a:t>
            </a:r>
          </a:p>
          <a:p>
            <a:r>
              <a:rPr lang="en-US" b="1" dirty="0"/>
              <a:t>Student</a:t>
            </a:r>
            <a:r>
              <a:rPr lang="en-US" dirty="0"/>
              <a:t> (</a:t>
            </a:r>
            <a:r>
              <a:rPr lang="en-US" u="sng" dirty="0"/>
              <a:t>StudentId</a:t>
            </a:r>
            <a:r>
              <a:rPr lang="en-US" dirty="0"/>
              <a:t>, FirstName, LastName, Major, GPA)</a:t>
            </a:r>
          </a:p>
          <a:p>
            <a:r>
              <a:rPr lang="en-US" b="1" dirty="0" err="1"/>
              <a:t>StudentCourse</a:t>
            </a:r>
            <a:r>
              <a:rPr lang="en-US" dirty="0"/>
              <a:t> (</a:t>
            </a:r>
            <a:r>
              <a:rPr lang="en-US" u="sng" dirty="0" err="1"/>
              <a:t>StudentId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Semester, Grade, EnrollmentDate)</a:t>
            </a:r>
          </a:p>
        </p:txBody>
      </p:sp>
    </p:spTree>
    <p:extLst>
      <p:ext uri="{BB962C8B-B14F-4D97-AF65-F5344CB8AC3E}">
        <p14:creationId xmlns:p14="http://schemas.microsoft.com/office/powerpoint/2010/main" val="50372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2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Sample Table Data (Mapped Vs Stable)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86811"/>
              </p:ext>
            </p:extLst>
          </p:nvPr>
        </p:nvGraphicFramePr>
        <p:xfrm>
          <a:off x="167312" y="1450568"/>
          <a:ext cx="396029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StudentID</a:t>
                      </a:r>
                      <a:r>
                        <a:rPr lang="en-US" sz="1200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CourseNumber</a:t>
                      </a:r>
                      <a:r>
                        <a:rPr lang="en-US" sz="1200" dirty="0"/>
                        <a:t> (PK, 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16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229484" y="5983356"/>
            <a:ext cx="7996136" cy="525412"/>
          </a:xfrm>
          <a:prstGeom prst="wedgeRectCallout">
            <a:avLst>
              <a:gd name="adj1" fmla="val -26391"/>
              <a:gd name="adj2" fmla="val -80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Combination </a:t>
            </a:r>
            <a:r>
              <a:rPr lang="en-US" sz="1400" dirty="0" err="1">
                <a:solidFill>
                  <a:schemeClr val="tx1"/>
                </a:solidFill>
              </a:rPr>
              <a:t>StudentID</a:t>
            </a:r>
            <a:r>
              <a:rPr lang="en-US" sz="1400" dirty="0">
                <a:solidFill>
                  <a:schemeClr val="tx1"/>
                </a:solidFill>
              </a:rPr>
              <a:t> and CourseNumber is unique and forms the composite primary key. Mapping Table since it has foreign key </a:t>
            </a:r>
            <a:r>
              <a:rPr lang="en-US" sz="1400" dirty="0" err="1">
                <a:solidFill>
                  <a:schemeClr val="tx1"/>
                </a:solidFill>
              </a:rPr>
              <a:t>StudentNumber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CourseNumber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481231"/>
              </p:ext>
            </p:extLst>
          </p:nvPr>
        </p:nvGraphicFramePr>
        <p:xfrm>
          <a:off x="4888122" y="1285773"/>
          <a:ext cx="3995787" cy="100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StudentID</a:t>
                      </a:r>
                      <a:r>
                        <a:rPr lang="en-US" sz="12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StudentName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9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Adam Smith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 Doe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032956"/>
              </p:ext>
            </p:extLst>
          </p:nvPr>
        </p:nvGraphicFramePr>
        <p:xfrm>
          <a:off x="4507878" y="3115198"/>
          <a:ext cx="4376031" cy="23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CourseNumber</a:t>
                      </a:r>
                      <a:r>
                        <a:rPr lang="en-US" sz="12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CourseName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sz="1200" dirty="0"/>
                        <a:t>210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of Data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Information, People and Technology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r>
                        <a:rPr lang="en-US" sz="1200" dirty="0"/>
                        <a:t>130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Emerging Technologies in Popular Culture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sz="12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Intermediate Algebra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sz="1200" dirty="0"/>
                        <a:t>017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 Mathematics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sz="1200" dirty="0"/>
                        <a:t>021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Algebra I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88122" y="879905"/>
            <a:ext cx="10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679" y="2688256"/>
            <a:ext cx="10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09915" y="1616481"/>
            <a:ext cx="274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72730" y="1616481"/>
            <a:ext cx="11605" cy="1626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4335" y="3243194"/>
            <a:ext cx="223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68309" y="1218566"/>
            <a:ext cx="0" cy="255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8309" y="1218565"/>
            <a:ext cx="3216026" cy="6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4335" y="1221976"/>
            <a:ext cx="0" cy="260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84335" y="1473893"/>
            <a:ext cx="603787" cy="4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2044647" y="4751224"/>
            <a:ext cx="205621" cy="190145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058" y="845432"/>
            <a:ext cx="170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table contains </a:t>
            </a:r>
            <a:r>
              <a:rPr lang="en-US" sz="2800" b="1" i="1" dirty="0"/>
              <a:t>columns</a:t>
            </a:r>
            <a:endParaRPr lang="en-US" sz="2800" dirty="0"/>
          </a:p>
          <a:p>
            <a:r>
              <a:rPr lang="en-US" sz="2800" dirty="0"/>
              <a:t>Each field can store different types of data</a:t>
            </a:r>
          </a:p>
          <a:p>
            <a:pPr lvl="1"/>
            <a:r>
              <a:rPr lang="en-US" sz="2400" dirty="0"/>
              <a:t>dates, times, decimals, integers, letters</a:t>
            </a:r>
          </a:p>
          <a:p>
            <a:r>
              <a:rPr lang="en-US" sz="2800" dirty="0"/>
              <a:t>A </a:t>
            </a:r>
            <a:r>
              <a:rPr lang="en-US" sz="2800" b="1" i="1" dirty="0"/>
              <a:t>data type</a:t>
            </a:r>
            <a:r>
              <a:rPr lang="en-US" sz="2800" b="1" dirty="0"/>
              <a:t> </a:t>
            </a:r>
            <a:r>
              <a:rPr lang="en-US" sz="2800" dirty="0"/>
              <a:t>denotes what kind of data will be stored in that field</a:t>
            </a:r>
          </a:p>
          <a:p>
            <a:r>
              <a:rPr lang="en-US" sz="2800" dirty="0"/>
              <a:t>It's usually an easy decision. Ex.,</a:t>
            </a:r>
          </a:p>
          <a:p>
            <a:pPr lvl="1"/>
            <a:r>
              <a:rPr lang="en-US" sz="2400" dirty="0"/>
              <a:t>if it will only ever hold numbers that have no decimals, then you choose </a:t>
            </a:r>
            <a:r>
              <a:rPr lang="en-US" sz="2400" b="1" i="1" dirty="0"/>
              <a:t>number</a:t>
            </a:r>
          </a:p>
          <a:p>
            <a:pPr lvl="1"/>
            <a:r>
              <a:rPr lang="en-US" sz="2400" dirty="0"/>
              <a:t>if it can hold letters, numbers, and symbols, then you choose </a:t>
            </a:r>
            <a:r>
              <a:rPr lang="en-US" sz="2400" b="1" i="1" dirty="0"/>
              <a:t>varchar2</a:t>
            </a:r>
            <a:r>
              <a:rPr lang="en-US" sz="2400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r>
              <a:rPr lang="en-US" dirty="0"/>
              <a:t>             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52183"/>
            <a:ext cx="8229600" cy="5173981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</a:t>
            </a:r>
            <a:r>
              <a:rPr lang="en-US" dirty="0" err="1"/>
              <a:t>datatypes</a:t>
            </a:r>
            <a:br>
              <a:rPr lang="en-US" dirty="0"/>
            </a:br>
            <a:r>
              <a:rPr lang="en-US" dirty="0"/>
              <a:t>from which to choose</a:t>
            </a:r>
          </a:p>
          <a:p>
            <a:r>
              <a:rPr lang="en-US" dirty="0"/>
              <a:t>Most popular:</a:t>
            </a:r>
          </a:p>
          <a:p>
            <a:pPr lvl="1"/>
            <a:r>
              <a:rPr lang="en-US" sz="2400" dirty="0"/>
              <a:t>For non-decimal </a:t>
            </a:r>
            <a:r>
              <a:rPr lang="en-US" sz="2400" dirty="0" err="1"/>
              <a:t>nums</a:t>
            </a:r>
            <a:r>
              <a:rPr lang="en-US" sz="2400" dirty="0"/>
              <a:t>, use </a:t>
            </a:r>
            <a:r>
              <a:rPr lang="en-US" sz="2400" b="1" i="1" dirty="0"/>
              <a:t>number</a:t>
            </a:r>
          </a:p>
          <a:p>
            <a:pPr lvl="1"/>
            <a:r>
              <a:rPr lang="en-US" sz="2400" dirty="0"/>
              <a:t>For decimal </a:t>
            </a:r>
            <a:r>
              <a:rPr lang="en-US" sz="2400" dirty="0" err="1"/>
              <a:t>nums</a:t>
            </a:r>
            <a:r>
              <a:rPr lang="en-US" sz="2400" dirty="0"/>
              <a:t>, use float</a:t>
            </a:r>
          </a:p>
          <a:p>
            <a:pPr lvl="1"/>
            <a:r>
              <a:rPr lang="en-US" sz="2400" dirty="0"/>
              <a:t>For decimal </a:t>
            </a:r>
            <a:r>
              <a:rPr lang="en-US" sz="2400" dirty="0" err="1"/>
              <a:t>nums</a:t>
            </a:r>
            <a:r>
              <a:rPr lang="en-US" sz="2400" dirty="0"/>
              <a:t>, use </a:t>
            </a:r>
            <a:r>
              <a:rPr lang="en-US" sz="2400" b="1" i="1" dirty="0"/>
              <a:t>number (3, 2)</a:t>
            </a:r>
          </a:p>
          <a:p>
            <a:pPr lvl="1"/>
            <a:r>
              <a:rPr lang="en-US" sz="2400" dirty="0"/>
              <a:t>For text, use </a:t>
            </a:r>
            <a:r>
              <a:rPr lang="en-US" sz="2400" b="1" i="1" dirty="0"/>
              <a:t>varchar2(50)</a:t>
            </a:r>
          </a:p>
          <a:p>
            <a:pPr lvl="1"/>
            <a:r>
              <a:rPr lang="en-US" sz="2400" dirty="0"/>
              <a:t>For date, use </a:t>
            </a:r>
            <a:r>
              <a:rPr lang="en-US" sz="2400" b="1" i="1" dirty="0"/>
              <a:t>date</a:t>
            </a:r>
            <a:endParaRPr lang="en-US" sz="2400" dirty="0"/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datetime</a:t>
            </a:r>
            <a:r>
              <a:rPr lang="en-US" sz="2400" dirty="0"/>
              <a:t>, use </a:t>
            </a:r>
            <a:r>
              <a:rPr lang="en-US" sz="2400" b="1" i="1" dirty="0"/>
              <a:t>timestamp</a:t>
            </a:r>
          </a:p>
          <a:p>
            <a:pPr lvl="1"/>
            <a:r>
              <a:rPr lang="en-US" sz="2400" dirty="0"/>
              <a:t>For fixed size character strings, use </a:t>
            </a:r>
            <a:r>
              <a:rPr lang="en-US" sz="2400" b="1" i="1" dirty="0"/>
              <a:t>char(2)</a:t>
            </a:r>
            <a:r>
              <a:rPr lang="en-US" sz="2400" dirty="0"/>
              <a:t> (e.g. state abbreviations like AL, PA, etc.)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013" y="1538287"/>
            <a:ext cx="2295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you learnt so far and looking at the </a:t>
            </a:r>
            <a:r>
              <a:rPr lang="en-US"/>
              <a:t>CourseManagementDictionaryExample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 Courses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8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565"/>
          </a:xfrm>
        </p:spPr>
        <p:txBody>
          <a:bodyPr/>
          <a:lstStyle/>
          <a:p>
            <a:pPr algn="ctr"/>
            <a:r>
              <a:rPr lang="en-US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565"/>
            <a:ext cx="8229600" cy="5078599"/>
          </a:xfrm>
        </p:spPr>
        <p:txBody>
          <a:bodyPr/>
          <a:lstStyle/>
          <a:p>
            <a:r>
              <a:rPr lang="en-US" sz="2400" dirty="0"/>
              <a:t>Statements which create/manipulate table definition are called </a:t>
            </a:r>
            <a:r>
              <a:rPr lang="en-US" sz="2400" b="1" i="1" dirty="0"/>
              <a:t>Data Definition Language (DDL)</a:t>
            </a:r>
          </a:p>
          <a:p>
            <a:pPr lvl="1"/>
            <a:r>
              <a:rPr lang="en-US" sz="2400" b="1" i="1" dirty="0"/>
              <a:t>CREATE, ALTER, TRUNCATE, DROP</a:t>
            </a:r>
          </a:p>
          <a:p>
            <a:r>
              <a:rPr lang="en-US" sz="2400" dirty="0"/>
              <a:t>We can also use </a:t>
            </a:r>
            <a:r>
              <a:rPr lang="en-US" sz="2400" b="1" i="1" dirty="0"/>
              <a:t>CREATE </a:t>
            </a:r>
            <a:r>
              <a:rPr lang="en-US" sz="2400" dirty="0"/>
              <a:t>statement to create tables</a:t>
            </a:r>
          </a:p>
          <a:p>
            <a:pPr marL="457200" lvl="1" indent="0">
              <a:buNone/>
            </a:pP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08735"/>
            <a:ext cx="8384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"MY_DEPARTMENT" </a:t>
            </a:r>
          </a:p>
          <a:p>
            <a:r>
              <a:rPr lang="en-US" sz="1200" dirty="0"/>
              <a:t>(</a:t>
            </a:r>
          </a:p>
          <a:p>
            <a:r>
              <a:rPr lang="en-US" sz="1200" dirty="0"/>
              <a:t>    "DEPARTMENT_ID"   NUMBER NOT NULL,</a:t>
            </a:r>
          </a:p>
          <a:p>
            <a:r>
              <a:rPr lang="en-US" sz="1200" dirty="0"/>
              <a:t>    "DEPARTMENT_NAME" VARCHAR2(50) NOT NULL,</a:t>
            </a:r>
          </a:p>
          <a:p>
            <a:r>
              <a:rPr lang="en-US" sz="1200" dirty="0"/>
              <a:t>    "STREETADDRESS1"  VARCHAR2(50) NOT NULL,</a:t>
            </a:r>
          </a:p>
          <a:p>
            <a:r>
              <a:rPr lang="en-US" sz="1200" dirty="0"/>
              <a:t>    "STREETADDRESS2"  VARCHAR2(50),</a:t>
            </a:r>
          </a:p>
          <a:p>
            <a:r>
              <a:rPr lang="en-US" sz="1200" dirty="0"/>
              <a:t>    "CITY"            VARCHAR2(15) NOT NULL,</a:t>
            </a:r>
          </a:p>
          <a:p>
            <a:r>
              <a:rPr lang="en-US" sz="1200" dirty="0"/>
              <a:t>    "STATE"           CHAR(2) NOT NULL,</a:t>
            </a:r>
          </a:p>
          <a:p>
            <a:r>
              <a:rPr lang="en-US" sz="1200" dirty="0"/>
              <a:t>    "COUNTRY"         VARCHAR2(15) NOT NULL,</a:t>
            </a:r>
          </a:p>
          <a:p>
            <a:r>
              <a:rPr lang="en-US" sz="1200" dirty="0"/>
              <a:t>    "ZIPCODE"         VARCHAR2(10) NOT NULL,</a:t>
            </a:r>
          </a:p>
          <a:p>
            <a:r>
              <a:rPr lang="en-US" sz="1200" dirty="0"/>
              <a:t>    constraint  "MY_DEPARTMENT_PK" primary key ("DEPERTMENT_ID")</a:t>
            </a:r>
          </a:p>
          <a:p>
            <a:r>
              <a:rPr lang="en-US" sz="1200" dirty="0"/>
              <a:t>)</a:t>
            </a:r>
          </a:p>
          <a:p>
            <a:r>
              <a:rPr lang="en-US" sz="1200" dirty="0"/>
              <a:t>CREATE SEQUENCE “MY_DEPARTMENT_SEQ”</a:t>
            </a:r>
          </a:p>
          <a:p>
            <a:r>
              <a:rPr lang="en-US" sz="1200" dirty="0"/>
              <a:t>CREATE TRIGGER “BI_MY_DEPARTMENT”</a:t>
            </a:r>
          </a:p>
          <a:p>
            <a:r>
              <a:rPr lang="en-US" sz="1200" dirty="0"/>
              <a:t> before insert on “MY_DEPARTMENT”</a:t>
            </a:r>
          </a:p>
          <a:p>
            <a:r>
              <a:rPr lang="en-US" sz="1200" dirty="0"/>
              <a:t> for each row</a:t>
            </a:r>
          </a:p>
          <a:p>
            <a:r>
              <a:rPr lang="en-US" sz="1200" dirty="0"/>
              <a:t> begin</a:t>
            </a:r>
          </a:p>
          <a:p>
            <a:r>
              <a:rPr lang="en-US" sz="1200" dirty="0"/>
              <a:t>   if :NEW.“DEPARTMENT_ID” is null then</a:t>
            </a:r>
          </a:p>
          <a:p>
            <a:r>
              <a:rPr lang="en-US" sz="1200" dirty="0"/>
              <a:t>   select “MY_DEPARTMENT_SQL”.</a:t>
            </a:r>
            <a:r>
              <a:rPr lang="en-US" sz="1200" dirty="0" err="1"/>
              <a:t>nextval</a:t>
            </a:r>
            <a:r>
              <a:rPr lang="en-US" sz="1200" dirty="0"/>
              <a:t> into :NEW.”DEPARTMENT_ID” from </a:t>
            </a:r>
            <a:r>
              <a:rPr lang="en-US" sz="1200" dirty="0" err="1"/>
              <a:t>sys.dual</a:t>
            </a:r>
            <a:r>
              <a:rPr lang="en-US" sz="1200" dirty="0"/>
              <a:t>;</a:t>
            </a:r>
          </a:p>
          <a:p>
            <a:r>
              <a:rPr lang="en-US" sz="1200" dirty="0"/>
              <a:t>   end if;</a:t>
            </a:r>
          </a:p>
          <a:p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6808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5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Definition Language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565"/>
            <a:ext cx="8229600" cy="5078599"/>
          </a:xfrm>
        </p:spPr>
        <p:txBody>
          <a:bodyPr>
            <a:normAutofit/>
          </a:bodyPr>
          <a:lstStyle/>
          <a:p>
            <a:r>
              <a:rPr lang="en-US" sz="2800" b="1" i="1" dirty="0"/>
              <a:t>ALTER </a:t>
            </a:r>
            <a:r>
              <a:rPr lang="en-US" sz="2800" dirty="0"/>
              <a:t>statement</a:t>
            </a:r>
          </a:p>
          <a:p>
            <a:pPr lvl="1"/>
            <a:r>
              <a:rPr lang="en-US" dirty="0"/>
              <a:t>We can also use </a:t>
            </a:r>
            <a:r>
              <a:rPr lang="en-US" b="1" i="1" dirty="0"/>
              <a:t>ALTER </a:t>
            </a:r>
            <a:r>
              <a:rPr lang="en-US" dirty="0"/>
              <a:t>statement to add foreign key</a:t>
            </a:r>
          </a:p>
          <a:p>
            <a:pPr lvl="1"/>
            <a:r>
              <a:rPr lang="en-US" b="1" i="1" dirty="0"/>
              <a:t>ALTER</a:t>
            </a:r>
            <a:r>
              <a:rPr lang="en-US" dirty="0"/>
              <a:t> can be used to add, remove any column or change data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648" y="3795177"/>
            <a:ext cx="7532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My_Course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“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My_Course_Department_ID_FK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Department_ID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“Department”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Department_ID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 DELETE CASCADE ENABLE</a:t>
            </a:r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5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 Records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Note, we are </a:t>
            </a:r>
            <a:r>
              <a:rPr lang="en-US" u="sng" dirty="0"/>
              <a:t>not</a:t>
            </a:r>
            <a:r>
              <a:rPr lang="en-US" dirty="0"/>
              <a:t> specifying the </a:t>
            </a:r>
            <a:r>
              <a:rPr lang="en-US" b="1" i="1" dirty="0"/>
              <a:t>DepartmentId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3 more </a:t>
            </a:r>
            <a:r>
              <a:rPr lang="en-US" b="1" i="1" dirty="0"/>
              <a:t>INSERT</a:t>
            </a:r>
            <a:r>
              <a:rPr lang="en-US" dirty="0"/>
              <a:t> for Chemistry, Biology, Physics</a:t>
            </a:r>
          </a:p>
          <a:p>
            <a:r>
              <a:rPr lang="en-US" dirty="0"/>
              <a:t>Now do a </a:t>
            </a:r>
            <a:r>
              <a:rPr lang="en-US" b="1" i="1" dirty="0"/>
              <a:t>SELECT</a:t>
            </a:r>
            <a:r>
              <a:rPr lang="en-US" dirty="0"/>
              <a:t> to see the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MY_DEPARTMENT(DEPARTMENT_NAME, StreetAddress1, StreetAddress2, City, State, Country, </a:t>
            </a:r>
            <a:r>
              <a:rPr lang="en-US" dirty="0" err="1"/>
              <a:t>Zipcode</a:t>
            </a:r>
            <a:r>
              <a:rPr lang="en-US" dirty="0"/>
              <a:t>)</a:t>
            </a:r>
          </a:p>
          <a:p>
            <a:r>
              <a:rPr lang="en-US" dirty="0"/>
              <a:t>VALUES ('Information Sciences and Technology', '1600 Woodland Rd', NULL, 'Abington', 'PA', 'USA', '19001')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95275" y="4905577"/>
            <a:ext cx="2000249" cy="647700"/>
          </a:xfrm>
          <a:prstGeom prst="wedgeRoundRectCallout">
            <a:avLst>
              <a:gd name="adj1" fmla="val 84777"/>
              <a:gd name="adj2" fmla="val -486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DepartmentId </a:t>
            </a:r>
            <a:r>
              <a:rPr lang="en-US" dirty="0">
                <a:solidFill>
                  <a:prstClr val="black"/>
                </a:solidFill>
              </a:rPr>
              <a:t>was set automatically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9" y="4927304"/>
            <a:ext cx="520952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Insert Records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7"/>
            <a:ext cx="8229600" cy="5007578"/>
          </a:xfrm>
        </p:spPr>
        <p:txBody>
          <a:bodyPr/>
          <a:lstStyle/>
          <a:p>
            <a:r>
              <a:rPr lang="en-US" dirty="0"/>
              <a:t>Let’s delete all the previous records</a:t>
            </a:r>
          </a:p>
          <a:p>
            <a:pPr lvl="1"/>
            <a:r>
              <a:rPr lang="en-US" dirty="0"/>
              <a:t>DELETE FROM </a:t>
            </a:r>
            <a:r>
              <a:rPr lang="en-US" b="1" i="1" dirty="0" err="1"/>
              <a:t>My_Department</a:t>
            </a:r>
            <a:endParaRPr lang="en-US" b="1" i="1" dirty="0"/>
          </a:p>
          <a:p>
            <a:r>
              <a:rPr lang="en-US" dirty="0"/>
              <a:t>Now lets INSERT using another method using </a:t>
            </a:r>
            <a:r>
              <a:rPr lang="en-US" b="1" i="1" dirty="0"/>
              <a:t>INSERT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922" y="3389072"/>
            <a:ext cx="7864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 ALL</a:t>
            </a:r>
          </a:p>
          <a:p>
            <a:r>
              <a:rPr lang="en-US" sz="1600" dirty="0"/>
              <a:t>INTO MY_DEPARTMENT(DEPARTMENT_ID,DEPARTMENT_NAME, StreetAddress1, StreetAddress2, City, State, Country, </a:t>
            </a:r>
            <a:r>
              <a:rPr lang="en-US" sz="1600" dirty="0" err="1"/>
              <a:t>Zipcode</a:t>
            </a:r>
            <a:r>
              <a:rPr lang="en-US" sz="1600" dirty="0"/>
              <a:t>) VALUES (</a:t>
            </a:r>
            <a:r>
              <a:rPr lang="en-US" sz="1600" dirty="0" err="1"/>
              <a:t>NULL,'Physics</a:t>
            </a:r>
            <a:r>
              <a:rPr lang="en-US" sz="1600" dirty="0"/>
              <a:t>', '1600 Woodland Rd', NULL, 'Abington', 'PA', 'USA', '19001')</a:t>
            </a:r>
          </a:p>
          <a:p>
            <a:r>
              <a:rPr lang="en-US" sz="1600" dirty="0"/>
              <a:t>INTO MY_DEPARTMENT(DEPARTMENT_ID,DEPARTMENT_NAME, StreetAddress1, StreetAddress2, City, State, Country, </a:t>
            </a:r>
            <a:r>
              <a:rPr lang="en-US" sz="1600" dirty="0" err="1"/>
              <a:t>Zipcode</a:t>
            </a:r>
            <a:r>
              <a:rPr lang="en-US" sz="1600" dirty="0"/>
              <a:t>) VALUES (</a:t>
            </a:r>
            <a:r>
              <a:rPr lang="en-US" sz="1600" dirty="0" err="1"/>
              <a:t>NULL,'Biology</a:t>
            </a:r>
            <a:r>
              <a:rPr lang="en-US" sz="1600" dirty="0"/>
              <a:t>', '1600 Woodland Rd', NULL, 'Abington', 'PA', 'USA', '19001')</a:t>
            </a:r>
          </a:p>
          <a:p>
            <a:r>
              <a:rPr lang="en-US" sz="1600" dirty="0"/>
              <a:t>INTO MY_DEPARTMENT(DEPARTMENT_ID,DEPARTMENT_NAME, StreetAddress1, StreetAddress2, City, State, Country, </a:t>
            </a:r>
            <a:r>
              <a:rPr lang="en-US" sz="1600" dirty="0" err="1"/>
              <a:t>Zipcode</a:t>
            </a:r>
            <a:r>
              <a:rPr lang="en-US" sz="1600" dirty="0"/>
              <a:t>) VALUES (</a:t>
            </a:r>
            <a:r>
              <a:rPr lang="en-US" sz="1600" dirty="0" err="1"/>
              <a:t>NULL,'Engineering</a:t>
            </a:r>
            <a:r>
              <a:rPr lang="en-US" sz="1600" dirty="0"/>
              <a:t>', '1600 Woodland Rd', NULL, 'Abington', 'PA', 'USA', '19001')</a:t>
            </a:r>
          </a:p>
          <a:p>
            <a:r>
              <a:rPr lang="en-US" sz="1600" dirty="0"/>
              <a:t>SELECT * FROM DUAL;</a:t>
            </a:r>
          </a:p>
        </p:txBody>
      </p:sp>
    </p:spTree>
    <p:extLst>
      <p:ext uri="{BB962C8B-B14F-4D97-AF65-F5344CB8AC3E}">
        <p14:creationId xmlns:p14="http://schemas.microsoft.com/office/powerpoint/2010/main" val="4332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2054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953"/>
            <a:ext cx="8229600" cy="5034211"/>
          </a:xfrm>
        </p:spPr>
        <p:txBody>
          <a:bodyPr/>
          <a:lstStyle/>
          <a:p>
            <a:r>
              <a:rPr lang="en-US" dirty="0"/>
              <a:t>Revisit the Course Management System ER Diagram and its Relational schema</a:t>
            </a:r>
          </a:p>
          <a:p>
            <a:r>
              <a:rPr lang="en-US" dirty="0"/>
              <a:t>Learn about Data Types</a:t>
            </a:r>
          </a:p>
          <a:p>
            <a:r>
              <a:rPr lang="en-US" dirty="0"/>
              <a:t>Learn to create a Dictionary</a:t>
            </a:r>
          </a:p>
          <a:p>
            <a:r>
              <a:rPr lang="en-US" dirty="0"/>
              <a:t>Learn to create tables on Oracle Server using the above schema</a:t>
            </a:r>
          </a:p>
          <a:p>
            <a:r>
              <a:rPr lang="en-US" dirty="0"/>
              <a:t>Insert Query</a:t>
            </a:r>
          </a:p>
          <a:p>
            <a:r>
              <a:rPr lang="en-US" dirty="0"/>
              <a:t>Exercises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1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you learnt so far and looking at the </a:t>
            </a:r>
            <a:r>
              <a:rPr lang="en-US" dirty="0" err="1"/>
              <a:t>CourseManagementDictionaryExample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 Student table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StudentCourse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Create Foreign keys</a:t>
            </a:r>
          </a:p>
          <a:p>
            <a:pPr lvl="1"/>
            <a:r>
              <a:rPr lang="en-US" dirty="0"/>
              <a:t>Populate the Student table</a:t>
            </a:r>
          </a:p>
          <a:p>
            <a:pPr lvl="1"/>
            <a:r>
              <a:rPr lang="en-US" dirty="0"/>
              <a:t>Populate the </a:t>
            </a:r>
            <a:r>
              <a:rPr lang="en-US" dirty="0" err="1"/>
              <a:t>StudentCourse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6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you learnt so far and looking at the </a:t>
            </a:r>
            <a:r>
              <a:rPr lang="en-US" dirty="0" err="1"/>
              <a:t>CourseManagementDictionaryExample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 Section table</a:t>
            </a:r>
          </a:p>
          <a:p>
            <a:pPr lvl="1"/>
            <a:r>
              <a:rPr lang="en-US" dirty="0"/>
              <a:t>Create Foreign Keys</a:t>
            </a:r>
          </a:p>
          <a:p>
            <a:pPr lvl="1"/>
            <a:r>
              <a:rPr lang="en-US" dirty="0"/>
              <a:t>Populate the table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8990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0" y="798990"/>
            <a:ext cx="8930935" cy="575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31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Mapped Translation Method:</a:t>
            </a:r>
            <a:endParaRPr lang="en-US" dirty="0"/>
          </a:p>
          <a:p>
            <a:r>
              <a:rPr lang="en-US" dirty="0"/>
              <a:t>Department (</a:t>
            </a:r>
            <a:r>
              <a:rPr lang="en-US" u="sng" dirty="0"/>
              <a:t>DepartmentID</a:t>
            </a:r>
            <a:r>
              <a:rPr lang="en-US" dirty="0"/>
              <a:t>, DepartmentName, StreetAddress1, StreetAddress2, City, State, Country, Zipcode)</a:t>
            </a:r>
          </a:p>
          <a:p>
            <a:r>
              <a:rPr lang="en-US" dirty="0"/>
              <a:t>Course (</a:t>
            </a:r>
            <a:r>
              <a:rPr lang="en-US" u="sng" dirty="0"/>
              <a:t>CouseNumber</a:t>
            </a:r>
            <a:r>
              <a:rPr lang="en-US" dirty="0"/>
              <a:t>, </a:t>
            </a:r>
            <a:r>
              <a:rPr lang="en-US" dirty="0" err="1"/>
              <a:t>DepartmentId</a:t>
            </a:r>
            <a:r>
              <a:rPr lang="en-US" dirty="0"/>
              <a:t>*, CourseName, CreditHours, Prerequisites)</a:t>
            </a:r>
          </a:p>
          <a:p>
            <a:r>
              <a:rPr lang="en-US" dirty="0"/>
              <a:t>Student (</a:t>
            </a:r>
            <a:r>
              <a:rPr lang="en-US" u="sng" dirty="0"/>
              <a:t>StudentId</a:t>
            </a:r>
            <a:r>
              <a:rPr lang="en-US" dirty="0"/>
              <a:t>, FirstName, LastName, Major, GPA)</a:t>
            </a:r>
          </a:p>
          <a:p>
            <a:r>
              <a:rPr lang="en-US" dirty="0" err="1"/>
              <a:t>StudentCourse</a:t>
            </a:r>
            <a:r>
              <a:rPr lang="en-US" dirty="0"/>
              <a:t> (</a:t>
            </a:r>
            <a:r>
              <a:rPr lang="en-US" u="sng" dirty="0" err="1"/>
              <a:t>StudentId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Semester, Grade, EnrollmentDate)</a:t>
            </a:r>
          </a:p>
          <a:p>
            <a:r>
              <a:rPr lang="en-US" dirty="0"/>
              <a:t>Section (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SectionNumber</a:t>
            </a:r>
            <a:r>
              <a:rPr lang="en-US" dirty="0"/>
              <a:t>, Classroom, Day, Time, Seats, SectionInfo)</a:t>
            </a:r>
          </a:p>
          <a:p>
            <a:r>
              <a:rPr lang="en-US" dirty="0"/>
              <a:t>Instructor (</a:t>
            </a:r>
            <a:r>
              <a:rPr lang="en-US" u="sng" dirty="0" err="1"/>
              <a:t>InstructorId</a:t>
            </a:r>
            <a:r>
              <a:rPr lang="en-US" dirty="0"/>
              <a:t>, </a:t>
            </a:r>
            <a:r>
              <a:rPr lang="en-US" dirty="0" err="1"/>
              <a:t>DepartmentId</a:t>
            </a:r>
            <a:r>
              <a:rPr lang="en-US"/>
              <a:t>*, FirstName</a:t>
            </a:r>
            <a:r>
              <a:rPr lang="en-US" dirty="0"/>
              <a:t>, LastName, </a:t>
            </a:r>
            <a:r>
              <a:rPr lang="en-US" dirty="0" err="1"/>
              <a:t>EmailAddress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, Degree)</a:t>
            </a:r>
          </a:p>
          <a:p>
            <a:r>
              <a:rPr lang="en-US" dirty="0" err="1"/>
              <a:t>InstructorCourse</a:t>
            </a:r>
            <a:r>
              <a:rPr lang="en-US" dirty="0"/>
              <a:t> (</a:t>
            </a:r>
            <a:r>
              <a:rPr lang="en-US" u="sng" dirty="0" err="1"/>
              <a:t>InstructorId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Semester)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7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7767"/>
          </a:xfrm>
        </p:spPr>
        <p:txBody>
          <a:bodyPr/>
          <a:lstStyle/>
          <a:p>
            <a:pPr algn="ctr"/>
            <a:r>
              <a:rPr lang="en-US" dirty="0"/>
              <a:t>Binary Relation (One-to-Many)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/>
          <a:lstStyle/>
          <a:p>
            <a:r>
              <a:rPr lang="en-US" dirty="0"/>
              <a:t>Consider the binary </a:t>
            </a:r>
            <a:r>
              <a:rPr lang="en-US" b="1" i="1" dirty="0"/>
              <a:t>One-to-Many</a:t>
            </a:r>
            <a:r>
              <a:rPr lang="en-US" dirty="0"/>
              <a:t> relationship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7" y="1972967"/>
            <a:ext cx="8711503" cy="44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8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(One-to-Many)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7"/>
            <a:ext cx="8229600" cy="5007578"/>
          </a:xfrm>
        </p:spPr>
        <p:txBody>
          <a:bodyPr>
            <a:normAutofit/>
          </a:bodyPr>
          <a:lstStyle/>
          <a:p>
            <a:r>
              <a:rPr lang="en-US" sz="2800" dirty="0"/>
              <a:t>Below is the relational schema for Mapped Vs Stable Translation method</a:t>
            </a:r>
          </a:p>
          <a:p>
            <a:r>
              <a:rPr lang="en-US" sz="2800" dirty="0"/>
              <a:t>We will use the </a:t>
            </a:r>
            <a:r>
              <a:rPr lang="en-US" sz="2800" b="1" i="1" dirty="0"/>
              <a:t>Mapped Translation</a:t>
            </a:r>
            <a:r>
              <a:rPr lang="en-US" sz="2800" dirty="0"/>
              <a:t> method to create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538" y="3152560"/>
            <a:ext cx="8145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Mapped Translation Method:</a:t>
            </a:r>
            <a:endParaRPr lang="en-US" dirty="0"/>
          </a:p>
          <a:p>
            <a:r>
              <a:rPr lang="en-US" b="1" dirty="0"/>
              <a:t>Department</a:t>
            </a:r>
            <a:r>
              <a:rPr lang="en-US" dirty="0"/>
              <a:t> (</a:t>
            </a:r>
            <a:r>
              <a:rPr lang="en-US" u="sng" dirty="0" err="1"/>
              <a:t>DepartmentID</a:t>
            </a:r>
            <a:r>
              <a:rPr lang="en-US" dirty="0"/>
              <a:t>, </a:t>
            </a:r>
            <a:r>
              <a:rPr lang="en-US" dirty="0" err="1"/>
              <a:t>DepartmentName</a:t>
            </a:r>
            <a:r>
              <a:rPr lang="en-US" dirty="0"/>
              <a:t>, StreetAddress1, StreetAddress2, City, State, Country, </a:t>
            </a:r>
            <a:r>
              <a:rPr lang="en-US" dirty="0" err="1"/>
              <a:t>Zipcode</a:t>
            </a:r>
            <a:r>
              <a:rPr lang="en-US" dirty="0"/>
              <a:t>)</a:t>
            </a:r>
          </a:p>
          <a:p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/>
              <a:t>CouseNumber</a:t>
            </a:r>
            <a:r>
              <a:rPr lang="en-US" dirty="0"/>
              <a:t>, </a:t>
            </a:r>
            <a:r>
              <a:rPr lang="en-US" dirty="0" err="1"/>
              <a:t>DepartmentId</a:t>
            </a:r>
            <a:r>
              <a:rPr lang="en-US" dirty="0"/>
              <a:t>*, CourseName, CreditHours, Prerequisites)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538" y="4500863"/>
            <a:ext cx="81452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Stable Translation Method:</a:t>
            </a:r>
            <a:endParaRPr lang="en-US" dirty="0"/>
          </a:p>
          <a:p>
            <a:r>
              <a:rPr lang="en-US" b="1" dirty="0"/>
              <a:t>Department</a:t>
            </a:r>
            <a:r>
              <a:rPr lang="en-US" dirty="0"/>
              <a:t> (</a:t>
            </a:r>
            <a:r>
              <a:rPr lang="en-US" u="sng" dirty="0"/>
              <a:t>DepartmentID</a:t>
            </a:r>
            <a:r>
              <a:rPr lang="en-US" dirty="0"/>
              <a:t>, DepartmentName, StreetAddress1, StreetAddress2, City, State, Country, Zipcode)</a:t>
            </a:r>
          </a:p>
          <a:p>
            <a:r>
              <a:rPr lang="en-US" b="1" dirty="0"/>
              <a:t>DepartmentCourse </a:t>
            </a:r>
            <a:r>
              <a:rPr lang="en-US" dirty="0"/>
              <a:t>(</a:t>
            </a:r>
            <a:r>
              <a:rPr lang="en-US" u="sng" dirty="0" err="1"/>
              <a:t>CourseNumber</a:t>
            </a:r>
            <a:r>
              <a:rPr lang="en-US" u="sng" dirty="0"/>
              <a:t>*</a:t>
            </a:r>
            <a:r>
              <a:rPr lang="en-US" dirty="0"/>
              <a:t>, </a:t>
            </a:r>
            <a:r>
              <a:rPr lang="en-US" u="sng" dirty="0" err="1"/>
              <a:t>DepartmentId</a:t>
            </a:r>
            <a:r>
              <a:rPr lang="en-US" u="sng" dirty="0"/>
              <a:t>*</a:t>
            </a:r>
            <a:r>
              <a:rPr lang="en-US" dirty="0"/>
              <a:t>)</a:t>
            </a:r>
          </a:p>
          <a:p>
            <a:r>
              <a:rPr lang="en-US" b="1" dirty="0"/>
              <a:t>Course</a:t>
            </a:r>
            <a:r>
              <a:rPr lang="en-US" dirty="0"/>
              <a:t> (</a:t>
            </a:r>
            <a:r>
              <a:rPr lang="en-US" u="sng" dirty="0"/>
              <a:t>CouseNumber</a:t>
            </a:r>
            <a:r>
              <a:rPr lang="en-US" dirty="0"/>
              <a:t>, CourseName, CreditHours, Prerequisites)</a:t>
            </a:r>
          </a:p>
        </p:txBody>
      </p:sp>
    </p:spTree>
    <p:extLst>
      <p:ext uri="{BB962C8B-B14F-4D97-AF65-F5344CB8AC3E}">
        <p14:creationId xmlns:p14="http://schemas.microsoft.com/office/powerpoint/2010/main" val="15217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32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Table Data (Mapped)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570340"/>
              </p:ext>
            </p:extLst>
          </p:nvPr>
        </p:nvGraphicFramePr>
        <p:xfrm>
          <a:off x="554477" y="1587880"/>
          <a:ext cx="8132322" cy="132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75">
                <a:tc>
                  <a:txBody>
                    <a:bodyPr/>
                    <a:lstStyle/>
                    <a:p>
                      <a:r>
                        <a:rPr lang="en-US" dirty="0"/>
                        <a:t>DepartmentID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Abington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Abington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318492"/>
              </p:ext>
            </p:extLst>
          </p:nvPr>
        </p:nvGraphicFramePr>
        <p:xfrm>
          <a:off x="554477" y="3437483"/>
          <a:ext cx="8132322" cy="286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047">
                <a:tc>
                  <a:txBody>
                    <a:bodyPr/>
                    <a:lstStyle/>
                    <a:p>
                      <a:r>
                        <a:rPr lang="en-US" dirty="0"/>
                        <a:t>CourseNumber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 of Data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Information, People and Technology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Technologies in Popular Culture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 Algebra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Finite Mathematics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 Algebra 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516" y="1186066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052651"/>
            <a:ext cx="2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76727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6691"/>
          </a:xfrm>
        </p:spPr>
        <p:txBody>
          <a:bodyPr/>
          <a:lstStyle/>
          <a:p>
            <a:pPr algn="ctr"/>
            <a:r>
              <a:rPr lang="en-US" dirty="0"/>
              <a:t>Sample Table Data (Stable)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339572"/>
              </p:ext>
            </p:extLst>
          </p:nvPr>
        </p:nvGraphicFramePr>
        <p:xfrm>
          <a:off x="554476" y="1334939"/>
          <a:ext cx="8132323" cy="76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272">
                <a:tc>
                  <a:txBody>
                    <a:bodyPr/>
                    <a:lstStyle/>
                    <a:p>
                      <a:r>
                        <a:rPr lang="en-US" sz="1000" dirty="0"/>
                        <a:t>DepartmentID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DepartmentName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65857"/>
              </p:ext>
            </p:extLst>
          </p:nvPr>
        </p:nvGraphicFramePr>
        <p:xfrm>
          <a:off x="554477" y="2416582"/>
          <a:ext cx="8063050" cy="177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CourseNumber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Organization of Data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Information, People and Technology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Emerging Technologies in Popular Culture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Algebra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Finite Mathematics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 Algebra 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958550"/>
            <a:ext cx="155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Department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133925"/>
            <a:ext cx="235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Course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112853"/>
              </p:ext>
            </p:extLst>
          </p:nvPr>
        </p:nvGraphicFramePr>
        <p:xfrm>
          <a:off x="554477" y="4507702"/>
          <a:ext cx="301999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CourseNumber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DepartmentID</a:t>
                      </a:r>
                      <a:r>
                        <a:rPr lang="en-US" sz="1000" dirty="0"/>
                        <a:t> (PK,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4240351"/>
            <a:ext cx="344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DepartmentCourse</a:t>
            </a:r>
          </a:p>
        </p:txBody>
      </p:sp>
    </p:spTree>
    <p:extLst>
      <p:ext uri="{BB962C8B-B14F-4D97-AF65-F5344CB8AC3E}">
        <p14:creationId xmlns:p14="http://schemas.microsoft.com/office/powerpoint/2010/main" val="89726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89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Sample Table Data (Mapped Vs Stable)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IST210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215171"/>
              </p:ext>
            </p:extLst>
          </p:nvPr>
        </p:nvGraphicFramePr>
        <p:xfrm>
          <a:off x="554477" y="1334939"/>
          <a:ext cx="3941322" cy="76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272">
                <a:tc>
                  <a:txBody>
                    <a:bodyPr/>
                    <a:lstStyle/>
                    <a:p>
                      <a:r>
                        <a:rPr lang="en-US" sz="1000" dirty="0"/>
                        <a:t>DepartmentID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DepartmentName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652615"/>
              </p:ext>
            </p:extLst>
          </p:nvPr>
        </p:nvGraphicFramePr>
        <p:xfrm>
          <a:off x="554477" y="2416582"/>
          <a:ext cx="3941321" cy="204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CourseNumber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DepartmentID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Organization of Data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Information, People and Technology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Emerging Technologies in Popular Culture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Algebra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Finite Mathematics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 Algebra 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958550"/>
            <a:ext cx="155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Department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133925"/>
            <a:ext cx="235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Course</a:t>
            </a:r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07133"/>
              </p:ext>
            </p:extLst>
          </p:nvPr>
        </p:nvGraphicFramePr>
        <p:xfrm>
          <a:off x="4844780" y="1348796"/>
          <a:ext cx="3941322" cy="76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272">
                <a:tc>
                  <a:txBody>
                    <a:bodyPr/>
                    <a:lstStyle/>
                    <a:p>
                      <a:r>
                        <a:rPr lang="en-US" sz="1000" dirty="0"/>
                        <a:t>DepartmentID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DepartmentName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Abington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38232"/>
              </p:ext>
            </p:extLst>
          </p:nvPr>
        </p:nvGraphicFramePr>
        <p:xfrm>
          <a:off x="4844780" y="2430439"/>
          <a:ext cx="3941322" cy="177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CourseNumber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Organization of Data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Information, People and Technology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r>
                        <a:rPr lang="en-US" sz="1000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Emerging Technologies in Popular Culture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Algebra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Finite Mathematics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4">
                <a:tc>
                  <a:txBody>
                    <a:bodyPr/>
                    <a:lstStyle/>
                    <a:p>
                      <a:r>
                        <a:rPr lang="en-US" sz="1000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 Algebra 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47503" y="972407"/>
            <a:ext cx="155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Department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7503" y="2147782"/>
            <a:ext cx="235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Course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667115"/>
              </p:ext>
            </p:extLst>
          </p:nvPr>
        </p:nvGraphicFramePr>
        <p:xfrm>
          <a:off x="4844780" y="4521559"/>
          <a:ext cx="394132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CourseNumber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DepartmentID</a:t>
                      </a:r>
                      <a:r>
                        <a:rPr lang="en-US" sz="1000" dirty="0"/>
                        <a:t> (PK,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130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004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017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26">
                <a:tc>
                  <a:txBody>
                    <a:bodyPr/>
                    <a:lstStyle/>
                    <a:p>
                      <a:r>
                        <a:rPr lang="en-US" sz="1000" dirty="0"/>
                        <a:t>021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47503" y="4254208"/>
            <a:ext cx="155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DepartmentCourse</a:t>
            </a:r>
          </a:p>
        </p:txBody>
      </p:sp>
    </p:spTree>
    <p:extLst>
      <p:ext uri="{BB962C8B-B14F-4D97-AF65-F5344CB8AC3E}">
        <p14:creationId xmlns:p14="http://schemas.microsoft.com/office/powerpoint/2010/main" val="13211038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1381</Words>
  <Application>Microsoft Office PowerPoint</Application>
  <PresentationFormat>On-screen Show (4:3)</PresentationFormat>
  <Paragraphs>399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Cambria</vt:lpstr>
      <vt:lpstr>Consolas</vt:lpstr>
      <vt:lpstr>1_Office Theme</vt:lpstr>
      <vt:lpstr>IST 210 Organization of Data Creating a Database Penn State Abington </vt:lpstr>
      <vt:lpstr>Overview</vt:lpstr>
      <vt:lpstr>ER Diagram</vt:lpstr>
      <vt:lpstr>Relational Schema to Table</vt:lpstr>
      <vt:lpstr>Binary Relation (One-to-Many)</vt:lpstr>
      <vt:lpstr>Relational Schema (One-to-Many)</vt:lpstr>
      <vt:lpstr>Sample Table Data (Mapped)</vt:lpstr>
      <vt:lpstr>Sample Table Data (Stable)</vt:lpstr>
      <vt:lpstr>Sample Table Data (Mapped Vs Stable)</vt:lpstr>
      <vt:lpstr>Binary Relation (Many-to-Many)</vt:lpstr>
      <vt:lpstr>Relational Schema (Many-to-Many)</vt:lpstr>
      <vt:lpstr>Sample Table Data (Mapped Vs Stable)</vt:lpstr>
      <vt:lpstr>Data Types</vt:lpstr>
      <vt:lpstr>              Data Types</vt:lpstr>
      <vt:lpstr>Exercise 1</vt:lpstr>
      <vt:lpstr>Data Definition Language</vt:lpstr>
      <vt:lpstr>Data Definition Language (cont’d)</vt:lpstr>
      <vt:lpstr>Insert Records (cont’d)</vt:lpstr>
      <vt:lpstr>Insert Records (cont’d)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210 Organization of Data Creating a Database Penn State Abington</dc:title>
  <dc:creator>James</dc:creator>
  <cp:lastModifiedBy>Gokhan Ozden</cp:lastModifiedBy>
  <cp:revision>88</cp:revision>
  <dcterms:created xsi:type="dcterms:W3CDTF">2016-03-03T00:55:12Z</dcterms:created>
  <dcterms:modified xsi:type="dcterms:W3CDTF">2018-01-15T19:10:31Z</dcterms:modified>
</cp:coreProperties>
</file>