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sldIdLst>
    <p:sldId id="256" r:id="rId2"/>
    <p:sldId id="383" r:id="rId3"/>
    <p:sldId id="380" r:id="rId4"/>
    <p:sldId id="389" r:id="rId5"/>
    <p:sldId id="385" r:id="rId6"/>
    <p:sldId id="388" r:id="rId7"/>
    <p:sldId id="424" r:id="rId8"/>
    <p:sldId id="390" r:id="rId9"/>
    <p:sldId id="391" r:id="rId10"/>
    <p:sldId id="392" r:id="rId11"/>
    <p:sldId id="384" r:id="rId12"/>
    <p:sldId id="393" r:id="rId13"/>
    <p:sldId id="394" r:id="rId14"/>
    <p:sldId id="425" r:id="rId15"/>
    <p:sldId id="395" r:id="rId16"/>
    <p:sldId id="396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6" r:id="rId25"/>
    <p:sldId id="408" r:id="rId26"/>
    <p:sldId id="407" r:id="rId27"/>
    <p:sldId id="409" r:id="rId28"/>
    <p:sldId id="410" r:id="rId29"/>
    <p:sldId id="411" r:id="rId30"/>
    <p:sldId id="413" r:id="rId31"/>
    <p:sldId id="414" r:id="rId32"/>
    <p:sldId id="415" r:id="rId33"/>
    <p:sldId id="416" r:id="rId34"/>
    <p:sldId id="417" r:id="rId35"/>
    <p:sldId id="421" r:id="rId36"/>
    <p:sldId id="422" r:id="rId37"/>
    <p:sldId id="418" r:id="rId38"/>
    <p:sldId id="42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000" autoAdjust="0"/>
  </p:normalViewPr>
  <p:slideViewPr>
    <p:cSldViewPr>
      <p:cViewPr varScale="1">
        <p:scale>
          <a:sx n="106" d="100"/>
          <a:sy n="106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F540-B6D8-4B14-AFD4-B3F2AB50A8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F540-B6D8-4B14-AFD4-B3F2AB50A8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5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Organization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khan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IST 210</a:t>
            </a:r>
            <a:br>
              <a:rPr lang="en-US" dirty="0"/>
            </a:br>
            <a:r>
              <a:rPr lang="en-US" dirty="0"/>
              <a:t>Organization of Data</a:t>
            </a:r>
            <a:br>
              <a:rPr lang="en-US" dirty="0"/>
            </a:br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Penn State Abington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/>
              <a:t>Dr. S. Gokhan Ozden</a:t>
            </a:r>
          </a:p>
          <a:p>
            <a:pPr algn="r"/>
            <a:r>
              <a:rPr lang="en-US" dirty="0">
                <a:hlinkClick r:id="rId3"/>
              </a:rPr>
              <a:t>gokhan@psu.edu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ctr"/>
            <a:r>
              <a:rPr lang="en-US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/>
              <a:t>List Product ID, Product Name, Category Name for Products which does not belong to Mens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590800" cy="304800"/>
          </a:xfrm>
        </p:spPr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3962400" cy="279991"/>
          </a:xfrm>
        </p:spPr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590800" cy="304800"/>
          </a:xfrm>
        </p:spPr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36094"/>
            <a:ext cx="7703652" cy="1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SQL query that returns all </a:t>
            </a:r>
            <a:r>
              <a:rPr lang="en-US" b="1" i="1" dirty="0"/>
              <a:t>Orders</a:t>
            </a:r>
            <a:r>
              <a:rPr lang="en-US" dirty="0"/>
              <a:t> that are ordered after 20 July 2017</a:t>
            </a:r>
          </a:p>
          <a:p>
            <a:r>
              <a:rPr lang="en-US" b="1" i="1" dirty="0"/>
              <a:t>SELECT * FROM DEMO_ORDERS WHERE ORDER_TIMESTAMP &gt; '20-JUL-17'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29000" y="3138594"/>
            <a:ext cx="58674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647700" y="2819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SELECT * FROM Customers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CUST_FIRST_NAME LIKE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%'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991908"/>
          </a:xfrm>
        </p:spPr>
        <p:txBody>
          <a:bodyPr/>
          <a:lstStyle/>
          <a:p>
            <a:r>
              <a:rPr lang="en-US" sz="2000" i="1" dirty="0"/>
              <a:t>Customer Name </a:t>
            </a:r>
            <a:r>
              <a:rPr lang="en-US" sz="2000" dirty="0"/>
              <a:t>Starting with </a:t>
            </a:r>
            <a:r>
              <a:rPr lang="en-US" sz="2000" i="1" dirty="0"/>
              <a:t>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" y="4421970"/>
            <a:ext cx="8829675" cy="159067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ctr"/>
            <a:endParaRPr lang="en-US" i="1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876800" y="5465222"/>
            <a:ext cx="8229600" cy="353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ate Placeholder 3"/>
          <p:cNvSpPr>
            <a:spLocks noGrp="1"/>
          </p:cNvSpPr>
          <p:nvPr/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/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/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314950" y="3420534"/>
            <a:ext cx="3562350" cy="685800"/>
          </a:xfrm>
          <a:prstGeom prst="wedgeRoundRectCallout">
            <a:avLst>
              <a:gd name="adj1" fmla="val -102563"/>
              <a:gd name="adj2" fmla="val -4614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Select only the customer whose </a:t>
            </a:r>
            <a:r>
              <a:rPr lang="en-US" b="1" i="1" dirty="0"/>
              <a:t>Customer First Name</a:t>
            </a:r>
            <a:r>
              <a:rPr lang="en-US" dirty="0"/>
              <a:t> begins with </a:t>
            </a:r>
            <a:r>
              <a:rPr lang="en-US" b="1" i="1" dirty="0"/>
              <a:t>E</a:t>
            </a:r>
            <a:endParaRPr lang="en-US" dirty="0"/>
          </a:p>
        </p:txBody>
      </p:sp>
      <p:sp>
        <p:nvSpPr>
          <p:cNvPr id="20" name="Line Callout 3 19"/>
          <p:cNvSpPr/>
          <p:nvPr/>
        </p:nvSpPr>
        <p:spPr>
          <a:xfrm>
            <a:off x="4191000" y="1447801"/>
            <a:ext cx="1676400" cy="533399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263916"/>
              <a:gd name="adj6" fmla="val -978"/>
              <a:gd name="adj7" fmla="val 323428"/>
              <a:gd name="adj8" fmla="val -24802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Use </a:t>
            </a:r>
            <a:r>
              <a:rPr lang="en-US" b="1" i="1" dirty="0"/>
              <a:t>LIKE </a:t>
            </a:r>
            <a:r>
              <a:rPr lang="en-US" dirty="0"/>
              <a:t>when using </a:t>
            </a:r>
            <a:r>
              <a:rPr lang="en-US" b="1" i="1" dirty="0"/>
              <a:t>%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4973109"/>
            <a:ext cx="152400" cy="74189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3 21"/>
          <p:cNvSpPr/>
          <p:nvPr/>
        </p:nvSpPr>
        <p:spPr>
          <a:xfrm>
            <a:off x="6172200" y="1447801"/>
            <a:ext cx="2106084" cy="838199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102011"/>
              <a:gd name="adj6" fmla="val 12616"/>
              <a:gd name="adj7" fmla="val 205004"/>
              <a:gd name="adj8" fmla="val -81583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%</a:t>
            </a:r>
            <a:r>
              <a:rPr lang="en-US" dirty="0"/>
              <a:t> matches anything (which includes nothing at all)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</p:spTree>
    <p:extLst>
      <p:ext uri="{BB962C8B-B14F-4D97-AF65-F5344CB8AC3E}">
        <p14:creationId xmlns:p14="http://schemas.microsoft.com/office/powerpoint/2010/main" val="3399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3756"/>
            <a:ext cx="8829675" cy="1590675"/>
          </a:xfrm>
          <a:prstGeom prst="rect">
            <a:avLst/>
          </a:prstGeom>
        </p:spPr>
      </p:pic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i="1" dirty="0"/>
              <a:t>Customer First Name </a:t>
            </a:r>
            <a:r>
              <a:rPr lang="en-US" sz="2000" dirty="0"/>
              <a:t>With </a:t>
            </a:r>
            <a:r>
              <a:rPr lang="en-US" sz="2000" i="1" dirty="0"/>
              <a:t>E</a:t>
            </a:r>
            <a:r>
              <a:rPr lang="en-US" sz="2000" dirty="0"/>
              <a:t> Anywhere (case sensitive)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" y="1642399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/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/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/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3417859"/>
            <a:ext cx="643466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47700" y="309019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SELECT * FROM Customers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CUST_FIRST_NAME LIKE '%E%'</a:t>
            </a:r>
          </a:p>
        </p:txBody>
      </p:sp>
      <p:sp>
        <p:nvSpPr>
          <p:cNvPr id="15" name="Line Callout 3 14"/>
          <p:cNvSpPr/>
          <p:nvPr/>
        </p:nvSpPr>
        <p:spPr>
          <a:xfrm>
            <a:off x="6172200" y="1718600"/>
            <a:ext cx="2106084" cy="609599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102011"/>
              <a:gd name="adj6" fmla="val 12616"/>
              <a:gd name="adj7" fmla="val 282706"/>
              <a:gd name="adj8" fmla="val -85136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%</a:t>
            </a:r>
            <a:r>
              <a:rPr lang="en-US" dirty="0"/>
              <a:t> can be used more than once</a:t>
            </a:r>
            <a:endParaRPr lang="en-US" b="1" i="1" dirty="0">
              <a:solidFill>
                <a:schemeClr val="dk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314950" y="3691333"/>
            <a:ext cx="3778250" cy="685800"/>
          </a:xfrm>
          <a:prstGeom prst="wedgeRoundRectCallout">
            <a:avLst>
              <a:gd name="adj1" fmla="val -102563"/>
              <a:gd name="adj2" fmla="val -4614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Select only the customer whose </a:t>
            </a:r>
            <a:r>
              <a:rPr lang="en-US" b="1" i="1" dirty="0"/>
              <a:t>Customer First Name</a:t>
            </a:r>
            <a:r>
              <a:rPr lang="en-US" dirty="0"/>
              <a:t> having </a:t>
            </a:r>
            <a:r>
              <a:rPr lang="en-US" b="1" i="1" dirty="0"/>
              <a:t>E</a:t>
            </a:r>
            <a:r>
              <a:rPr lang="en-US" dirty="0"/>
              <a:t> anywhere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30839" y="5455086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0840" y="4955742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1651000" y="1828799"/>
            <a:ext cx="3759200" cy="762001"/>
          </a:xfrm>
          <a:prstGeom prst="wedgeRoundRectCallout">
            <a:avLst>
              <a:gd name="adj1" fmla="val 12084"/>
              <a:gd name="adj2" fmla="val 13626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Anything (%)</a:t>
            </a:r>
            <a:br>
              <a:rPr lang="en-US" dirty="0"/>
            </a:br>
            <a:r>
              <a:rPr lang="en-US" dirty="0"/>
              <a:t>followed by a E</a:t>
            </a:r>
            <a:br>
              <a:rPr lang="en-US" dirty="0"/>
            </a:br>
            <a:r>
              <a:rPr lang="en-US" dirty="0"/>
              <a:t>followed by anything (%)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  <p:sp>
        <p:nvSpPr>
          <p:cNvPr id="27" name="Line Callout 3 14"/>
          <p:cNvSpPr/>
          <p:nvPr/>
        </p:nvSpPr>
        <p:spPr>
          <a:xfrm>
            <a:off x="6485466" y="2647668"/>
            <a:ext cx="2607734" cy="609599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102011"/>
              <a:gd name="adj6" fmla="val 12616"/>
              <a:gd name="adj7" fmla="val 141706"/>
              <a:gd name="adj8" fmla="val -94688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Anything inside the single quotes is case sensitive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1" y="4150582"/>
            <a:ext cx="3990975" cy="1695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000" y="3449020"/>
            <a:ext cx="643466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47700" y="309019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SELECT * FROM Customers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WHERE UPPER(CUST_FIRST_NAME) LIKE UPPER('%E%')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i="1" dirty="0"/>
              <a:t>Customer First Name </a:t>
            </a:r>
            <a:r>
              <a:rPr lang="en-US" sz="2000" dirty="0"/>
              <a:t>With </a:t>
            </a:r>
            <a:r>
              <a:rPr lang="en-US" sz="2000" i="1" dirty="0"/>
              <a:t>E</a:t>
            </a:r>
            <a:r>
              <a:rPr lang="en-US" sz="2000" dirty="0"/>
              <a:t> Anywhere (case in-sensitive)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" y="1642399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/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/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/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6172200" y="1718600"/>
            <a:ext cx="2514600" cy="1100800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102011"/>
              <a:gd name="adj6" fmla="val 12616"/>
              <a:gd name="adj7" fmla="val 158267"/>
              <a:gd name="adj8" fmla="val -35463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UPPER function needs to be used on the right side for correct comparison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5922" y="5562600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42583" y="4946583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1651000" y="1828799"/>
            <a:ext cx="3759200" cy="762001"/>
          </a:xfrm>
          <a:prstGeom prst="wedgeRoundRectCallout">
            <a:avLst>
              <a:gd name="adj1" fmla="val -42646"/>
              <a:gd name="adj2" fmla="val 16746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UPPER function converts everything inside into upper case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3454" y="4648200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08717" y="5257800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33439" y="5569017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1968" y="5569017"/>
            <a:ext cx="124883" cy="152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5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SQL statement that shows customers whose state begins with a letter </a:t>
            </a:r>
            <a:r>
              <a:rPr lang="en-US" b="1" i="1" dirty="0"/>
              <a:t>M</a:t>
            </a:r>
          </a:p>
          <a:p>
            <a:r>
              <a:rPr lang="en-US" dirty="0"/>
              <a:t>Modify that statement to only show the </a:t>
            </a:r>
            <a:r>
              <a:rPr lang="en-US" i="1" dirty="0"/>
              <a:t>first name</a:t>
            </a:r>
            <a:r>
              <a:rPr lang="en-US" dirty="0"/>
              <a:t> and the </a:t>
            </a:r>
            <a:r>
              <a:rPr lang="en-US" i="1" dirty="0"/>
              <a:t>state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7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Aliasing allows you to specify different names for your tables and columns</a:t>
            </a:r>
          </a:p>
          <a:p>
            <a:pPr lvl="1"/>
            <a:r>
              <a:rPr lang="en-US" dirty="0"/>
              <a:t>Table Aliasing – SELECT C.CUST_CITY FROM DEMO_CUSTOMERS C</a:t>
            </a:r>
          </a:p>
          <a:p>
            <a:pPr lvl="1"/>
            <a:r>
              <a:rPr lang="en-US" dirty="0"/>
              <a:t>‘as’ keyword is not necessary</a:t>
            </a:r>
          </a:p>
          <a:p>
            <a:pPr lvl="1"/>
            <a:r>
              <a:rPr lang="en-US" dirty="0"/>
              <a:t>This saves time while typing</a:t>
            </a:r>
          </a:p>
          <a:p>
            <a:pPr lvl="1"/>
            <a:r>
              <a:rPr lang="en-US" dirty="0"/>
              <a:t>We will see the benefit of table aliasing when we do joins using multiple tables</a:t>
            </a:r>
          </a:p>
          <a:p>
            <a:r>
              <a:rPr lang="en-US" dirty="0"/>
              <a:t>Column Aliasing –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5105400"/>
            <a:ext cx="2971800" cy="1033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CUST_CITY AS "Customer City" FROM DEMO_CUSTOMERS</a:t>
            </a:r>
          </a:p>
        </p:txBody>
      </p:sp>
      <p:sp>
        <p:nvSpPr>
          <p:cNvPr id="8" name="Line Callout 3 14"/>
          <p:cNvSpPr/>
          <p:nvPr/>
        </p:nvSpPr>
        <p:spPr>
          <a:xfrm>
            <a:off x="6934200" y="3505200"/>
            <a:ext cx="1600200" cy="628518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102011"/>
              <a:gd name="adj6" fmla="val 12616"/>
              <a:gd name="adj7" fmla="val 325575"/>
              <a:gd name="adj8" fmla="val -58892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 this case it is double quotes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Concat</a:t>
            </a:r>
            <a:r>
              <a:rPr lang="en-US" dirty="0"/>
              <a:t> Operator (||)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operator helps to combine values of two or more columns into one column in the result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Organization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47"/>
            <a:ext cx="5581650" cy="390525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5410740" y="2362199"/>
            <a:ext cx="3276060" cy="762001"/>
          </a:xfrm>
          <a:prstGeom prst="wedgeRoundRectCallout">
            <a:avLst>
              <a:gd name="adj1" fmla="val -153453"/>
              <a:gd name="adj2" fmla="val 33577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First Name and Last Name columns are combined into one</a:t>
            </a:r>
          </a:p>
        </p:txBody>
      </p:sp>
      <p:sp>
        <p:nvSpPr>
          <p:cNvPr id="11" name="Rounded Rectangular Callout 7"/>
          <p:cNvSpPr/>
          <p:nvPr/>
        </p:nvSpPr>
        <p:spPr>
          <a:xfrm>
            <a:off x="5410740" y="3543300"/>
            <a:ext cx="3276060" cy="762001"/>
          </a:xfrm>
          <a:prstGeom prst="wedgeRoundRectCallout">
            <a:avLst>
              <a:gd name="adj1" fmla="val -162664"/>
              <a:gd name="adj2" fmla="val -10322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 added a space between first and last name</a:t>
            </a:r>
          </a:p>
        </p:txBody>
      </p:sp>
      <p:sp>
        <p:nvSpPr>
          <p:cNvPr id="12" name="Rounded Rectangular Callout 7"/>
          <p:cNvSpPr/>
          <p:nvPr/>
        </p:nvSpPr>
        <p:spPr>
          <a:xfrm>
            <a:off x="5410740" y="4834731"/>
            <a:ext cx="3276060" cy="762001"/>
          </a:xfrm>
          <a:prstGeom prst="wedgeRoundRectCallout">
            <a:avLst>
              <a:gd name="adj1" fmla="val -102375"/>
              <a:gd name="adj2" fmla="val -27242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Then we named concatenated new column as Customer Name</a:t>
            </a:r>
          </a:p>
        </p:txBody>
      </p:sp>
    </p:spTree>
    <p:extLst>
      <p:ext uri="{BB962C8B-B14F-4D97-AF65-F5344CB8AC3E}">
        <p14:creationId xmlns:p14="http://schemas.microsoft.com/office/powerpoint/2010/main" val="384053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Customer ID, Customer Name, Customer Full Address for Customers who don't live in MA.</a:t>
            </a:r>
          </a:p>
          <a:p>
            <a:r>
              <a:rPr lang="en-US" dirty="0"/>
              <a:t>Use your best guess to find the customer name parts and address parts from the table</a:t>
            </a:r>
          </a:p>
          <a:p>
            <a:r>
              <a:rPr lang="en-US" dirty="0"/>
              <a:t>Use alias names wherever I have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IS NULL</a:t>
            </a:r>
          </a:p>
          <a:p>
            <a:r>
              <a:rPr lang="en-US" dirty="0"/>
              <a:t>IS NOT NULL</a:t>
            </a:r>
          </a:p>
          <a:p>
            <a:r>
              <a:rPr lang="en-US" dirty="0"/>
              <a:t>Ranges (between numbers or strings)</a:t>
            </a:r>
          </a:p>
          <a:p>
            <a:r>
              <a:rPr lang="en-US" dirty="0"/>
              <a:t>IN (checking if a value is in a list)</a:t>
            </a:r>
          </a:p>
          <a:p>
            <a:r>
              <a:rPr lang="en-US" dirty="0"/>
              <a:t>EXISTS</a:t>
            </a:r>
          </a:p>
          <a:p>
            <a:r>
              <a:rPr lang="en-US" dirty="0"/>
              <a:t>NOT EXISTS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SELECT</a:t>
            </a:r>
            <a:r>
              <a:rPr lang="en-US" dirty="0"/>
              <a:t> statement allows to select columns from the table</a:t>
            </a:r>
          </a:p>
          <a:p>
            <a:r>
              <a:rPr lang="en-US" b="1" i="1" dirty="0"/>
              <a:t>WHERE</a:t>
            </a:r>
            <a:r>
              <a:rPr lang="en-US" dirty="0"/>
              <a:t> clause is used to filter data rows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2914"/>
            <a:ext cx="6276975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733800" y="2599542"/>
            <a:ext cx="3352800" cy="612648"/>
          </a:xfrm>
          <a:prstGeom prst="wedgeEllipseCallout">
            <a:avLst>
              <a:gd name="adj1" fmla="val -147622"/>
              <a:gd name="adj2" fmla="val 307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be combined with any other expression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2971800" y="1569217"/>
            <a:ext cx="3352800" cy="612648"/>
          </a:xfrm>
          <a:prstGeom prst="wedgeEllipseCallout">
            <a:avLst>
              <a:gd name="adj1" fmla="val -92496"/>
              <a:gd name="adj2" fmla="val 1625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Expression using the LIKE operator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5791200" y="5018855"/>
            <a:ext cx="3352800" cy="612648"/>
          </a:xfrm>
          <a:prstGeom prst="wedgeEllipseCallout">
            <a:avLst>
              <a:gd name="adj1" fmla="val -201505"/>
              <a:gd name="adj2" fmla="val -327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Expression using the = operator</a:t>
            </a:r>
          </a:p>
        </p:txBody>
      </p:sp>
    </p:spTree>
    <p:extLst>
      <p:ext uri="{BB962C8B-B14F-4D97-AF65-F5344CB8AC3E}">
        <p14:creationId xmlns:p14="http://schemas.microsoft.com/office/powerpoint/2010/main" val="27474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066800"/>
            <a:ext cx="8731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AND with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AND’</a:t>
            </a:r>
            <a:r>
              <a:rPr lang="en-US" dirty="0"/>
              <a:t>s have higher priority than </a:t>
            </a:r>
            <a:r>
              <a:rPr lang="en-US" b="1" i="1" dirty="0"/>
              <a:t>OR’</a:t>
            </a:r>
            <a:r>
              <a:rPr lang="en-US" dirty="0"/>
              <a:t>s</a:t>
            </a:r>
          </a:p>
          <a:p>
            <a:r>
              <a:rPr lang="en-US" dirty="0"/>
              <a:t>Truth table can help you solve the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49344"/>
              </p:ext>
            </p:extLst>
          </p:nvPr>
        </p:nvGraphicFramePr>
        <p:xfrm>
          <a:off x="1143000" y="3200400"/>
          <a:ext cx="18287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AND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91346"/>
              </p:ext>
            </p:extLst>
          </p:nvPr>
        </p:nvGraphicFramePr>
        <p:xfrm>
          <a:off x="4914900" y="3200400"/>
          <a:ext cx="18287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OR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1" y="1490113"/>
            <a:ext cx="7853700" cy="3590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AND with 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253037" y="2805706"/>
            <a:ext cx="3352800" cy="1409106"/>
          </a:xfrm>
          <a:prstGeom prst="wedgeEllipseCallout">
            <a:avLst>
              <a:gd name="adj1" fmla="val -176676"/>
              <a:gd name="adj2" fmla="val -685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has higher precedence so AND is evaluated first and then the result is </a:t>
            </a:r>
            <a:r>
              <a:rPr lang="en-US" dirty="0" err="1">
                <a:solidFill>
                  <a:schemeClr val="tx1"/>
                </a:solidFill>
              </a:rPr>
              <a:t>ORed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543799" y="4648200"/>
            <a:ext cx="1495425" cy="1524000"/>
          </a:xfrm>
          <a:prstGeom prst="wedgeEllipseCallout">
            <a:avLst>
              <a:gd name="adj1" fmla="val -96314"/>
              <a:gd name="adj2" fmla="val -552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contains cities other than St. Louis</a:t>
            </a:r>
          </a:p>
        </p:txBody>
      </p:sp>
    </p:spTree>
    <p:extLst>
      <p:ext uri="{BB962C8B-B14F-4D97-AF65-F5344CB8AC3E}">
        <p14:creationId xmlns:p14="http://schemas.microsoft.com/office/powerpoint/2010/main" val="12836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" y="3186619"/>
            <a:ext cx="7343775" cy="270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AND with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parentheses can solve this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4800600" y="3186619"/>
            <a:ext cx="3429000" cy="1524000"/>
          </a:xfrm>
          <a:prstGeom prst="wedgeEllipseCallout">
            <a:avLst>
              <a:gd name="adj1" fmla="val -118501"/>
              <a:gd name="adj2" fmla="val 14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parentheses fixes the problem as Boolean expression contained within it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1941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Customer ID, Customer Name, City, State for Customers who either live in ‘Atlanta' or ‘Chicago' and who is a repeat customer.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71" y="2514600"/>
            <a:ext cx="6086475" cy="3324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NULL </a:t>
            </a:r>
            <a:r>
              <a:rPr lang="en-US" dirty="0"/>
              <a:t>means nothing or not defined</a:t>
            </a:r>
          </a:p>
          <a:p>
            <a:pPr lvl="1"/>
            <a:r>
              <a:rPr lang="en-US" dirty="0"/>
              <a:t>It doesn’t mean 0 or empty string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05400" y="2527367"/>
            <a:ext cx="729879" cy="221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7086600" y="2298514"/>
            <a:ext cx="2054572" cy="1707830"/>
          </a:xfrm>
          <a:prstGeom prst="wedgeEllipseCallout">
            <a:avLst>
              <a:gd name="adj1" fmla="val -103849"/>
              <a:gd name="adj2" fmla="val -263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‘IS NULL’ is the keyword to search for NULL values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5470339" y="5278696"/>
            <a:ext cx="3429000" cy="900619"/>
          </a:xfrm>
          <a:prstGeom prst="wedgeEllipseCallout">
            <a:avLst>
              <a:gd name="adj1" fmla="val -65831"/>
              <a:gd name="adj2" fmla="val -31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 values are stored as ‘NULL’ and it may be shown as dashed values</a:t>
            </a:r>
          </a:p>
        </p:txBody>
      </p:sp>
    </p:spTree>
    <p:extLst>
      <p:ext uri="{BB962C8B-B14F-4D97-AF65-F5344CB8AC3E}">
        <p14:creationId xmlns:p14="http://schemas.microsoft.com/office/powerpoint/2010/main" val="36367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802"/>
            <a:ext cx="6000750" cy="1771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NOT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410200" y="3364452"/>
            <a:ext cx="3429000" cy="900619"/>
          </a:xfrm>
          <a:prstGeom prst="wedgeEllipseCallout">
            <a:avLst>
              <a:gd name="adj1" fmla="val -50580"/>
              <a:gd name="adj2" fmla="val -657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CUST_EMAIL which have NULL as value is returned</a:t>
            </a:r>
          </a:p>
        </p:txBody>
      </p:sp>
    </p:spTree>
    <p:extLst>
      <p:ext uri="{BB962C8B-B14F-4D97-AF65-F5344CB8AC3E}">
        <p14:creationId xmlns:p14="http://schemas.microsoft.com/office/powerpoint/2010/main" val="104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SELECT that has </a:t>
            </a:r>
            <a:r>
              <a:rPr lang="en-US" b="1" i="1" dirty="0"/>
              <a:t>Customers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Customer ID</a:t>
            </a:r>
          </a:p>
          <a:p>
            <a:pPr lvl="1"/>
            <a:r>
              <a:rPr lang="en-US" dirty="0"/>
              <a:t>Customer Full Name</a:t>
            </a:r>
          </a:p>
          <a:p>
            <a:pPr lvl="1"/>
            <a:r>
              <a:rPr lang="en-US" dirty="0"/>
              <a:t>Customer Full Address</a:t>
            </a:r>
          </a:p>
          <a:p>
            <a:pPr lvl="1"/>
            <a:r>
              <a:rPr lang="en-US" dirty="0"/>
              <a:t>Customer E-mail</a:t>
            </a:r>
          </a:p>
          <a:p>
            <a:r>
              <a:rPr lang="en-US" dirty="0"/>
              <a:t>With these conditions</a:t>
            </a:r>
          </a:p>
          <a:p>
            <a:pPr lvl="1"/>
            <a:r>
              <a:rPr lang="en-US" dirty="0"/>
              <a:t>The customer is a repeated customer</a:t>
            </a:r>
          </a:p>
          <a:p>
            <a:pPr lvl="1"/>
            <a:r>
              <a:rPr lang="en-US" dirty="0"/>
              <a:t>The e-mail is 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524125"/>
            <a:ext cx="4512400" cy="3876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lets you find fields within a range</a:t>
            </a:r>
          </a:p>
          <a:p>
            <a:r>
              <a:rPr lang="en-US" dirty="0"/>
              <a:t>All orders placed in July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5156200" y="5342466"/>
            <a:ext cx="2590800" cy="685801"/>
          </a:xfrm>
          <a:prstGeom prst="borderCallout3">
            <a:avLst>
              <a:gd name="adj1" fmla="val 100534"/>
              <a:gd name="adj2" fmla="val 12809"/>
              <a:gd name="adj3" fmla="val 100797"/>
              <a:gd name="adj4" fmla="val 12172"/>
              <a:gd name="adj5" fmla="val 64974"/>
              <a:gd name="adj6" fmla="val -59933"/>
              <a:gd name="adj7" fmla="val -350102"/>
              <a:gd name="adj8" fmla="val -91652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&gt;= means</a:t>
            </a:r>
            <a:br>
              <a:rPr lang="en-US" dirty="0"/>
            </a:br>
            <a:r>
              <a:rPr lang="en-US" dirty="0"/>
              <a:t>greater-than or equal-to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Query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SQL Workshop</a:t>
            </a:r>
          </a:p>
          <a:p>
            <a:r>
              <a:rPr lang="en-US" dirty="0"/>
              <a:t>Click SQL Commands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first name beginning with A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C.Customer_ID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Demo_Customers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WHERE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C.Cust_First_Name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&gt;= 'A' AND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C.Cust_First_Name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 'B'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4343400"/>
            <a:ext cx="4191000" cy="7620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5067300"/>
            <a:ext cx="3505200" cy="990600"/>
          </a:xfrm>
          <a:prstGeom prst="wedgeRoundRectCallout">
            <a:avLst>
              <a:gd name="adj1" fmla="val -38746"/>
              <a:gd name="adj2" fmla="val -6573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NOTE</a:t>
            </a:r>
            <a:br>
              <a:rPr lang="en-US" b="1" i="1" dirty="0"/>
            </a:br>
            <a:r>
              <a:rPr lang="en-US" dirty="0"/>
              <a:t>That's the same as</a:t>
            </a:r>
            <a:br>
              <a:rPr lang="en-US" dirty="0"/>
            </a:br>
            <a:r>
              <a:rPr lang="en-US" b="1" dirty="0" err="1">
                <a:latin typeface="Consolas" pitchFamily="49" charset="0"/>
                <a:cs typeface="Consolas" pitchFamily="49" charset="0"/>
              </a:rPr>
              <a:t>C.Cust_First_Name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LIKE 'A%'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41284"/>
            <a:ext cx="3757099" cy="18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For Different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Looking for a list of certain customers</a:t>
            </a:r>
          </a:p>
          <a:p>
            <a:r>
              <a:rPr lang="en-US" dirty="0"/>
              <a:t>Use </a:t>
            </a:r>
            <a:r>
              <a:rPr lang="en-US" b="1" i="1" dirty="0"/>
              <a:t>OR</a:t>
            </a:r>
            <a:r>
              <a:rPr lang="en-US" dirty="0"/>
              <a:t> to add each condition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Demo_Customers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WHERE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(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 OR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2 OR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3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5850" y="4038600"/>
            <a:ext cx="3962400" cy="18288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791200" y="5067300"/>
            <a:ext cx="2057400" cy="571500"/>
          </a:xfrm>
          <a:prstGeom prst="wedgeRoundRectCallout">
            <a:avLst>
              <a:gd name="adj1" fmla="val -85274"/>
              <a:gd name="adj2" fmla="val 19295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There's an easier way to do that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81238"/>
            <a:ext cx="2571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i="1" dirty="0"/>
              <a:t>IN</a:t>
            </a:r>
            <a:r>
              <a:rPr lang="en-US" dirty="0"/>
              <a:t>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a list of certain customers</a:t>
            </a:r>
          </a:p>
          <a:p>
            <a:r>
              <a:rPr lang="en-US" dirty="0"/>
              <a:t>Use the </a:t>
            </a:r>
            <a:r>
              <a:rPr lang="en-US" b="1" i="1" dirty="0"/>
              <a:t>IN</a:t>
            </a:r>
            <a:r>
              <a:rPr lang="en-US" dirty="0"/>
              <a:t> condition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C.CustomerID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C.Cust_First_Name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Demo_Customers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AS C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WHERE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C.Customer_ID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IN (1, 2,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5850" y="4343400"/>
            <a:ext cx="6381750" cy="3810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81238"/>
            <a:ext cx="2571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Customers who live in</a:t>
            </a:r>
          </a:p>
          <a:p>
            <a:pPr lvl="1"/>
            <a:r>
              <a:rPr lang="en-US" dirty="0"/>
              <a:t>VA</a:t>
            </a:r>
          </a:p>
          <a:p>
            <a:pPr lvl="1"/>
            <a:r>
              <a:rPr lang="en-US" dirty="0"/>
              <a:t>MA</a:t>
            </a:r>
          </a:p>
          <a:p>
            <a:pPr lvl="1"/>
            <a:r>
              <a:rPr lang="en-US" dirty="0"/>
              <a:t>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  <a:p>
            <a:pPr lvl="1"/>
            <a:r>
              <a:rPr lang="en-US" dirty="0"/>
              <a:t>Product ID, </a:t>
            </a:r>
          </a:p>
          <a:p>
            <a:pPr lvl="1"/>
            <a:r>
              <a:rPr lang="en-US" dirty="0"/>
              <a:t>Product Name,</a:t>
            </a:r>
          </a:p>
          <a:p>
            <a:pPr lvl="1"/>
            <a:r>
              <a:rPr lang="en-US" dirty="0"/>
              <a:t>List Price</a:t>
            </a:r>
          </a:p>
          <a:p>
            <a:pPr marL="457200" lvl="1" indent="0">
              <a:buNone/>
            </a:pPr>
            <a:r>
              <a:rPr lang="en-US" dirty="0"/>
              <a:t>For all Products which have List Price between 100 and 150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DISTINCT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for selecting distinct rows specified in the SELECT clause</a:t>
            </a:r>
          </a:p>
          <a:p>
            <a:r>
              <a:rPr lang="en-US" dirty="0"/>
              <a:t>Here it selects distinct Category and List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Here it select distinct Category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6" y="3438939"/>
            <a:ext cx="2971178" cy="3214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819400"/>
            <a:ext cx="3752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ORDER BY is used to order the result in ascending or descending order</a:t>
            </a:r>
          </a:p>
          <a:p>
            <a:r>
              <a:rPr lang="en-US" sz="2400" dirty="0"/>
              <a:t>It defaults to ascending if no ASC or DESC specified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Here </a:t>
            </a:r>
            <a:r>
              <a:rPr lang="en-US" dirty="0" err="1"/>
              <a:t>LastName</a:t>
            </a:r>
            <a:r>
              <a:rPr lang="en-US" dirty="0"/>
              <a:t> is DESC  specified</a:t>
            </a:r>
          </a:p>
          <a:p>
            <a:r>
              <a:rPr lang="en-US" dirty="0"/>
              <a:t>ASC – ascending</a:t>
            </a:r>
          </a:p>
          <a:p>
            <a:r>
              <a:rPr lang="en-US" dirty="0"/>
              <a:t>DESC- descending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3190875"/>
            <a:ext cx="4400550" cy="351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105150"/>
            <a:ext cx="4324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1"/>
            <a:ext cx="8229600" cy="5040314"/>
          </a:xfrm>
        </p:spPr>
        <p:txBody>
          <a:bodyPr>
            <a:normAutofit fontScale="70000" lnSpcReduction="20000"/>
          </a:bodyPr>
          <a:lstStyle/>
          <a:p>
            <a:r>
              <a:rPr lang="en-US" sz="2100" b="1" dirty="0"/>
              <a:t>CHAR and VARCHAR</a:t>
            </a:r>
          </a:p>
          <a:p>
            <a:pPr lvl="1"/>
            <a:r>
              <a:rPr lang="en-US" b="1" dirty="0"/>
              <a:t>CHAR </a:t>
            </a:r>
            <a:r>
              <a:rPr lang="en-US" dirty="0"/>
              <a:t>is a fixed length data type</a:t>
            </a:r>
          </a:p>
          <a:p>
            <a:pPr lvl="1"/>
            <a:r>
              <a:rPr lang="en-US" dirty="0"/>
              <a:t>Used to store non-Unicode (ASCII 0-127) characters</a:t>
            </a:r>
          </a:p>
          <a:p>
            <a:pPr lvl="1"/>
            <a:r>
              <a:rPr lang="en-US" dirty="0"/>
              <a:t>Occupies 1 byte of space for each character</a:t>
            </a:r>
          </a:p>
          <a:p>
            <a:pPr lvl="1"/>
            <a:r>
              <a:rPr lang="en-US" dirty="0"/>
              <a:t>If the value provided to a variable of </a:t>
            </a:r>
            <a:r>
              <a:rPr lang="en-US" b="1" dirty="0"/>
              <a:t>CHAR</a:t>
            </a:r>
            <a:r>
              <a:rPr lang="en-US" dirty="0"/>
              <a:t> data type is shorter than the length of a column of declared the size of the variable, then the value would be right-padded with blanks to match the size of column length. </a:t>
            </a:r>
          </a:p>
          <a:p>
            <a:pPr lvl="1"/>
            <a:r>
              <a:rPr lang="en-US" b="1" dirty="0"/>
              <a:t>VARCHAR</a:t>
            </a:r>
            <a:r>
              <a:rPr lang="en-US" dirty="0"/>
              <a:t> is a variable length data type</a:t>
            </a:r>
          </a:p>
          <a:p>
            <a:r>
              <a:rPr lang="en-US" sz="2100" b="1" dirty="0"/>
              <a:t>NCHAR and NVARCHAR</a:t>
            </a:r>
          </a:p>
          <a:p>
            <a:pPr lvl="1"/>
            <a:r>
              <a:rPr lang="en-US" b="1" dirty="0"/>
              <a:t>NCHAR </a:t>
            </a:r>
            <a:r>
              <a:rPr lang="en-US" dirty="0"/>
              <a:t>is a fixed length data type</a:t>
            </a:r>
            <a:endParaRPr lang="en-US" b="1" dirty="0"/>
          </a:p>
          <a:p>
            <a:pPr lvl="1"/>
            <a:r>
              <a:rPr lang="en-US" dirty="0"/>
              <a:t>Used to store Unicode (2</a:t>
            </a:r>
            <a:r>
              <a:rPr lang="en-US" baseline="30000" dirty="0"/>
              <a:t>21</a:t>
            </a:r>
            <a:r>
              <a:rPr lang="en-US" dirty="0"/>
              <a:t>) characters</a:t>
            </a:r>
          </a:p>
          <a:p>
            <a:pPr lvl="1"/>
            <a:r>
              <a:rPr lang="en-US" dirty="0"/>
              <a:t>Occupies 2 byte of space for each character</a:t>
            </a:r>
          </a:p>
          <a:p>
            <a:pPr lvl="1"/>
            <a:r>
              <a:rPr lang="en-US" dirty="0"/>
              <a:t>If the value provided to a variable of </a:t>
            </a:r>
            <a:r>
              <a:rPr lang="en-US" b="1" dirty="0"/>
              <a:t>NCHAR</a:t>
            </a:r>
            <a:r>
              <a:rPr lang="en-US" dirty="0"/>
              <a:t> data type is shorter than the length of a column of declared the size of the variable, then the value would be right-padded with blanks to match the size of column length. </a:t>
            </a:r>
          </a:p>
          <a:p>
            <a:pPr lvl="1"/>
            <a:r>
              <a:rPr lang="en-US" b="1" dirty="0"/>
              <a:t>NVARCHAR </a:t>
            </a:r>
            <a:r>
              <a:rPr lang="en-US" dirty="0"/>
              <a:t>is a variable length data type</a:t>
            </a:r>
          </a:p>
          <a:p>
            <a:pPr marL="342900" lvl="1" indent="0">
              <a:buNone/>
            </a:pPr>
            <a:endParaRPr lang="en-US" sz="1900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Nullable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10000" cy="47545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If a data type of a attribute or column is </a:t>
            </a:r>
            <a:r>
              <a:rPr lang="en-US" sz="2400" dirty="0" err="1"/>
              <a:t>Nullable</a:t>
            </a:r>
            <a:r>
              <a:rPr lang="en-US" sz="2400" dirty="0"/>
              <a:t>, it can store </a:t>
            </a:r>
            <a:r>
              <a:rPr lang="en-US" sz="2400" b="1" dirty="0"/>
              <a:t>NULL </a:t>
            </a:r>
            <a:r>
              <a:rPr lang="en-US" sz="2400" dirty="0"/>
              <a:t>as value in the database</a:t>
            </a:r>
          </a:p>
          <a:p>
            <a:r>
              <a:rPr lang="en-US" sz="2400" b="1" dirty="0"/>
              <a:t>NULL</a:t>
            </a:r>
            <a:r>
              <a:rPr lang="en-US" sz="2400" dirty="0"/>
              <a:t> means that there is no value or unknown or not applicable</a:t>
            </a:r>
          </a:p>
          <a:p>
            <a:r>
              <a:rPr lang="en-US" sz="2400" b="1" dirty="0"/>
              <a:t>NULL</a:t>
            </a:r>
            <a:r>
              <a:rPr lang="en-US" sz="2400" dirty="0"/>
              <a:t> is not the same as Empty String</a:t>
            </a:r>
          </a:p>
          <a:p>
            <a:r>
              <a:rPr lang="en-US" sz="2400" dirty="0"/>
              <a:t>Ex: Here there are Null and Not Null columns in the table definition. </a:t>
            </a:r>
            <a:r>
              <a:rPr lang="en-US" sz="2400" dirty="0" err="1" smtClean="0"/>
              <a:t>Product_ID</a:t>
            </a:r>
            <a:r>
              <a:rPr lang="en-US" sz="2400" dirty="0" smtClean="0"/>
              <a:t> </a:t>
            </a:r>
            <a:r>
              <a:rPr lang="en-US" sz="2400" dirty="0"/>
              <a:t>is Not Nullable.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IST 210 Section 103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Organization of Data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81" y="1143000"/>
            <a:ext cx="4948819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600"/>
            <a:ext cx="9144000" cy="366236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678836" y="1295400"/>
            <a:ext cx="2655163" cy="800100"/>
          </a:xfrm>
          <a:prstGeom prst="wedgeRoundRectCallout">
            <a:avLst>
              <a:gd name="adj1" fmla="val -147595"/>
              <a:gd name="adj2" fmla="val 17168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‘*’ Allows you to select all columns in </a:t>
            </a:r>
            <a:r>
              <a:rPr lang="en-US" dirty="0" err="1"/>
              <a:t>Demo_Customers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16319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When There is an Error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/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/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/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42924" y="5325534"/>
            <a:ext cx="2979210" cy="831850"/>
          </a:xfrm>
          <a:prstGeom prst="wedgeRoundRectCallout">
            <a:avLst>
              <a:gd name="adj1" fmla="val -23620"/>
              <a:gd name="adj2" fmla="val -4078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And if you execute the SQL, you'll get an error in the </a:t>
            </a:r>
            <a:r>
              <a:rPr lang="en-US" b="1" i="1" dirty="0"/>
              <a:t>Results</a:t>
            </a:r>
            <a:r>
              <a:rPr lang="en-US" dirty="0"/>
              <a:t> tab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438400"/>
            <a:ext cx="6562725" cy="2505075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286000" y="1143000"/>
            <a:ext cx="2667000" cy="800100"/>
          </a:xfrm>
          <a:prstGeom prst="wedgeRoundRectCallout">
            <a:avLst>
              <a:gd name="adj1" fmla="val -69755"/>
              <a:gd name="adj2" fmla="val 21832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There is no </a:t>
            </a:r>
            <a:r>
              <a:rPr lang="en-US" b="1" i="1" dirty="0"/>
              <a:t>DEMO_CUSTOMERS1</a:t>
            </a:r>
            <a:r>
              <a:rPr lang="en-US" dirty="0"/>
              <a:t> table!</a:t>
            </a:r>
          </a:p>
        </p:txBody>
      </p:sp>
      <p:sp>
        <p:nvSpPr>
          <p:cNvPr id="23" name="Rounded Rectangular Callout 14"/>
          <p:cNvSpPr/>
          <p:nvPr/>
        </p:nvSpPr>
        <p:spPr>
          <a:xfrm>
            <a:off x="5486400" y="5373560"/>
            <a:ext cx="2667000" cy="800100"/>
          </a:xfrm>
          <a:prstGeom prst="wedgeRoundRectCallout">
            <a:avLst>
              <a:gd name="adj1" fmla="val -146212"/>
              <a:gd name="adj2" fmla="val -162251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 says the table or view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13050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Customer ID, Customer First Name, Phone Number for Customers</a:t>
            </a:r>
          </a:p>
          <a:p>
            <a:r>
              <a:rPr lang="en-US" dirty="0"/>
              <a:t>Here I am not naming any specific column names</a:t>
            </a:r>
          </a:p>
          <a:p>
            <a:r>
              <a:rPr lang="en-US" dirty="0"/>
              <a:t>You need to make your best guess by looking at the </a:t>
            </a:r>
            <a:r>
              <a:rPr lang="en-US" dirty="0" err="1"/>
              <a:t>Demo_Customers</a:t>
            </a:r>
            <a:r>
              <a:rPr lang="en-US" dirty="0"/>
              <a:t>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229"/>
          <a:stretch/>
        </p:blipFill>
        <p:spPr>
          <a:xfrm>
            <a:off x="1163930" y="2724903"/>
            <a:ext cx="6772275" cy="1586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645068" y="1099565"/>
            <a:ext cx="1905000" cy="612648"/>
          </a:xfrm>
          <a:prstGeom prst="wedgeEllipseCallout">
            <a:avLst>
              <a:gd name="adj1" fmla="val 63083"/>
              <a:gd name="adj2" fmla="val 215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Name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2397609" y="1407008"/>
            <a:ext cx="537972" cy="1982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191000" y="1243454"/>
            <a:ext cx="2667000" cy="612648"/>
          </a:xfrm>
          <a:prstGeom prst="wedgeEllipseCallout">
            <a:avLst>
              <a:gd name="adj1" fmla="val 19376"/>
              <a:gd name="adj2" fmla="val 105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(Where Clause)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5799949" y="1646718"/>
            <a:ext cx="485983" cy="1567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791521" y="1294660"/>
            <a:ext cx="1905000" cy="612648"/>
          </a:xfrm>
          <a:prstGeom prst="wedgeEllipseCallout">
            <a:avLst>
              <a:gd name="adj1" fmla="val 46956"/>
              <a:gd name="adj2" fmla="val 816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List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533400" y="4598684"/>
            <a:ext cx="1905000" cy="612648"/>
          </a:xfrm>
          <a:prstGeom prst="wedgeEllipseCallout">
            <a:avLst>
              <a:gd name="adj1" fmla="val 9823"/>
              <a:gd name="adj2" fmla="val -1062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Set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487970" y="5498309"/>
            <a:ext cx="3810811" cy="996988"/>
          </a:xfrm>
          <a:prstGeom prst="wedgeEllipseCallout">
            <a:avLst>
              <a:gd name="adj1" fmla="val -17457"/>
              <a:gd name="adj2" fmla="val -3092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values are enclosed in single quotes and they are 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33544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other operators in the </a:t>
            </a:r>
            <a:r>
              <a:rPr lang="en-US" b="1" i="1" dirty="0"/>
              <a:t>WHERE </a:t>
            </a:r>
            <a:r>
              <a:rPr lang="en-US" dirty="0"/>
              <a:t>clause like =, &lt;=, &gt;=, &lt;&gt;</a:t>
            </a:r>
          </a:p>
          <a:p>
            <a:r>
              <a:rPr lang="en-US" dirty="0"/>
              <a:t>&lt;&gt; means not equals</a:t>
            </a:r>
          </a:p>
          <a:p>
            <a:r>
              <a:rPr lang="en-US" dirty="0"/>
              <a:t>&lt;= means less than or equal to</a:t>
            </a:r>
          </a:p>
          <a:p>
            <a:r>
              <a:rPr lang="en-US" dirty="0"/>
              <a:t>&gt;=means greater than or equal to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&lt;&gt; operator</a:t>
            </a:r>
          </a:p>
          <a:p>
            <a:r>
              <a:rPr lang="en-US" dirty="0"/>
              <a:t>List Customer ID, Customer First Name, State for Customers who don't live in VA.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0" y="3382169"/>
            <a:ext cx="85499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4750</TotalTime>
  <Words>1493</Words>
  <Application>Microsoft Office PowerPoint</Application>
  <PresentationFormat>On-screen Show (4:3)</PresentationFormat>
  <Paragraphs>344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Calibri</vt:lpstr>
      <vt:lpstr>Cambria</vt:lpstr>
      <vt:lpstr>Consolas</vt:lpstr>
      <vt:lpstr>Office Theme</vt:lpstr>
      <vt:lpstr>IST 210 Organization of Data SQL Penn State Abington </vt:lpstr>
      <vt:lpstr>SELECT and WHERE</vt:lpstr>
      <vt:lpstr>SQL Query Window</vt:lpstr>
      <vt:lpstr>SELECT</vt:lpstr>
      <vt:lpstr>PowerPoint Presentation</vt:lpstr>
      <vt:lpstr>Exercise 1</vt:lpstr>
      <vt:lpstr>SELECT and WHERE</vt:lpstr>
      <vt:lpstr>SELECT and WHERE</vt:lpstr>
      <vt:lpstr>SELECT and WHERE</vt:lpstr>
      <vt:lpstr>Exercise 2</vt:lpstr>
      <vt:lpstr>Exercise 3</vt:lpstr>
      <vt:lpstr>SELECT and WHERE</vt:lpstr>
      <vt:lpstr>SELECT and WHERE</vt:lpstr>
      <vt:lpstr>SELECT and WHERE</vt:lpstr>
      <vt:lpstr>Exercise 4</vt:lpstr>
      <vt:lpstr>Aliasing</vt:lpstr>
      <vt:lpstr>Concat Operator (||)</vt:lpstr>
      <vt:lpstr>Exercise 5</vt:lpstr>
      <vt:lpstr>More Operators</vt:lpstr>
      <vt:lpstr>AND Operator</vt:lpstr>
      <vt:lpstr>OR Operator</vt:lpstr>
      <vt:lpstr>Combining AND with OR</vt:lpstr>
      <vt:lpstr>Combining AND with OR</vt:lpstr>
      <vt:lpstr>Combining AND with OR</vt:lpstr>
      <vt:lpstr>Exercise 6</vt:lpstr>
      <vt:lpstr>IS NULL</vt:lpstr>
      <vt:lpstr>IS NOT NULL</vt:lpstr>
      <vt:lpstr>Exercise 7</vt:lpstr>
      <vt:lpstr>Date Ranges</vt:lpstr>
      <vt:lpstr>String Ranges</vt:lpstr>
      <vt:lpstr>Checking For Different Values</vt:lpstr>
      <vt:lpstr>The IN Condition</vt:lpstr>
      <vt:lpstr>Exercise 8</vt:lpstr>
      <vt:lpstr>Exercise 9</vt:lpstr>
      <vt:lpstr>DISTINCT</vt:lpstr>
      <vt:lpstr>ORDER BY</vt:lpstr>
      <vt:lpstr>Data Type</vt:lpstr>
      <vt:lpstr>Nullable Data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SABAHATTIN GOKHAN OZDEN</cp:lastModifiedBy>
  <cp:revision>263</cp:revision>
  <dcterms:created xsi:type="dcterms:W3CDTF">2010-01-10T20:29:40Z</dcterms:created>
  <dcterms:modified xsi:type="dcterms:W3CDTF">2019-02-14T15:40:48Z</dcterms:modified>
</cp:coreProperties>
</file>