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81c04418d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81c04418d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8c38d94e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8c38d94e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81c04418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81c04418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81c04418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81c04418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81c04418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81c04418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81c04418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81c04418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81c04418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81c04418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81c04418d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81c04418d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81c04418d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81c04418d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81c04418d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81c04418d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Fitness Database Project</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400">
                <a:latin typeface="Arial"/>
                <a:ea typeface="Arial"/>
                <a:cs typeface="Arial"/>
                <a:sym typeface="Arial"/>
              </a:rPr>
              <a:t>Daibo Zhang, Purna Bhattarai, Astan Doumbia, Ryan Carey</a:t>
            </a:r>
            <a:endParaRPr sz="1400">
              <a:latin typeface="Arial"/>
              <a:ea typeface="Arial"/>
              <a:cs typeface="Arial"/>
              <a:sym typeface="Arial"/>
            </a:endParaRPr>
          </a:p>
          <a:p>
            <a:pPr indent="0" lvl="0" marL="0" rtl="0" algn="l">
              <a:lnSpc>
                <a:spcPct val="115000"/>
              </a:lnSpc>
              <a:spcBef>
                <a:spcPts val="0"/>
              </a:spcBef>
              <a:spcAft>
                <a:spcPts val="0"/>
              </a:spcAft>
              <a:buNone/>
            </a:pPr>
            <a:r>
              <a:rPr lang="en" sz="1100">
                <a:solidFill>
                  <a:schemeClr val="dk1"/>
                </a:solidFill>
              </a:rPr>
              <a:t>Ryan Carey</a:t>
            </a:r>
            <a:endParaRPr/>
          </a:p>
        </p:txBody>
      </p:sp>
      <p:pic>
        <p:nvPicPr>
          <p:cNvPr id="61" name="Google Shape;61;p13"/>
          <p:cNvPicPr preferRelativeResize="0"/>
          <p:nvPr/>
        </p:nvPicPr>
        <p:blipFill>
          <a:blip r:embed="rId3">
            <a:alphaModFix/>
          </a:blip>
          <a:stretch>
            <a:fillRect/>
          </a:stretch>
        </p:blipFill>
        <p:spPr>
          <a:xfrm>
            <a:off x="-6" y="0"/>
            <a:ext cx="1550105" cy="1588500"/>
          </a:xfrm>
          <a:prstGeom prst="rect">
            <a:avLst/>
          </a:prstGeom>
          <a:noFill/>
          <a:ln>
            <a:noFill/>
          </a:ln>
        </p:spPr>
      </p:pic>
      <p:pic>
        <p:nvPicPr>
          <p:cNvPr id="62" name="Google Shape;62;p13"/>
          <p:cNvPicPr preferRelativeResize="0"/>
          <p:nvPr/>
        </p:nvPicPr>
        <p:blipFill>
          <a:blip r:embed="rId4">
            <a:alphaModFix/>
          </a:blip>
          <a:stretch>
            <a:fillRect/>
          </a:stretch>
        </p:blipFill>
        <p:spPr>
          <a:xfrm>
            <a:off x="5036981" y="4021151"/>
            <a:ext cx="4107018" cy="994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Dictionary</a:t>
            </a:r>
            <a:endParaRPr/>
          </a:p>
        </p:txBody>
      </p:sp>
      <p:pic>
        <p:nvPicPr>
          <p:cNvPr id="120" name="Google Shape;120;p22"/>
          <p:cNvPicPr preferRelativeResize="0"/>
          <p:nvPr/>
        </p:nvPicPr>
        <p:blipFill rotWithShape="1">
          <a:blip r:embed="rId3">
            <a:alphaModFix/>
          </a:blip>
          <a:srcRect b="0" l="0" r="0" t="29218"/>
          <a:stretch/>
        </p:blipFill>
        <p:spPr>
          <a:xfrm>
            <a:off x="56600" y="1158575"/>
            <a:ext cx="8848351" cy="2866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Dictionary</a:t>
            </a:r>
            <a:endParaRPr/>
          </a:p>
        </p:txBody>
      </p:sp>
      <p:pic>
        <p:nvPicPr>
          <p:cNvPr id="126" name="Google Shape;126;p23"/>
          <p:cNvPicPr preferRelativeResize="0"/>
          <p:nvPr/>
        </p:nvPicPr>
        <p:blipFill rotWithShape="1">
          <a:blip r:embed="rId3">
            <a:alphaModFix/>
          </a:blip>
          <a:srcRect b="11110" l="5517" r="11508" t="57564"/>
          <a:stretch/>
        </p:blipFill>
        <p:spPr>
          <a:xfrm>
            <a:off x="193687" y="1642075"/>
            <a:ext cx="8756626" cy="1859350"/>
          </a:xfrm>
          <a:prstGeom prst="rect">
            <a:avLst/>
          </a:prstGeom>
          <a:noFill/>
          <a:ln>
            <a:noFill/>
          </a:ln>
        </p:spPr>
      </p:pic>
      <p:pic>
        <p:nvPicPr>
          <p:cNvPr id="127" name="Google Shape;127;p23"/>
          <p:cNvPicPr preferRelativeResize="0"/>
          <p:nvPr/>
        </p:nvPicPr>
        <p:blipFill rotWithShape="1">
          <a:blip r:embed="rId3">
            <a:alphaModFix/>
          </a:blip>
          <a:srcRect b="80171" l="3688" r="41669" t="15726"/>
          <a:stretch/>
        </p:blipFill>
        <p:spPr>
          <a:xfrm>
            <a:off x="-178075" y="1198888"/>
            <a:ext cx="6204950" cy="2620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Our System &amp; Application</a:t>
            </a:r>
            <a:endParaRPr/>
          </a:p>
        </p:txBody>
      </p:sp>
      <p:sp>
        <p:nvSpPr>
          <p:cNvPr id="68" name="Google Shape;68;p14"/>
          <p:cNvSpPr txBox="1"/>
          <p:nvPr>
            <p:ph idx="1" type="body"/>
          </p:nvPr>
        </p:nvSpPr>
        <p:spPr>
          <a:xfrm>
            <a:off x="311700" y="1305725"/>
            <a:ext cx="85206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900"/>
              </a:spcBef>
              <a:spcAft>
                <a:spcPts val="0"/>
              </a:spcAft>
              <a:buSzPts val="1400"/>
              <a:buChar char="●"/>
            </a:pPr>
            <a:r>
              <a:rPr lang="en" sz="1400">
                <a:solidFill>
                  <a:srgbClr val="000000"/>
                </a:solidFill>
                <a:latin typeface="Arial"/>
                <a:ea typeface="Arial"/>
                <a:cs typeface="Arial"/>
                <a:sym typeface="Arial"/>
              </a:rPr>
              <a:t>This project is about a system that allows a business to keep track of memberships, fitness classes, schedules, and client information. </a:t>
            </a:r>
            <a:endParaRPr sz="1400">
              <a:solidFill>
                <a:srgbClr val="000000"/>
              </a:solidFill>
              <a:latin typeface="Arial"/>
              <a:ea typeface="Arial"/>
              <a:cs typeface="Arial"/>
              <a:sym typeface="Arial"/>
            </a:endParaRPr>
          </a:p>
          <a:p>
            <a:pPr indent="-317500" lvl="0" marL="457200" rtl="0" algn="l">
              <a:lnSpc>
                <a:spcPct val="150000"/>
              </a:lnSpc>
              <a:spcBef>
                <a:spcPts val="0"/>
              </a:spcBef>
              <a:spcAft>
                <a:spcPts val="0"/>
              </a:spcAft>
              <a:buSzPts val="1400"/>
              <a:buChar char="●"/>
            </a:pPr>
            <a:r>
              <a:rPr lang="en" sz="1400">
                <a:solidFill>
                  <a:srgbClr val="000000"/>
                </a:solidFill>
                <a:latin typeface="Arial"/>
                <a:ea typeface="Arial"/>
                <a:cs typeface="Arial"/>
                <a:sym typeface="Arial"/>
              </a:rPr>
              <a:t>This system will allow employees to register new clients, membership purchases, and merchandise. </a:t>
            </a:r>
            <a:endParaRPr sz="1400">
              <a:solidFill>
                <a:srgbClr val="000000"/>
              </a:solidFill>
              <a:latin typeface="Arial"/>
              <a:ea typeface="Arial"/>
              <a:cs typeface="Arial"/>
              <a:sym typeface="Arial"/>
            </a:endParaRPr>
          </a:p>
          <a:p>
            <a:pPr indent="-317500" lvl="0" marL="457200" rtl="0" algn="l">
              <a:lnSpc>
                <a:spcPct val="150000"/>
              </a:lnSpc>
              <a:spcBef>
                <a:spcPts val="0"/>
              </a:spcBef>
              <a:spcAft>
                <a:spcPts val="0"/>
              </a:spcAft>
              <a:buSzPts val="1400"/>
              <a:buChar char="●"/>
            </a:pPr>
            <a:r>
              <a:rPr lang="en" sz="1400">
                <a:solidFill>
                  <a:srgbClr val="000000"/>
                </a:solidFill>
                <a:latin typeface="Arial"/>
                <a:ea typeface="Arial"/>
                <a:cs typeface="Arial"/>
                <a:sym typeface="Arial"/>
              </a:rPr>
              <a:t>This system will list sales for each day as well as track membership rewards. </a:t>
            </a:r>
            <a:endParaRPr sz="1400">
              <a:solidFill>
                <a:srgbClr val="000000"/>
              </a:solidFill>
              <a:latin typeface="Arial"/>
              <a:ea typeface="Arial"/>
              <a:cs typeface="Arial"/>
              <a:sym typeface="Arial"/>
            </a:endParaRPr>
          </a:p>
          <a:p>
            <a:pPr indent="-317500" lvl="0" marL="457200" rtl="0" algn="l">
              <a:lnSpc>
                <a:spcPct val="150000"/>
              </a:lnSpc>
              <a:spcBef>
                <a:spcPts val="0"/>
              </a:spcBef>
              <a:spcAft>
                <a:spcPts val="0"/>
              </a:spcAft>
              <a:buSzPts val="1400"/>
              <a:buChar char="●"/>
            </a:pPr>
            <a:r>
              <a:rPr lang="en" sz="1400">
                <a:solidFill>
                  <a:srgbClr val="000000"/>
                </a:solidFill>
                <a:latin typeface="Arial"/>
                <a:ea typeface="Arial"/>
                <a:cs typeface="Arial"/>
                <a:sym typeface="Arial"/>
              </a:rPr>
              <a:t>This system will store the list of employees and clients. This system will be able to assign and design schedules to fitness classes.</a:t>
            </a:r>
            <a:endParaRPr sz="14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system will be used by employees to track sales as well as the membership status of clients. It will also be used by employees to schedule clients for classes and prevent overbooking.</a:t>
            </a:r>
            <a:endParaRPr sz="1400">
              <a:solidFill>
                <a:srgbClr val="000000"/>
              </a:solidFill>
              <a:latin typeface="Arial"/>
              <a:ea typeface="Arial"/>
              <a:cs typeface="Arial"/>
              <a:sym typeface="Arial"/>
            </a:endParaRPr>
          </a:p>
          <a:p>
            <a:pPr indent="0" lvl="0" marL="457200" rtl="0" algn="l">
              <a:lnSpc>
                <a:spcPct val="150000"/>
              </a:lnSpc>
              <a:spcBef>
                <a:spcPts val="900"/>
              </a:spcBef>
              <a:spcAft>
                <a:spcPts val="0"/>
              </a:spcAft>
              <a:buNone/>
            </a:pPr>
            <a:r>
              <a:t/>
            </a:r>
            <a:endParaRPr sz="1400">
              <a:solidFill>
                <a:srgbClr val="000000"/>
              </a:solidFill>
              <a:latin typeface="Arial"/>
              <a:ea typeface="Arial"/>
              <a:cs typeface="Arial"/>
              <a:sym typeface="Arial"/>
            </a:endParaRPr>
          </a:p>
          <a:p>
            <a:pPr indent="0" lvl="0" marL="457200" rtl="0" algn="l">
              <a:spcBef>
                <a:spcPts val="9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Unique Aspects of Our Project?</a:t>
            </a:r>
            <a:endParaRPr/>
          </a:p>
        </p:txBody>
      </p:sp>
      <p:sp>
        <p:nvSpPr>
          <p:cNvPr id="74" name="Google Shape;74;p15"/>
          <p:cNvSpPr txBox="1"/>
          <p:nvPr>
            <p:ph idx="1" type="body"/>
          </p:nvPr>
        </p:nvSpPr>
        <p:spPr>
          <a:xfrm>
            <a:off x="311700" y="1484100"/>
            <a:ext cx="8520600" cy="34164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t/>
            </a:r>
            <a:endParaRPr sz="1400">
              <a:solidFill>
                <a:srgbClr val="000000"/>
              </a:solidFill>
              <a:latin typeface="Arial"/>
              <a:ea typeface="Arial"/>
              <a:cs typeface="Arial"/>
              <a:sym typeface="Arial"/>
            </a:endParaRPr>
          </a:p>
          <a:p>
            <a:pPr indent="-317500" lvl="0" marL="457200" rtl="0" algn="l">
              <a:spcBef>
                <a:spcPts val="900"/>
              </a:spcBef>
              <a:spcAft>
                <a:spcPts val="0"/>
              </a:spcAft>
              <a:buClr>
                <a:srgbClr val="000000"/>
              </a:buClr>
              <a:buSzPts val="1400"/>
              <a:buFont typeface="Arial"/>
              <a:buChar char="●"/>
            </a:pPr>
            <a:r>
              <a:rPr lang="en" sz="1400">
                <a:solidFill>
                  <a:srgbClr val="000000"/>
                </a:solidFill>
                <a:latin typeface="Arial"/>
                <a:ea typeface="Arial"/>
                <a:cs typeface="Arial"/>
                <a:sym typeface="Arial"/>
              </a:rPr>
              <a:t>Recording the date of sales will allow poorly sold items to be phased out proactively. </a:t>
            </a:r>
            <a:endParaRPr sz="1400">
              <a:solidFill>
                <a:srgbClr val="000000"/>
              </a:solidFill>
              <a:latin typeface="Arial"/>
              <a:ea typeface="Arial"/>
              <a:cs typeface="Arial"/>
              <a:sym typeface="Arial"/>
            </a:endParaRPr>
          </a:p>
          <a:p>
            <a:pPr indent="0" lvl="0" marL="457200" rtl="0" algn="l">
              <a:spcBef>
                <a:spcPts val="900"/>
              </a:spcBef>
              <a:spcAft>
                <a:spcPts val="0"/>
              </a:spcAft>
              <a:buNone/>
            </a:pPr>
            <a:r>
              <a:t/>
            </a:r>
            <a:endParaRPr sz="1400">
              <a:solidFill>
                <a:srgbClr val="000000"/>
              </a:solidFill>
              <a:latin typeface="Arial"/>
              <a:ea typeface="Arial"/>
              <a:cs typeface="Arial"/>
              <a:sym typeface="Arial"/>
            </a:endParaRPr>
          </a:p>
          <a:p>
            <a:pPr indent="-317500" lvl="0" marL="457200" rtl="0" algn="l">
              <a:spcBef>
                <a:spcPts val="900"/>
              </a:spcBef>
              <a:spcAft>
                <a:spcPts val="0"/>
              </a:spcAft>
              <a:buClr>
                <a:srgbClr val="000000"/>
              </a:buClr>
              <a:buSzPts val="1400"/>
              <a:buFont typeface="Arial"/>
              <a:buChar char="●"/>
            </a:pPr>
            <a:r>
              <a:rPr lang="en" sz="1400">
                <a:solidFill>
                  <a:srgbClr val="000000"/>
                </a:solidFill>
                <a:latin typeface="Arial"/>
                <a:ea typeface="Arial"/>
                <a:cs typeface="Arial"/>
                <a:sym typeface="Arial"/>
              </a:rPr>
              <a:t>The ability to define </a:t>
            </a:r>
            <a:r>
              <a:rPr lang="en" sz="1400">
                <a:solidFill>
                  <a:srgbClr val="000000"/>
                </a:solidFill>
                <a:latin typeface="Arial"/>
                <a:ea typeface="Arial"/>
                <a:cs typeface="Arial"/>
                <a:sym typeface="Arial"/>
              </a:rPr>
              <a:t>time slots</a:t>
            </a:r>
            <a:r>
              <a:rPr lang="en" sz="1400">
                <a:solidFill>
                  <a:srgbClr val="000000"/>
                </a:solidFill>
                <a:latin typeface="Arial"/>
                <a:ea typeface="Arial"/>
                <a:cs typeface="Arial"/>
                <a:sym typeface="Arial"/>
              </a:rPr>
              <a:t> will </a:t>
            </a:r>
            <a:r>
              <a:rPr lang="en" sz="1400">
                <a:solidFill>
                  <a:srgbClr val="000000"/>
                </a:solidFill>
                <a:latin typeface="Arial"/>
                <a:ea typeface="Arial"/>
                <a:cs typeface="Arial"/>
                <a:sym typeface="Arial"/>
              </a:rPr>
              <a:t>allow</a:t>
            </a:r>
            <a:r>
              <a:rPr lang="en" sz="1400">
                <a:solidFill>
                  <a:srgbClr val="000000"/>
                </a:solidFill>
                <a:latin typeface="Arial"/>
                <a:ea typeface="Arial"/>
                <a:cs typeface="Arial"/>
                <a:sym typeface="Arial"/>
              </a:rPr>
              <a:t> for classes to be assigned to flexible schedules that can be set to daily, weekly, bi-monthly, monthly, or even other types of schedules.</a:t>
            </a:r>
            <a:endParaRPr sz="14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 Diagram</a:t>
            </a:r>
            <a:endParaRPr/>
          </a:p>
        </p:txBody>
      </p:sp>
      <p:pic>
        <p:nvPicPr>
          <p:cNvPr id="80" name="Google Shape;80;p16"/>
          <p:cNvPicPr preferRelativeResize="0"/>
          <p:nvPr/>
        </p:nvPicPr>
        <p:blipFill>
          <a:blip r:embed="rId3">
            <a:alphaModFix/>
          </a:blip>
          <a:stretch>
            <a:fillRect/>
          </a:stretch>
        </p:blipFill>
        <p:spPr>
          <a:xfrm>
            <a:off x="3056175" y="51050"/>
            <a:ext cx="5143500" cy="4993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Translation Method : Mapped</a:t>
            </a:r>
            <a:endParaRPr/>
          </a:p>
        </p:txBody>
      </p:sp>
      <p:sp>
        <p:nvSpPr>
          <p:cNvPr id="86" name="Google Shape;86;p17"/>
          <p:cNvSpPr txBox="1"/>
          <p:nvPr>
            <p:ph idx="1" type="body"/>
          </p:nvPr>
        </p:nvSpPr>
        <p:spPr>
          <a:xfrm>
            <a:off x="311700" y="926075"/>
            <a:ext cx="8520600" cy="40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 Schema</a:t>
            </a:r>
            <a:endParaRPr sz="1400"/>
          </a:p>
          <a:p>
            <a:pPr indent="0" lvl="0" marL="0" rtl="0" algn="l">
              <a:spcBef>
                <a:spcPts val="1600"/>
              </a:spcBef>
              <a:spcAft>
                <a:spcPts val="0"/>
              </a:spcAft>
              <a:buNone/>
            </a:pPr>
            <a:r>
              <a:rPr b="1" lang="en" sz="1000">
                <a:solidFill>
                  <a:srgbClr val="000000"/>
                </a:solidFill>
                <a:latin typeface="Arial"/>
                <a:ea typeface="Arial"/>
                <a:cs typeface="Arial"/>
                <a:sym typeface="Arial"/>
              </a:rPr>
              <a:t>Client</a:t>
            </a:r>
            <a:r>
              <a:rPr lang="en" sz="1000">
                <a:solidFill>
                  <a:srgbClr val="000000"/>
                </a:solidFill>
                <a:latin typeface="Arial"/>
                <a:ea typeface="Arial"/>
                <a:cs typeface="Arial"/>
                <a:sym typeface="Arial"/>
              </a:rPr>
              <a:t> (</a:t>
            </a:r>
            <a:r>
              <a:rPr lang="en" sz="1000" u="sng">
                <a:solidFill>
                  <a:srgbClr val="000000"/>
                </a:solidFill>
                <a:latin typeface="Arial"/>
                <a:ea typeface="Arial"/>
                <a:cs typeface="Arial"/>
                <a:sym typeface="Arial"/>
              </a:rPr>
              <a:t>ClientID</a:t>
            </a:r>
            <a:r>
              <a:rPr lang="en" sz="1000">
                <a:solidFill>
                  <a:srgbClr val="000000"/>
                </a:solidFill>
                <a:latin typeface="Arial"/>
                <a:ea typeface="Arial"/>
                <a:cs typeface="Arial"/>
                <a:sym typeface="Arial"/>
              </a:rPr>
              <a:t>, MemberplanID*, Client_Status, Client_First_Name, Client_Last_Name, Client_Phone, Client_Address, Client_State, Client_ZIP, Client_Email, Client_RP)</a:t>
            </a:r>
            <a:endParaRPr sz="1000">
              <a:solidFill>
                <a:srgbClr val="000000"/>
              </a:solidFill>
              <a:latin typeface="Arial"/>
              <a:ea typeface="Arial"/>
              <a:cs typeface="Arial"/>
              <a:sym typeface="Arial"/>
            </a:endParaRPr>
          </a:p>
          <a:p>
            <a:pPr indent="0" lvl="0" marL="0" rtl="0" algn="l">
              <a:spcBef>
                <a:spcPts val="900"/>
              </a:spcBef>
              <a:spcAft>
                <a:spcPts val="0"/>
              </a:spcAft>
              <a:buNone/>
            </a:pPr>
            <a:r>
              <a:rPr b="1" lang="en" sz="1000">
                <a:solidFill>
                  <a:srgbClr val="000000"/>
                </a:solidFill>
                <a:latin typeface="Arial"/>
                <a:ea typeface="Arial"/>
                <a:cs typeface="Arial"/>
                <a:sym typeface="Arial"/>
              </a:rPr>
              <a:t>Memberplan</a:t>
            </a:r>
            <a:r>
              <a:rPr lang="en" sz="1000">
                <a:solidFill>
                  <a:srgbClr val="000000"/>
                </a:solidFill>
                <a:latin typeface="Arial"/>
                <a:ea typeface="Arial"/>
                <a:cs typeface="Arial"/>
                <a:sym typeface="Arial"/>
              </a:rPr>
              <a:t> (</a:t>
            </a:r>
            <a:r>
              <a:rPr lang="en" sz="1000" u="sng">
                <a:solidFill>
                  <a:srgbClr val="000000"/>
                </a:solidFill>
                <a:latin typeface="Arial"/>
                <a:ea typeface="Arial"/>
                <a:cs typeface="Arial"/>
                <a:sym typeface="Arial"/>
              </a:rPr>
              <a:t>MemberplanID</a:t>
            </a:r>
            <a:r>
              <a:rPr lang="en" sz="1000">
                <a:solidFill>
                  <a:srgbClr val="000000"/>
                </a:solidFill>
                <a:latin typeface="Arial"/>
                <a:ea typeface="Arial"/>
                <a:cs typeface="Arial"/>
                <a:sym typeface="Arial"/>
              </a:rPr>
              <a:t>, Memberplan_Name, Memberplan_Desc)</a:t>
            </a:r>
            <a:endParaRPr sz="1000">
              <a:solidFill>
                <a:srgbClr val="000000"/>
              </a:solidFill>
              <a:latin typeface="Arial"/>
              <a:ea typeface="Arial"/>
              <a:cs typeface="Arial"/>
              <a:sym typeface="Arial"/>
            </a:endParaRPr>
          </a:p>
          <a:p>
            <a:pPr indent="0" lvl="0" marL="0" rtl="0" algn="l">
              <a:spcBef>
                <a:spcPts val="900"/>
              </a:spcBef>
              <a:spcAft>
                <a:spcPts val="0"/>
              </a:spcAft>
              <a:buNone/>
            </a:pPr>
            <a:r>
              <a:rPr b="1" lang="en" sz="1000">
                <a:solidFill>
                  <a:srgbClr val="000000"/>
                </a:solidFill>
                <a:latin typeface="Arial"/>
                <a:ea typeface="Arial"/>
                <a:cs typeface="Arial"/>
                <a:sym typeface="Arial"/>
              </a:rPr>
              <a:t>ClientMerchandise</a:t>
            </a:r>
            <a:r>
              <a:rPr lang="en" sz="1000">
                <a:solidFill>
                  <a:srgbClr val="000000"/>
                </a:solidFill>
                <a:latin typeface="Arial"/>
                <a:ea typeface="Arial"/>
                <a:cs typeface="Arial"/>
                <a:sym typeface="Arial"/>
              </a:rPr>
              <a:t> (</a:t>
            </a:r>
            <a:r>
              <a:rPr lang="en" sz="1000" u="sng">
                <a:solidFill>
                  <a:srgbClr val="000000"/>
                </a:solidFill>
                <a:latin typeface="Arial"/>
                <a:ea typeface="Arial"/>
                <a:cs typeface="Arial"/>
                <a:sym typeface="Arial"/>
              </a:rPr>
              <a:t>TransactionID</a:t>
            </a:r>
            <a:r>
              <a:rPr lang="en" sz="1000">
                <a:solidFill>
                  <a:srgbClr val="000000"/>
                </a:solidFill>
                <a:latin typeface="Arial"/>
                <a:ea typeface="Arial"/>
                <a:cs typeface="Arial"/>
                <a:sym typeface="Arial"/>
              </a:rPr>
              <a:t>,ClientID*, MerchandiseID*, Time_Purchased, Quantity)</a:t>
            </a:r>
            <a:endParaRPr sz="1000">
              <a:solidFill>
                <a:srgbClr val="000000"/>
              </a:solidFill>
              <a:latin typeface="Arial"/>
              <a:ea typeface="Arial"/>
              <a:cs typeface="Arial"/>
              <a:sym typeface="Arial"/>
            </a:endParaRPr>
          </a:p>
          <a:p>
            <a:pPr indent="0" lvl="0" marL="0" rtl="0" algn="l">
              <a:spcBef>
                <a:spcPts val="900"/>
              </a:spcBef>
              <a:spcAft>
                <a:spcPts val="0"/>
              </a:spcAft>
              <a:buNone/>
            </a:pPr>
            <a:r>
              <a:rPr b="1" lang="en" sz="1000">
                <a:solidFill>
                  <a:srgbClr val="000000"/>
                </a:solidFill>
                <a:latin typeface="Arial"/>
                <a:ea typeface="Arial"/>
                <a:cs typeface="Arial"/>
                <a:sym typeface="Arial"/>
              </a:rPr>
              <a:t>Merchandise</a:t>
            </a:r>
            <a:r>
              <a:rPr lang="en" sz="1000">
                <a:solidFill>
                  <a:srgbClr val="000000"/>
                </a:solidFill>
                <a:latin typeface="Arial"/>
                <a:ea typeface="Arial"/>
                <a:cs typeface="Arial"/>
                <a:sym typeface="Arial"/>
              </a:rPr>
              <a:t> (</a:t>
            </a:r>
            <a:r>
              <a:rPr lang="en" sz="1000" u="sng">
                <a:solidFill>
                  <a:srgbClr val="000000"/>
                </a:solidFill>
                <a:latin typeface="Arial"/>
                <a:ea typeface="Arial"/>
                <a:cs typeface="Arial"/>
                <a:sym typeface="Arial"/>
              </a:rPr>
              <a:t>MerchandiseID</a:t>
            </a:r>
            <a:r>
              <a:rPr lang="en" sz="1000">
                <a:solidFill>
                  <a:srgbClr val="000000"/>
                </a:solidFill>
                <a:latin typeface="Arial"/>
                <a:ea typeface="Arial"/>
                <a:cs typeface="Arial"/>
                <a:sym typeface="Arial"/>
              </a:rPr>
              <a:t>, </a:t>
            </a:r>
            <a:r>
              <a:rPr lang="en" sz="1000">
                <a:solidFill>
                  <a:srgbClr val="000000"/>
                </a:solidFill>
                <a:highlight>
                  <a:srgbClr val="FFFFFF"/>
                </a:highlight>
                <a:latin typeface="Arial"/>
                <a:ea typeface="Arial"/>
                <a:cs typeface="Arial"/>
                <a:sym typeface="Arial"/>
              </a:rPr>
              <a:t>Merchandise_Name</a:t>
            </a:r>
            <a:r>
              <a:rPr lang="en" sz="1000">
                <a:solidFill>
                  <a:srgbClr val="000000"/>
                </a:solidFill>
                <a:latin typeface="Arial"/>
                <a:ea typeface="Arial"/>
                <a:cs typeface="Arial"/>
                <a:sym typeface="Arial"/>
              </a:rPr>
              <a:t>, Price)</a:t>
            </a:r>
            <a:endParaRPr sz="1000">
              <a:solidFill>
                <a:srgbClr val="000000"/>
              </a:solidFill>
              <a:latin typeface="Arial"/>
              <a:ea typeface="Arial"/>
              <a:cs typeface="Arial"/>
              <a:sym typeface="Arial"/>
            </a:endParaRPr>
          </a:p>
          <a:p>
            <a:pPr indent="0" lvl="0" marL="0" rtl="0" algn="l">
              <a:spcBef>
                <a:spcPts val="900"/>
              </a:spcBef>
              <a:spcAft>
                <a:spcPts val="0"/>
              </a:spcAft>
              <a:buNone/>
            </a:pPr>
            <a:r>
              <a:rPr b="1" lang="en" sz="1000">
                <a:solidFill>
                  <a:srgbClr val="000000"/>
                </a:solidFill>
                <a:latin typeface="Arial"/>
                <a:ea typeface="Arial"/>
                <a:cs typeface="Arial"/>
                <a:sym typeface="Arial"/>
              </a:rPr>
              <a:t>FitClassClient</a:t>
            </a:r>
            <a:r>
              <a:rPr lang="en" sz="1000">
                <a:solidFill>
                  <a:srgbClr val="000000"/>
                </a:solidFill>
                <a:latin typeface="Arial"/>
                <a:ea typeface="Arial"/>
                <a:cs typeface="Arial"/>
                <a:sym typeface="Arial"/>
              </a:rPr>
              <a:t> (</a:t>
            </a:r>
            <a:r>
              <a:rPr lang="en" sz="1000" u="sng">
                <a:solidFill>
                  <a:srgbClr val="000000"/>
                </a:solidFill>
                <a:latin typeface="Arial"/>
                <a:ea typeface="Arial"/>
                <a:cs typeface="Arial"/>
                <a:sym typeface="Arial"/>
              </a:rPr>
              <a:t>FitClassClientID</a:t>
            </a:r>
            <a:r>
              <a:rPr lang="en" sz="1000">
                <a:solidFill>
                  <a:srgbClr val="000000"/>
                </a:solidFill>
                <a:latin typeface="Arial"/>
                <a:ea typeface="Arial"/>
                <a:cs typeface="Arial"/>
                <a:sym typeface="Arial"/>
              </a:rPr>
              <a:t>,ClientID*, FitClassID*)</a:t>
            </a:r>
            <a:endParaRPr sz="1000">
              <a:solidFill>
                <a:srgbClr val="000000"/>
              </a:solidFill>
              <a:latin typeface="Arial"/>
              <a:ea typeface="Arial"/>
              <a:cs typeface="Arial"/>
              <a:sym typeface="Arial"/>
            </a:endParaRPr>
          </a:p>
          <a:p>
            <a:pPr indent="0" lvl="0" marL="0" rtl="0" algn="l">
              <a:spcBef>
                <a:spcPts val="900"/>
              </a:spcBef>
              <a:spcAft>
                <a:spcPts val="0"/>
              </a:spcAft>
              <a:buNone/>
            </a:pPr>
            <a:r>
              <a:rPr b="1" lang="en" sz="1000">
                <a:solidFill>
                  <a:srgbClr val="000000"/>
                </a:solidFill>
                <a:latin typeface="Arial"/>
                <a:ea typeface="Arial"/>
                <a:cs typeface="Arial"/>
                <a:sym typeface="Arial"/>
              </a:rPr>
              <a:t>FitClass</a:t>
            </a:r>
            <a:r>
              <a:rPr lang="en" sz="1000">
                <a:solidFill>
                  <a:srgbClr val="000000"/>
                </a:solidFill>
                <a:latin typeface="Arial"/>
                <a:ea typeface="Arial"/>
                <a:cs typeface="Arial"/>
                <a:sym typeface="Arial"/>
              </a:rPr>
              <a:t> (</a:t>
            </a:r>
            <a:r>
              <a:rPr lang="en" sz="1000" u="sng">
                <a:solidFill>
                  <a:srgbClr val="000000"/>
                </a:solidFill>
                <a:latin typeface="Arial"/>
                <a:ea typeface="Arial"/>
                <a:cs typeface="Arial"/>
                <a:sym typeface="Arial"/>
              </a:rPr>
              <a:t>FitClassID</a:t>
            </a:r>
            <a:r>
              <a:rPr lang="en" sz="1000">
                <a:solidFill>
                  <a:srgbClr val="000000"/>
                </a:solidFill>
                <a:latin typeface="Arial"/>
                <a:ea typeface="Arial"/>
                <a:cs typeface="Arial"/>
                <a:sym typeface="Arial"/>
              </a:rPr>
              <a:t>, TimeslotID*,  </a:t>
            </a:r>
            <a:r>
              <a:rPr lang="en" sz="1000">
                <a:solidFill>
                  <a:srgbClr val="000000"/>
                </a:solidFill>
                <a:highlight>
                  <a:srgbClr val="FFFFFF"/>
                </a:highlight>
                <a:latin typeface="Arial"/>
                <a:ea typeface="Arial"/>
                <a:cs typeface="Arial"/>
                <a:sym typeface="Arial"/>
              </a:rPr>
              <a:t>FitClass_Name, FitClass_Category, FitClass_Desc</a:t>
            </a:r>
            <a:r>
              <a:rPr lang="en" sz="1000">
                <a:solidFill>
                  <a:srgbClr val="000000"/>
                </a:solidFill>
                <a:latin typeface="Arial"/>
                <a:ea typeface="Arial"/>
                <a:cs typeface="Arial"/>
                <a:sym typeface="Arial"/>
              </a:rPr>
              <a:t>)</a:t>
            </a:r>
            <a:endParaRPr sz="1000">
              <a:solidFill>
                <a:srgbClr val="000000"/>
              </a:solidFill>
              <a:latin typeface="Arial"/>
              <a:ea typeface="Arial"/>
              <a:cs typeface="Arial"/>
              <a:sym typeface="Arial"/>
            </a:endParaRPr>
          </a:p>
          <a:p>
            <a:pPr indent="0" lvl="0" marL="0" rtl="0" algn="l">
              <a:spcBef>
                <a:spcPts val="900"/>
              </a:spcBef>
              <a:spcAft>
                <a:spcPts val="0"/>
              </a:spcAft>
              <a:buNone/>
            </a:pPr>
            <a:r>
              <a:rPr b="1" lang="en" sz="1000">
                <a:solidFill>
                  <a:srgbClr val="000000"/>
                </a:solidFill>
                <a:latin typeface="Arial"/>
                <a:ea typeface="Arial"/>
                <a:cs typeface="Arial"/>
                <a:sym typeface="Arial"/>
              </a:rPr>
              <a:t>Timeslot</a:t>
            </a:r>
            <a:r>
              <a:rPr lang="en" sz="1000">
                <a:solidFill>
                  <a:srgbClr val="000000"/>
                </a:solidFill>
                <a:latin typeface="Arial"/>
                <a:ea typeface="Arial"/>
                <a:cs typeface="Arial"/>
                <a:sym typeface="Arial"/>
              </a:rPr>
              <a:t> (</a:t>
            </a:r>
            <a:r>
              <a:rPr lang="en" sz="1000" u="sng">
                <a:solidFill>
                  <a:srgbClr val="000000"/>
                </a:solidFill>
                <a:highlight>
                  <a:srgbClr val="FFFFFF"/>
                </a:highlight>
                <a:latin typeface="Arial"/>
                <a:ea typeface="Arial"/>
                <a:cs typeface="Arial"/>
                <a:sym typeface="Arial"/>
              </a:rPr>
              <a:t>TimeslotID</a:t>
            </a:r>
            <a:r>
              <a:rPr lang="en" sz="1000">
                <a:solidFill>
                  <a:srgbClr val="000000"/>
                </a:solidFill>
                <a:highlight>
                  <a:srgbClr val="FFFFFF"/>
                </a:highlight>
                <a:latin typeface="Arial"/>
                <a:ea typeface="Arial"/>
                <a:cs typeface="Arial"/>
                <a:sym typeface="Arial"/>
              </a:rPr>
              <a:t>, Timeslot_Name,</a:t>
            </a:r>
            <a:r>
              <a:rPr lang="en" sz="1000">
                <a:solidFill>
                  <a:srgbClr val="000000"/>
                </a:solidFill>
                <a:latin typeface="Arial"/>
                <a:ea typeface="Arial"/>
                <a:cs typeface="Arial"/>
                <a:sym typeface="Arial"/>
              </a:rPr>
              <a:t> Timeslot_Desc, Start_time, End_time)</a:t>
            </a:r>
            <a:endParaRPr sz="1000">
              <a:solidFill>
                <a:srgbClr val="000000"/>
              </a:solidFill>
              <a:latin typeface="Arial"/>
              <a:ea typeface="Arial"/>
              <a:cs typeface="Arial"/>
              <a:sym typeface="Arial"/>
            </a:endParaRPr>
          </a:p>
          <a:p>
            <a:pPr indent="0" lvl="0" marL="0" rtl="0" algn="l">
              <a:spcBef>
                <a:spcPts val="900"/>
              </a:spcBef>
              <a:spcAft>
                <a:spcPts val="0"/>
              </a:spcAft>
              <a:buNone/>
            </a:pPr>
            <a:r>
              <a:rPr b="1" lang="en" sz="1000">
                <a:solidFill>
                  <a:srgbClr val="000000"/>
                </a:solidFill>
                <a:latin typeface="Arial"/>
                <a:ea typeface="Arial"/>
                <a:cs typeface="Arial"/>
                <a:sym typeface="Arial"/>
              </a:rPr>
              <a:t>FitClassLocation</a:t>
            </a:r>
            <a:r>
              <a:rPr lang="en" sz="1000">
                <a:solidFill>
                  <a:srgbClr val="000000"/>
                </a:solidFill>
                <a:latin typeface="Arial"/>
                <a:ea typeface="Arial"/>
                <a:cs typeface="Arial"/>
                <a:sym typeface="Arial"/>
              </a:rPr>
              <a:t> (</a:t>
            </a:r>
            <a:r>
              <a:rPr lang="en" sz="1000" u="sng">
                <a:solidFill>
                  <a:srgbClr val="000000"/>
                </a:solidFill>
                <a:latin typeface="Arial"/>
                <a:ea typeface="Arial"/>
                <a:cs typeface="Arial"/>
                <a:sym typeface="Arial"/>
              </a:rPr>
              <a:t>FitClassLocationID</a:t>
            </a:r>
            <a:r>
              <a:rPr lang="en" sz="1000">
                <a:solidFill>
                  <a:srgbClr val="000000"/>
                </a:solidFill>
                <a:latin typeface="Arial"/>
                <a:ea typeface="Arial"/>
                <a:cs typeface="Arial"/>
                <a:sym typeface="Arial"/>
              </a:rPr>
              <a:t>, FitClassID*, LocationID*)</a:t>
            </a:r>
            <a:endParaRPr sz="1000">
              <a:solidFill>
                <a:srgbClr val="000000"/>
              </a:solidFill>
              <a:latin typeface="Arial"/>
              <a:ea typeface="Arial"/>
              <a:cs typeface="Arial"/>
              <a:sym typeface="Arial"/>
            </a:endParaRPr>
          </a:p>
          <a:p>
            <a:pPr indent="0" lvl="0" marL="0" rtl="0" algn="l">
              <a:spcBef>
                <a:spcPts val="900"/>
              </a:spcBef>
              <a:spcAft>
                <a:spcPts val="0"/>
              </a:spcAft>
              <a:buNone/>
            </a:pPr>
            <a:r>
              <a:rPr b="1" lang="en" sz="1000">
                <a:solidFill>
                  <a:srgbClr val="000000"/>
                </a:solidFill>
                <a:latin typeface="Arial"/>
                <a:ea typeface="Arial"/>
                <a:cs typeface="Arial"/>
                <a:sym typeface="Arial"/>
              </a:rPr>
              <a:t>Location</a:t>
            </a:r>
            <a:r>
              <a:rPr lang="en" sz="1000">
                <a:solidFill>
                  <a:srgbClr val="000000"/>
                </a:solidFill>
                <a:latin typeface="Arial"/>
                <a:ea typeface="Arial"/>
                <a:cs typeface="Arial"/>
                <a:sym typeface="Arial"/>
              </a:rPr>
              <a:t> (</a:t>
            </a:r>
            <a:r>
              <a:rPr lang="en" sz="1000" u="sng">
                <a:solidFill>
                  <a:srgbClr val="000000"/>
                </a:solidFill>
                <a:latin typeface="Arial"/>
                <a:ea typeface="Arial"/>
                <a:cs typeface="Arial"/>
                <a:sym typeface="Arial"/>
              </a:rPr>
              <a:t>LocationID*</a:t>
            </a:r>
            <a:r>
              <a:rPr lang="en" sz="1000">
                <a:solidFill>
                  <a:srgbClr val="000000"/>
                </a:solidFill>
                <a:latin typeface="Arial"/>
                <a:ea typeface="Arial"/>
                <a:cs typeface="Arial"/>
                <a:sym typeface="Arial"/>
              </a:rPr>
              <a:t>, Location_Name, Location_Desc)</a:t>
            </a:r>
            <a:endParaRPr sz="1000">
              <a:solidFill>
                <a:srgbClr val="000000"/>
              </a:solidFill>
              <a:latin typeface="Arial"/>
              <a:ea typeface="Arial"/>
              <a:cs typeface="Arial"/>
              <a:sym typeface="Arial"/>
            </a:endParaRPr>
          </a:p>
          <a:p>
            <a:pPr indent="0" lvl="0" marL="0" rtl="0" algn="l">
              <a:spcBef>
                <a:spcPts val="900"/>
              </a:spcBef>
              <a:spcAft>
                <a:spcPts val="0"/>
              </a:spcAft>
              <a:buNone/>
            </a:pPr>
            <a:r>
              <a:rPr b="1" lang="en" sz="1000">
                <a:solidFill>
                  <a:srgbClr val="000000"/>
                </a:solidFill>
                <a:latin typeface="Arial"/>
                <a:ea typeface="Arial"/>
                <a:cs typeface="Arial"/>
                <a:sym typeface="Arial"/>
              </a:rPr>
              <a:t>FitClassInstructor</a:t>
            </a:r>
            <a:r>
              <a:rPr lang="en" sz="1000">
                <a:solidFill>
                  <a:srgbClr val="000000"/>
                </a:solidFill>
                <a:latin typeface="Arial"/>
                <a:ea typeface="Arial"/>
                <a:cs typeface="Arial"/>
                <a:sym typeface="Arial"/>
              </a:rPr>
              <a:t> (</a:t>
            </a:r>
            <a:r>
              <a:rPr lang="en" sz="1000" u="sng">
                <a:solidFill>
                  <a:srgbClr val="000000"/>
                </a:solidFill>
                <a:latin typeface="Arial"/>
                <a:ea typeface="Arial"/>
                <a:cs typeface="Arial"/>
                <a:sym typeface="Arial"/>
              </a:rPr>
              <a:t>FitClassInstructorID</a:t>
            </a:r>
            <a:r>
              <a:rPr lang="en" sz="1000">
                <a:solidFill>
                  <a:srgbClr val="000000"/>
                </a:solidFill>
                <a:latin typeface="Arial"/>
                <a:ea typeface="Arial"/>
                <a:cs typeface="Arial"/>
                <a:sym typeface="Arial"/>
              </a:rPr>
              <a:t>,FitClassID*, InstructorID*)</a:t>
            </a:r>
            <a:endParaRPr sz="1000">
              <a:solidFill>
                <a:srgbClr val="000000"/>
              </a:solidFill>
              <a:latin typeface="Arial"/>
              <a:ea typeface="Arial"/>
              <a:cs typeface="Arial"/>
              <a:sym typeface="Arial"/>
            </a:endParaRPr>
          </a:p>
          <a:p>
            <a:pPr indent="0" lvl="0" marL="0" rtl="0" algn="l">
              <a:spcBef>
                <a:spcPts val="900"/>
              </a:spcBef>
              <a:spcAft>
                <a:spcPts val="0"/>
              </a:spcAft>
              <a:buNone/>
            </a:pPr>
            <a:r>
              <a:rPr b="1" lang="en" sz="1000">
                <a:solidFill>
                  <a:srgbClr val="000000"/>
                </a:solidFill>
                <a:latin typeface="Arial"/>
                <a:ea typeface="Arial"/>
                <a:cs typeface="Arial"/>
                <a:sym typeface="Arial"/>
              </a:rPr>
              <a:t>Instructor</a:t>
            </a:r>
            <a:r>
              <a:rPr lang="en" sz="1000">
                <a:solidFill>
                  <a:srgbClr val="000000"/>
                </a:solidFill>
                <a:latin typeface="Arial"/>
                <a:ea typeface="Arial"/>
                <a:cs typeface="Arial"/>
                <a:sym typeface="Arial"/>
              </a:rPr>
              <a:t> (</a:t>
            </a:r>
            <a:r>
              <a:rPr lang="en" sz="1000" u="sng">
                <a:solidFill>
                  <a:srgbClr val="000000"/>
                </a:solidFill>
                <a:latin typeface="Arial"/>
                <a:ea typeface="Arial"/>
                <a:cs typeface="Arial"/>
                <a:sym typeface="Arial"/>
              </a:rPr>
              <a:t>InstructorID</a:t>
            </a:r>
            <a:r>
              <a:rPr lang="en" sz="1000">
                <a:solidFill>
                  <a:srgbClr val="000000"/>
                </a:solidFill>
                <a:latin typeface="Arial"/>
                <a:ea typeface="Arial"/>
                <a:cs typeface="Arial"/>
                <a:sym typeface="Arial"/>
              </a:rPr>
              <a:t>, Instructor_First_Name, Instructor_Last_Name, Instructor_Phone)</a:t>
            </a:r>
            <a:endParaRPr sz="800"/>
          </a:p>
          <a:p>
            <a:pPr indent="0" lvl="0" marL="0" rtl="0" algn="l">
              <a:spcBef>
                <a:spcPts val="9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Dictionary</a:t>
            </a:r>
            <a:endParaRPr/>
          </a:p>
        </p:txBody>
      </p:sp>
      <p:pic>
        <p:nvPicPr>
          <p:cNvPr id="92" name="Google Shape;92;p18"/>
          <p:cNvPicPr preferRelativeResize="0"/>
          <p:nvPr/>
        </p:nvPicPr>
        <p:blipFill>
          <a:blip r:embed="rId3">
            <a:alphaModFix/>
          </a:blip>
          <a:stretch>
            <a:fillRect/>
          </a:stretch>
        </p:blipFill>
        <p:spPr>
          <a:xfrm>
            <a:off x="792425" y="1403698"/>
            <a:ext cx="7368175" cy="233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Dictionary</a:t>
            </a:r>
            <a:endParaRPr/>
          </a:p>
        </p:txBody>
      </p:sp>
      <p:pic>
        <p:nvPicPr>
          <p:cNvPr id="98" name="Google Shape;98;p19"/>
          <p:cNvPicPr preferRelativeResize="0"/>
          <p:nvPr/>
        </p:nvPicPr>
        <p:blipFill>
          <a:blip r:embed="rId3">
            <a:alphaModFix/>
          </a:blip>
          <a:stretch>
            <a:fillRect/>
          </a:stretch>
        </p:blipFill>
        <p:spPr>
          <a:xfrm>
            <a:off x="95725" y="1353600"/>
            <a:ext cx="8952549" cy="2436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Dictionary</a:t>
            </a:r>
            <a:endParaRPr/>
          </a:p>
        </p:txBody>
      </p:sp>
      <p:pic>
        <p:nvPicPr>
          <p:cNvPr id="104" name="Google Shape;104;p20"/>
          <p:cNvPicPr preferRelativeResize="0"/>
          <p:nvPr/>
        </p:nvPicPr>
        <p:blipFill>
          <a:blip r:embed="rId3">
            <a:alphaModFix/>
          </a:blip>
          <a:stretch>
            <a:fillRect/>
          </a:stretch>
        </p:blipFill>
        <p:spPr>
          <a:xfrm>
            <a:off x="0" y="950489"/>
            <a:ext cx="9143999" cy="1587022"/>
          </a:xfrm>
          <a:prstGeom prst="rect">
            <a:avLst/>
          </a:prstGeom>
          <a:noFill/>
          <a:ln>
            <a:noFill/>
          </a:ln>
        </p:spPr>
      </p:pic>
      <p:pic>
        <p:nvPicPr>
          <p:cNvPr id="105" name="Google Shape;105;p20"/>
          <p:cNvPicPr preferRelativeResize="0"/>
          <p:nvPr/>
        </p:nvPicPr>
        <p:blipFill>
          <a:blip r:embed="rId4">
            <a:alphaModFix/>
          </a:blip>
          <a:stretch>
            <a:fillRect/>
          </a:stretch>
        </p:blipFill>
        <p:spPr>
          <a:xfrm>
            <a:off x="-38600" y="2473836"/>
            <a:ext cx="8839203" cy="1047485"/>
          </a:xfrm>
          <a:prstGeom prst="rect">
            <a:avLst/>
          </a:prstGeom>
          <a:noFill/>
          <a:ln>
            <a:noFill/>
          </a:ln>
        </p:spPr>
      </p:pic>
      <p:pic>
        <p:nvPicPr>
          <p:cNvPr id="106" name="Google Shape;106;p20"/>
          <p:cNvPicPr preferRelativeResize="0"/>
          <p:nvPr/>
        </p:nvPicPr>
        <p:blipFill>
          <a:blip r:embed="rId5">
            <a:alphaModFix/>
          </a:blip>
          <a:stretch>
            <a:fillRect/>
          </a:stretch>
        </p:blipFill>
        <p:spPr>
          <a:xfrm>
            <a:off x="152400" y="3521321"/>
            <a:ext cx="8839199" cy="111433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Dictionary</a:t>
            </a:r>
            <a:endParaRPr/>
          </a:p>
        </p:txBody>
      </p:sp>
      <p:pic>
        <p:nvPicPr>
          <p:cNvPr id="112" name="Google Shape;112;p21"/>
          <p:cNvPicPr preferRelativeResize="0"/>
          <p:nvPr/>
        </p:nvPicPr>
        <p:blipFill>
          <a:blip r:embed="rId3">
            <a:alphaModFix/>
          </a:blip>
          <a:stretch>
            <a:fillRect/>
          </a:stretch>
        </p:blipFill>
        <p:spPr>
          <a:xfrm>
            <a:off x="152400" y="1170125"/>
            <a:ext cx="8839197" cy="1047859"/>
          </a:xfrm>
          <a:prstGeom prst="rect">
            <a:avLst/>
          </a:prstGeom>
          <a:noFill/>
          <a:ln>
            <a:noFill/>
          </a:ln>
        </p:spPr>
      </p:pic>
      <p:pic>
        <p:nvPicPr>
          <p:cNvPr id="113" name="Google Shape;113;p21"/>
          <p:cNvPicPr preferRelativeResize="0"/>
          <p:nvPr/>
        </p:nvPicPr>
        <p:blipFill>
          <a:blip r:embed="rId4">
            <a:alphaModFix/>
          </a:blip>
          <a:stretch>
            <a:fillRect/>
          </a:stretch>
        </p:blipFill>
        <p:spPr>
          <a:xfrm>
            <a:off x="109950" y="2101534"/>
            <a:ext cx="8839202" cy="1287756"/>
          </a:xfrm>
          <a:prstGeom prst="rect">
            <a:avLst/>
          </a:prstGeom>
          <a:noFill/>
          <a:ln>
            <a:noFill/>
          </a:ln>
        </p:spPr>
      </p:pic>
      <p:pic>
        <p:nvPicPr>
          <p:cNvPr id="114" name="Google Shape;114;p21"/>
          <p:cNvPicPr preferRelativeResize="0"/>
          <p:nvPr/>
        </p:nvPicPr>
        <p:blipFill>
          <a:blip r:embed="rId5">
            <a:alphaModFix/>
          </a:blip>
          <a:stretch>
            <a:fillRect/>
          </a:stretch>
        </p:blipFill>
        <p:spPr>
          <a:xfrm>
            <a:off x="152400" y="3308215"/>
            <a:ext cx="8839200" cy="9936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