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60"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50" autoAdjust="0"/>
    <p:restoredTop sz="94628" autoAdjust="0"/>
  </p:normalViewPr>
  <p:slideViewPr>
    <p:cSldViewPr snapToGrid="0">
      <p:cViewPr varScale="1">
        <p:scale>
          <a:sx n="54" d="100"/>
          <a:sy n="54" d="100"/>
        </p:scale>
        <p:origin x="956"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B3E08-DE04-4498-BD9A-0BDF1657BE92}" type="datetimeFigureOut">
              <a:rPr lang="en-US" smtClean="0"/>
              <a:t>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ACB91-370D-4CC5-BF64-3E5F100CEAEB}" type="slidenum">
              <a:rPr lang="en-US" smtClean="0"/>
              <a:t>‹#›</a:t>
            </a:fld>
            <a:endParaRPr lang="en-US" dirty="0"/>
          </a:p>
        </p:txBody>
      </p:sp>
    </p:spTree>
    <p:extLst>
      <p:ext uri="{BB962C8B-B14F-4D97-AF65-F5344CB8AC3E}">
        <p14:creationId xmlns:p14="http://schemas.microsoft.com/office/powerpoint/2010/main" val="166044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Alt text description must be provided for the cover</a:t>
            </a:r>
            <a:r>
              <a:rPr lang="en-US" baseline="0" dirty="0"/>
              <a:t> image appearing in Slide 1. Format for alt description: Front Cover: TITLE EDITION by LAST NAME OF THE AUTHOR)</a:t>
            </a:r>
            <a:endParaRPr dirty="0"/>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Arial"/>
                <a:ea typeface="Arial"/>
                <a:cs typeface="Arial"/>
                <a:sym typeface="Arial"/>
              </a:rPr>
              <a:t>Slide 2 is list of textbook LO numbers and statements</a:t>
            </a:r>
          </a:p>
        </p:txBody>
      </p:sp>
      <p:sp>
        <p:nvSpPr>
          <p:cNvPr id="203" name="Shape 2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2</a:t>
            </a:fld>
            <a:endParaRPr lang="en-US" sz="1200" dirty="0"/>
          </a:p>
        </p:txBody>
      </p:sp>
    </p:spTree>
    <p:extLst>
      <p:ext uri="{BB962C8B-B14F-4D97-AF65-F5344CB8AC3E}">
        <p14:creationId xmlns:p14="http://schemas.microsoft.com/office/powerpoint/2010/main" val="2072918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solidFill>
                <a:srgbClr val="000000"/>
              </a:solidFill>
            </a:endParaRP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solidFill>
                <a:srgbClr val="FFFFFF"/>
              </a:solidFill>
            </a:endParaRPr>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a:solidFill>
                  <a:srgbClr val="FFFFFF"/>
                </a:solidFill>
              </a:rPr>
              <a:pPr algn="r">
                <a:buSzPct val="25000"/>
              </a:pPr>
              <a:t>‹#›</a:t>
            </a:fld>
            <a:endParaRPr lang="en-US" sz="900" dirty="0">
              <a:solidFill>
                <a:srgbClr val="FFFFFF"/>
              </a:solidFill>
            </a:endParaRPr>
          </a:p>
        </p:txBody>
      </p:sp>
      <p:sp>
        <p:nvSpPr>
          <p:cNvPr id="7"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algn="r">
              <a:defRPr/>
            </a:pPr>
            <a:r>
              <a:rPr lang="en-US" altLang="en-US" sz="1200" kern="0" dirty="0">
                <a:solidFill>
                  <a:srgbClr val="000000"/>
                </a:solidFill>
                <a:latin typeface="Verdana"/>
                <a:ea typeface="Verdana" panose="020B0604030504040204" pitchFamily="34" charset="0"/>
                <a:cs typeface="Verdana" panose="020B0604030504040204" pitchFamily="34" charset="0"/>
                <a:sym typeface="Arial"/>
              </a:rPr>
              <a:t>Copyright © 2019, 2015, 2012 Pearson Education, Inc. All Rights Reserved</a:t>
            </a:r>
          </a:p>
        </p:txBody>
      </p:sp>
    </p:spTree>
    <p:extLst>
      <p:ext uri="{BB962C8B-B14F-4D97-AF65-F5344CB8AC3E}">
        <p14:creationId xmlns:p14="http://schemas.microsoft.com/office/powerpoint/2010/main" val="401918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solidFill>
                <a:srgbClr val="000000"/>
              </a:solidFill>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solidFill>
                <a:srgbClr val="FFFFFF"/>
              </a:solidFill>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a:solidFill>
                  <a:srgbClr val="FFFFFF"/>
                </a:solidFill>
              </a:rPr>
              <a:pPr algn="r">
                <a:buSzPct val="25000"/>
              </a:pPr>
              <a:t>‹#›</a:t>
            </a:fld>
            <a:endParaRPr lang="en-US" sz="900" dirty="0">
              <a:solidFill>
                <a:srgbClr val="FFFFFF"/>
              </a:solidFill>
            </a:endParaRPr>
          </a:p>
        </p:txBody>
      </p:sp>
    </p:spTree>
    <p:extLst>
      <p:ext uri="{BB962C8B-B14F-4D97-AF65-F5344CB8AC3E}">
        <p14:creationId xmlns:p14="http://schemas.microsoft.com/office/powerpoint/2010/main" val="20935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solidFill>
                <a:srgbClr val="000000"/>
              </a:solidFill>
            </a:endParaRPr>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solidFill>
                <a:srgbClr val="FFFFFF"/>
              </a:solidFill>
            </a:endParaRPr>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a:solidFill>
                  <a:srgbClr val="FFFFFF"/>
                </a:solidFill>
              </a:rPr>
              <a:pPr algn="r">
                <a:buSzPct val="25000"/>
              </a:pPr>
              <a:t>‹#›</a:t>
            </a:fld>
            <a:endParaRPr lang="en-US" sz="900" dirty="0">
              <a:solidFill>
                <a:srgbClr val="FFFFFF"/>
              </a:solidFill>
            </a:endParaRPr>
          </a:p>
        </p:txBody>
      </p:sp>
      <p:sp>
        <p:nvSpPr>
          <p:cNvPr id="7"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algn="r">
              <a:defRPr/>
            </a:pPr>
            <a:r>
              <a:rPr lang="en-US" altLang="en-US" sz="1200" kern="0" dirty="0">
                <a:solidFill>
                  <a:srgbClr val="000000"/>
                </a:solidFill>
                <a:latin typeface="Verdana"/>
                <a:ea typeface="Verdana" panose="020B0604030504040204" pitchFamily="34" charset="0"/>
                <a:cs typeface="Verdana" panose="020B0604030504040204" pitchFamily="34" charset="0"/>
                <a:sym typeface="Arial"/>
              </a:rPr>
              <a:t>Copyright © 2019, 2015, 2012 Pearson Education, Inc. All Rights Reserved</a:t>
            </a:r>
          </a:p>
        </p:txBody>
      </p:sp>
    </p:spTree>
    <p:extLst>
      <p:ext uri="{BB962C8B-B14F-4D97-AF65-F5344CB8AC3E}">
        <p14:creationId xmlns:p14="http://schemas.microsoft.com/office/powerpoint/2010/main" val="6516728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dirty="0">
              <a:solidFill>
                <a:srgbClr val="000000"/>
              </a:solidFill>
            </a:endParaRPr>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dirty="0">
              <a:solidFill>
                <a:srgbClr val="FFFFFF"/>
              </a:solidFill>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kern="0">
                <a:solidFill>
                  <a:srgbClr val="FFFFFF"/>
                </a:solidFill>
                <a:ea typeface="Arial"/>
                <a:cs typeface="Arial"/>
                <a:sym typeface="Arial"/>
              </a:rPr>
              <a:pPr algn="r">
                <a:buSzPct val="25000"/>
              </a:pPr>
              <a:t>‹#›</a:t>
            </a:fld>
            <a:endParaRPr lang="en-US" sz="900" kern="0" dirty="0">
              <a:solidFill>
                <a:srgbClr val="FFFFFF"/>
              </a:solidFil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591963" y="6429709"/>
            <a:ext cx="1223999" cy="279914"/>
          </a:xfrm>
          <a:prstGeom prst="rect">
            <a:avLst/>
          </a:prstGeom>
          <a:noFill/>
          <a:ln>
            <a:noFill/>
          </a:ln>
        </p:spPr>
      </p:pic>
    </p:spTree>
    <p:extLst>
      <p:ext uri="{BB962C8B-B14F-4D97-AF65-F5344CB8AC3E}">
        <p14:creationId xmlns:p14="http://schemas.microsoft.com/office/powerpoint/2010/main" val="3851428025"/>
      </p:ext>
    </p:extLst>
  </p:cSld>
  <p:clrMap bg1="lt1" tx1="dk1" bg2="dk2" tx2="lt2" accent1="accent1" accent2="accent2" accent3="accent3" accent4="accent4" accent5="accent5" accent6="accent6" hlink="hlink" folHlink="folHlink"/>
  <p:sldLayoutIdLst>
    <p:sldLayoutId id="2147483662" r:id="rId1"/>
    <p:sldLayoutId id="2147483664" r:id="rId2"/>
    <p:sldLayoutId id="214748368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p:cNvSpPr txBox="1">
            <a:spLocks noGrp="1"/>
          </p:cNvSpPr>
          <p:nvPr>
            <p:ph type="title"/>
          </p:nvPr>
        </p:nvSpPr>
        <p:spPr>
          <a:xfrm>
            <a:off x="609600" y="215371"/>
            <a:ext cx="10972800" cy="962076"/>
          </a:xfrm>
          <a:prstGeom prst="rect">
            <a:avLst/>
          </a:prstGeom>
          <a:noFill/>
          <a:ln>
            <a:noFill/>
          </a:ln>
        </p:spPr>
        <p:txBody>
          <a:bodyPr lIns="0" tIns="0" rIns="0" bIns="0" anchor="t" anchorCtr="0">
            <a:noAutofit/>
          </a:bodyPr>
          <a:lstStyle/>
          <a:p>
            <a:pPr>
              <a:buSzPct val="25000"/>
            </a:pPr>
            <a:r>
              <a:rPr lang="en-US" dirty="0"/>
              <a:t>Introduction and Overview of Cyber Crime and Cyber Terrorism</a:t>
            </a:r>
            <a:endParaRPr lang="en-US" b="1" i="0" u="none" strike="noStrike" cap="none" dirty="0">
              <a:solidFill>
                <a:srgbClr val="007FA3"/>
              </a:solidFill>
              <a:sym typeface="Times New Roman"/>
            </a:endParaRPr>
          </a:p>
        </p:txBody>
      </p:sp>
      <p:sp>
        <p:nvSpPr>
          <p:cNvPr id="196" name="Edition"/>
          <p:cNvSpPr txBox="1">
            <a:spLocks noGrp="1"/>
          </p:cNvSpPr>
          <p:nvPr>
            <p:ph type="body" idx="1"/>
          </p:nvPr>
        </p:nvSpPr>
        <p:spPr>
          <a:xfrm>
            <a:off x="609600" y="1202498"/>
            <a:ext cx="10972800" cy="413359"/>
          </a:xfrm>
          <a:prstGeom prst="rect">
            <a:avLst/>
          </a:prstGeom>
          <a:noFill/>
          <a:ln>
            <a:noFill/>
          </a:ln>
        </p:spPr>
        <p:txBody>
          <a:bodyPr lIns="0" tIns="0" rIns="0" bIns="0" anchor="b" anchorCtr="0">
            <a:noAutofit/>
          </a:bodyPr>
          <a:lstStyle/>
          <a:p>
            <a:pPr marL="0" indent="0">
              <a:spcBef>
                <a:spcPts val="0"/>
              </a:spcBef>
              <a:buSzPct val="25000"/>
              <a:buNone/>
            </a:pPr>
            <a:endParaRPr lang="en-US" sz="2000" dirty="0">
              <a:solidFill>
                <a:srgbClr val="007FA3"/>
              </a:solidFill>
            </a:endParaRPr>
          </a:p>
          <a:p>
            <a:pPr marL="0" indent="0">
              <a:spcBef>
                <a:spcPts val="0"/>
              </a:spcBef>
              <a:buSzPct val="25000"/>
              <a:buNone/>
            </a:pPr>
            <a:r>
              <a:rPr lang="en-US" sz="2000" dirty="0">
                <a:solidFill>
                  <a:srgbClr val="007FA3"/>
                </a:solidFill>
              </a:rPr>
              <a:t>Fourth Edition</a:t>
            </a:r>
          </a:p>
        </p:txBody>
      </p:sp>
      <p:sp>
        <p:nvSpPr>
          <p:cNvPr id="198" name="Chapter number"/>
          <p:cNvSpPr txBox="1">
            <a:spLocks noGrp="1"/>
          </p:cNvSpPr>
          <p:nvPr>
            <p:ph type="body" idx="2"/>
          </p:nvPr>
        </p:nvSpPr>
        <p:spPr>
          <a:prstGeom prst="rect">
            <a:avLst/>
          </a:prstGeom>
          <a:noFill/>
          <a:ln>
            <a:noFill/>
          </a:ln>
        </p:spPr>
        <p:txBody>
          <a:bodyPr lIns="0" tIns="0" rIns="0" bIns="0" anchor="b" anchorCtr="0">
            <a:noAutofit/>
          </a:bodyPr>
          <a:lstStyle/>
          <a:p>
            <a:pPr marL="0" indent="0">
              <a:spcBef>
                <a:spcPts val="0"/>
              </a:spcBef>
              <a:buSzPct val="25000"/>
              <a:buNone/>
            </a:pPr>
            <a:r>
              <a:rPr lang="en-US" sz="3000" dirty="0"/>
              <a:t>Chapter 1</a:t>
            </a:r>
          </a:p>
        </p:txBody>
      </p:sp>
      <p:sp>
        <p:nvSpPr>
          <p:cNvPr id="199" name="Chapter Title"/>
          <p:cNvSpPr txBox="1">
            <a:spLocks noGrp="1"/>
          </p:cNvSpPr>
          <p:nvPr>
            <p:ph type="body" idx="3"/>
          </p:nvPr>
        </p:nvSpPr>
        <p:spPr>
          <a:prstGeom prst="rect">
            <a:avLst/>
          </a:prstGeom>
          <a:noFill/>
          <a:ln>
            <a:noFill/>
          </a:ln>
        </p:spPr>
        <p:txBody>
          <a:bodyPr lIns="0" tIns="0" rIns="0" bIns="0" anchor="t" anchorCtr="0">
            <a:noAutofit/>
          </a:bodyPr>
          <a:lstStyle/>
          <a:p>
            <a:pPr marL="0" indent="0">
              <a:spcBef>
                <a:spcPts val="0"/>
              </a:spcBef>
              <a:buSzPct val="25000"/>
              <a:buNone/>
            </a:pPr>
            <a:r>
              <a:rPr lang="en-US" sz="2200" dirty="0"/>
              <a:t>Introduction and Overview of Cyber Crime and Cyber Terrorism</a:t>
            </a:r>
          </a:p>
        </p:txBody>
      </p:sp>
      <p:pic>
        <p:nvPicPr>
          <p:cNvPr id="1026" name="Picture 2" descr="Front Cover: Cyber Crime and Cyber Terrorism Fourth Edition by Robert W. Taylor &amp; Eric J. Fritsch &amp; John Liederbach &amp; Michael R. Saylor and William L. Tafoy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66" y="1640950"/>
            <a:ext cx="320126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pyright"/>
          <p:cNvSpPr txBox="1"/>
          <p:nvPr/>
        </p:nvSpPr>
        <p:spPr>
          <a:xfrm>
            <a:off x="2133601" y="6429344"/>
            <a:ext cx="9550399" cy="302926"/>
          </a:xfrm>
          <a:prstGeom prst="rect">
            <a:avLst/>
          </a:prstGeom>
          <a:noFill/>
          <a:ln>
            <a:noFill/>
          </a:ln>
        </p:spPr>
        <p:txBody>
          <a:bodyPr lIns="91425" tIns="45700" rIns="91425" bIns="45700" anchor="t" anchorCtr="0">
            <a:noAutofit/>
          </a:bodyPr>
          <a:lstStyle/>
          <a:p>
            <a:pPr algn="r">
              <a:defRPr/>
            </a:pPr>
            <a:r>
              <a:rPr lang="en-US" altLang="en-US" sz="1200" kern="0" dirty="0">
                <a:solidFill>
                  <a:srgbClr val="000000"/>
                </a:solidFill>
                <a:latin typeface="Verdana"/>
                <a:ea typeface="Verdana" panose="020B0604030504040204" pitchFamily="34" charset="0"/>
                <a:cs typeface="Verdana" panose="020B0604030504040204" pitchFamily="34" charset="0"/>
                <a:sym typeface="Arial"/>
              </a:rPr>
              <a:t>Copyright © 2019, 2015, 2012 Pearson Education, Inc. All Rights Reserved</a:t>
            </a:r>
          </a:p>
        </p:txBody>
      </p:sp>
    </p:spTree>
    <p:extLst>
      <p:ext uri="{BB962C8B-B14F-4D97-AF65-F5344CB8AC3E}">
        <p14:creationId xmlns:p14="http://schemas.microsoft.com/office/powerpoint/2010/main" val="2447930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Reality of Increased Cybervictimization</a:t>
            </a:r>
          </a:p>
        </p:txBody>
      </p:sp>
      <p:sp>
        <p:nvSpPr>
          <p:cNvPr id="3" name="Text Placeholder 2"/>
          <p:cNvSpPr>
            <a:spLocks noGrp="1"/>
          </p:cNvSpPr>
          <p:nvPr>
            <p:ph type="body" idx="1"/>
          </p:nvPr>
        </p:nvSpPr>
        <p:spPr/>
        <p:txBody>
          <a:bodyPr/>
          <a:lstStyle/>
          <a:p>
            <a:r>
              <a:rPr lang="en-US" altLang="en-US" sz="2800" dirty="0">
                <a:latin typeface="Verdana" panose="020B0604030504040204" pitchFamily="34" charset="0"/>
              </a:rPr>
              <a:t>Two trends drive the reality of increased cybervictimization:</a:t>
            </a:r>
          </a:p>
          <a:p>
            <a:pPr lvl="1"/>
            <a:r>
              <a:rPr lang="en-US" altLang="en-US" sz="2800" dirty="0">
                <a:latin typeface="Verdana" panose="020B0604030504040204" pitchFamily="34" charset="0"/>
              </a:rPr>
              <a:t>Increased use of computers</a:t>
            </a:r>
          </a:p>
          <a:p>
            <a:pPr lvl="1"/>
            <a:r>
              <a:rPr lang="en-US" altLang="en-US" sz="2800" dirty="0">
                <a:latin typeface="Verdana" panose="020B0604030504040204" pitchFamily="34" charset="0"/>
              </a:rPr>
              <a:t>Increased availability of technical information on virus creation and computer hacking techniques</a:t>
            </a:r>
          </a:p>
          <a:p>
            <a:r>
              <a:rPr lang="en-US" altLang="en-US" sz="2800" dirty="0">
                <a:latin typeface="Verdana" panose="020B0604030504040204" pitchFamily="34" charset="0"/>
              </a:rPr>
              <a:t>Who poses the greatest threat?</a:t>
            </a:r>
          </a:p>
          <a:p>
            <a:pPr lvl="1"/>
            <a:r>
              <a:rPr lang="en-US" altLang="en-US" sz="2800" dirty="0">
                <a:latin typeface="Verdana" panose="020B0604030504040204" pitchFamily="34" charset="0"/>
              </a:rPr>
              <a:t>Insiders</a:t>
            </a:r>
          </a:p>
          <a:p>
            <a:pPr lvl="1"/>
            <a:r>
              <a:rPr lang="en-US" altLang="en-US" sz="2800" dirty="0">
                <a:latin typeface="Verdana" panose="020B0604030504040204" pitchFamily="34" charset="0"/>
              </a:rPr>
              <a:t>Outsiders –is increasing</a:t>
            </a:r>
          </a:p>
          <a:p>
            <a:endParaRPr lang="en-US" dirty="0"/>
          </a:p>
        </p:txBody>
      </p:sp>
    </p:spTree>
    <p:extLst>
      <p:ext uri="{BB962C8B-B14F-4D97-AF65-F5344CB8AC3E}">
        <p14:creationId xmlns:p14="http://schemas.microsoft.com/office/powerpoint/2010/main" val="303555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to Cybervictimization and the Emergence of Cyber Terror</a:t>
            </a:r>
          </a:p>
        </p:txBody>
      </p:sp>
      <p:sp>
        <p:nvSpPr>
          <p:cNvPr id="3" name="Text Placeholder 2"/>
          <p:cNvSpPr>
            <a:spLocks noGrp="1"/>
          </p:cNvSpPr>
          <p:nvPr>
            <p:ph type="body" idx="1"/>
          </p:nvPr>
        </p:nvSpPr>
        <p:spPr/>
        <p:txBody>
          <a:bodyPr/>
          <a:lstStyle/>
          <a:p>
            <a:r>
              <a:rPr lang="en-US" altLang="en-US" sz="2800" dirty="0">
                <a:latin typeface="Verdana" panose="020B0604030504040204" pitchFamily="34" charset="0"/>
              </a:rPr>
              <a:t>The dynamics and processes involved in the productive of cyber crime and cyber terrorism are virtually the same.</a:t>
            </a:r>
          </a:p>
          <a:p>
            <a:pPr lvl="1"/>
            <a:r>
              <a:rPr lang="en-US" altLang="en-US" sz="2800" dirty="0">
                <a:latin typeface="Verdana" panose="020B0604030504040204" pitchFamily="34" charset="0"/>
              </a:rPr>
              <a:t>The rise of cyber terrorism poses at least as grave a threat as cyber crime.</a:t>
            </a:r>
          </a:p>
          <a:p>
            <a:r>
              <a:rPr lang="en-US" altLang="en-US" sz="2800" dirty="0">
                <a:latin typeface="Verdana" panose="020B0604030504040204" pitchFamily="34" charset="0"/>
              </a:rPr>
              <a:t>Inferences from the National Infrastructure Protection Center (NIPC) data can be made that cyber crime and cyber terrorism are on parallel tracks. </a:t>
            </a:r>
          </a:p>
          <a:p>
            <a:pPr lvl="1"/>
            <a:r>
              <a:rPr lang="en-US" altLang="en-US" sz="2800" dirty="0">
                <a:latin typeface="Verdana" panose="020B0604030504040204" pitchFamily="34" charset="0"/>
              </a:rPr>
              <a:t>Russia and cyberterrorism</a:t>
            </a:r>
          </a:p>
          <a:p>
            <a:pPr lvl="1"/>
            <a:r>
              <a:rPr lang="en-US" altLang="en-US" sz="2800" dirty="0">
                <a:latin typeface="Verdana" panose="020B0604030504040204" pitchFamily="34" charset="0"/>
              </a:rPr>
              <a:t>Stuxnet and Israel</a:t>
            </a:r>
          </a:p>
          <a:p>
            <a:endParaRPr lang="en-US" dirty="0"/>
          </a:p>
        </p:txBody>
      </p:sp>
    </p:spTree>
    <p:extLst>
      <p:ext uri="{BB962C8B-B14F-4D97-AF65-F5344CB8AC3E}">
        <p14:creationId xmlns:p14="http://schemas.microsoft.com/office/powerpoint/2010/main" val="370221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Costs of Cybercrime (1 of 2)</a:t>
            </a:r>
          </a:p>
        </p:txBody>
      </p:sp>
      <p:sp>
        <p:nvSpPr>
          <p:cNvPr id="3" name="Text Placeholder 2"/>
          <p:cNvSpPr>
            <a:spLocks noGrp="1"/>
          </p:cNvSpPr>
          <p:nvPr>
            <p:ph type="body" idx="1"/>
          </p:nvPr>
        </p:nvSpPr>
        <p:spPr/>
        <p:txBody>
          <a:bodyPr/>
          <a:lstStyle/>
          <a:p>
            <a:r>
              <a:rPr lang="en-US" altLang="en-US" sz="2800" dirty="0">
                <a:latin typeface="Verdana" panose="020B0604030504040204" pitchFamily="34" charset="0"/>
              </a:rPr>
              <a:t>Estimates of cost:</a:t>
            </a:r>
          </a:p>
          <a:p>
            <a:pPr lvl="1"/>
            <a:r>
              <a:rPr lang="en-US" altLang="en-US" sz="2800" dirty="0">
                <a:latin typeface="Verdana" panose="020B0604030504040204" pitchFamily="34" charset="0"/>
              </a:rPr>
              <a:t>Most estimates are derived from surveys of corporations and government agencies.</a:t>
            </a:r>
          </a:p>
          <a:p>
            <a:pPr lvl="1"/>
            <a:r>
              <a:rPr lang="en-US" altLang="en-US" sz="2800" dirty="0">
                <a:latin typeface="Verdana" panose="020B0604030504040204" pitchFamily="34" charset="0"/>
              </a:rPr>
              <a:t>These estimate vary dramatically.</a:t>
            </a:r>
          </a:p>
          <a:p>
            <a:pPr lvl="1"/>
            <a:r>
              <a:rPr lang="en-US" altLang="en-US" sz="2800" dirty="0">
                <a:latin typeface="Verdana" panose="020B0604030504040204" pitchFamily="34" charset="0"/>
              </a:rPr>
              <a:t>It is very difficult to accurately calculate the costs across different categories of crime.</a:t>
            </a:r>
          </a:p>
          <a:p>
            <a:pPr lvl="1"/>
            <a:r>
              <a:rPr lang="en-US" altLang="en-US" sz="2800" dirty="0">
                <a:latin typeface="Verdana" panose="020B0604030504040204" pitchFamily="34" charset="0"/>
              </a:rPr>
              <a:t>Many companies underreport crimes.</a:t>
            </a:r>
          </a:p>
          <a:p>
            <a:pPr lvl="1"/>
            <a:r>
              <a:rPr lang="en-US" altLang="en-US" sz="2800" dirty="0">
                <a:latin typeface="Verdana" panose="020B0604030504040204" pitchFamily="34" charset="0"/>
              </a:rPr>
              <a:t>There may be intentional or unintentional biases.</a:t>
            </a:r>
          </a:p>
          <a:p>
            <a:endParaRPr lang="en-US" dirty="0"/>
          </a:p>
        </p:txBody>
      </p:sp>
    </p:spTree>
    <p:extLst>
      <p:ext uri="{BB962C8B-B14F-4D97-AF65-F5344CB8AC3E}">
        <p14:creationId xmlns:p14="http://schemas.microsoft.com/office/powerpoint/2010/main" val="246139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Costs of Cybercrime (2 of 2)</a:t>
            </a:r>
          </a:p>
        </p:txBody>
      </p:sp>
      <p:sp>
        <p:nvSpPr>
          <p:cNvPr id="3" name="Text Placeholder 2"/>
          <p:cNvSpPr>
            <a:spLocks noGrp="1"/>
          </p:cNvSpPr>
          <p:nvPr>
            <p:ph type="body" idx="1"/>
          </p:nvPr>
        </p:nvSpPr>
        <p:spPr/>
        <p:txBody>
          <a:bodyPr/>
          <a:lstStyle/>
          <a:p>
            <a:r>
              <a:rPr lang="en-US" sz="2800" dirty="0"/>
              <a:t>Early ABA and FDLE studies focused on internal threats because networks were limited in the 80s and early-90s.</a:t>
            </a:r>
          </a:p>
          <a:p>
            <a:r>
              <a:rPr lang="en-US" sz="2800" dirty="0"/>
              <a:t>1998 joint survey by FBI and Computer Security Institute found three years in a row corporate’s had an increase of outsider penetration.</a:t>
            </a:r>
          </a:p>
          <a:p>
            <a:r>
              <a:rPr lang="en-US" sz="2800" dirty="0"/>
              <a:t>2012 Anderson conducted research to accurately measure the monetary costs of cybercrime.</a:t>
            </a:r>
          </a:p>
          <a:p>
            <a:r>
              <a:rPr lang="en-US" sz="2800" dirty="0"/>
              <a:t>Indirect costs may be more than direct costs.</a:t>
            </a:r>
          </a:p>
        </p:txBody>
      </p:sp>
    </p:spTree>
    <p:extLst>
      <p:ext uri="{BB962C8B-B14F-4D97-AF65-F5344CB8AC3E}">
        <p14:creationId xmlns:p14="http://schemas.microsoft.com/office/powerpoint/2010/main" val="150028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Computer Crime</a:t>
            </a:r>
          </a:p>
        </p:txBody>
      </p:sp>
      <p:sp>
        <p:nvSpPr>
          <p:cNvPr id="3" name="Text Placeholder 2"/>
          <p:cNvSpPr>
            <a:spLocks noGrp="1"/>
          </p:cNvSpPr>
          <p:nvPr>
            <p:ph type="body" idx="1"/>
          </p:nvPr>
        </p:nvSpPr>
        <p:spPr/>
        <p:txBody>
          <a:bodyPr/>
          <a:lstStyle/>
          <a:p>
            <a:r>
              <a:rPr lang="en-US" sz="3200" dirty="0"/>
              <a:t> Serves to further define the topic of study and keeps everyone on the same page.</a:t>
            </a:r>
          </a:p>
          <a:p>
            <a:r>
              <a:rPr lang="en-US" sz="3200" dirty="0"/>
              <a:t>Provides more opportunities to demonstrate the topic through specific and noteworthy examples.</a:t>
            </a:r>
          </a:p>
          <a:p>
            <a:r>
              <a:rPr lang="en-US" sz="3200" dirty="0"/>
              <a:t>Should ultimately fulfill the needs of law enforcement.</a:t>
            </a:r>
          </a:p>
          <a:p>
            <a:pPr lvl="1"/>
            <a:r>
              <a:rPr lang="en-US" sz="3200" dirty="0"/>
              <a:t>Motivations of perpetrators</a:t>
            </a:r>
          </a:p>
          <a:p>
            <a:pPr lvl="1"/>
            <a:r>
              <a:rPr lang="en-US" sz="3200" dirty="0"/>
              <a:t>Help in apprehension</a:t>
            </a:r>
          </a:p>
        </p:txBody>
      </p:sp>
    </p:spTree>
    <p:extLst>
      <p:ext uri="{BB962C8B-B14F-4D97-AF65-F5344CB8AC3E}">
        <p14:creationId xmlns:p14="http://schemas.microsoft.com/office/powerpoint/2010/main" val="130673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Carter’s Classification of Computer Crimes</a:t>
            </a:r>
          </a:p>
        </p:txBody>
      </p:sp>
      <p:sp>
        <p:nvSpPr>
          <p:cNvPr id="3" name="Text Placeholder 2"/>
          <p:cNvSpPr>
            <a:spLocks noGrp="1"/>
          </p:cNvSpPr>
          <p:nvPr>
            <p:ph type="body" idx="1"/>
          </p:nvPr>
        </p:nvSpPr>
        <p:spPr/>
        <p:txBody>
          <a:bodyPr/>
          <a:lstStyle/>
          <a:p>
            <a:r>
              <a:rPr lang="en-US" altLang="en-US" sz="3200" dirty="0">
                <a:latin typeface="Verdana" panose="020B0604030504040204" pitchFamily="34" charset="0"/>
              </a:rPr>
              <a:t>Computer crimes can be classified into four categories:</a:t>
            </a:r>
          </a:p>
          <a:p>
            <a:pPr lvl="1"/>
            <a:r>
              <a:rPr lang="en-US" altLang="en-US" sz="3200" dirty="0">
                <a:latin typeface="Verdana" panose="020B0604030504040204" pitchFamily="34" charset="0"/>
              </a:rPr>
              <a:t>The computer as a target</a:t>
            </a:r>
          </a:p>
          <a:p>
            <a:pPr lvl="1"/>
            <a:r>
              <a:rPr lang="en-US" altLang="en-US" sz="3200" dirty="0">
                <a:latin typeface="Verdana" panose="020B0604030504040204" pitchFamily="34" charset="0"/>
              </a:rPr>
              <a:t>The computer as an instrument of a crime</a:t>
            </a:r>
          </a:p>
          <a:p>
            <a:pPr lvl="1"/>
            <a:r>
              <a:rPr lang="en-US" altLang="en-US" sz="3200" dirty="0">
                <a:latin typeface="Verdana" panose="020B0604030504040204" pitchFamily="34" charset="0"/>
              </a:rPr>
              <a:t>The computer as incidental to a crime</a:t>
            </a:r>
          </a:p>
          <a:p>
            <a:pPr lvl="1"/>
            <a:r>
              <a:rPr lang="en-US" altLang="en-US" sz="3200" dirty="0">
                <a:latin typeface="Verdana" panose="020B0604030504040204" pitchFamily="34" charset="0"/>
              </a:rPr>
              <a:t>Crimes associated with the prevalence of computers</a:t>
            </a:r>
          </a:p>
          <a:p>
            <a:endParaRPr lang="en-US" dirty="0"/>
          </a:p>
        </p:txBody>
      </p:sp>
    </p:spTree>
    <p:extLst>
      <p:ext uri="{BB962C8B-B14F-4D97-AF65-F5344CB8AC3E}">
        <p14:creationId xmlns:p14="http://schemas.microsoft.com/office/powerpoint/2010/main" val="346747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Computer as Target</a:t>
            </a:r>
          </a:p>
        </p:txBody>
      </p:sp>
      <p:sp>
        <p:nvSpPr>
          <p:cNvPr id="3" name="Text Placeholder 2"/>
          <p:cNvSpPr>
            <a:spLocks noGrp="1"/>
          </p:cNvSpPr>
          <p:nvPr>
            <p:ph type="body" idx="1"/>
          </p:nvPr>
        </p:nvSpPr>
        <p:spPr/>
        <p:txBody>
          <a:bodyPr/>
          <a:lstStyle/>
          <a:p>
            <a:r>
              <a:rPr lang="en-US" altLang="en-US" sz="3200" dirty="0">
                <a:latin typeface="Verdana" panose="020B0604030504040204" pitchFamily="34" charset="0"/>
              </a:rPr>
              <a:t>Crimes where the computer itself is the target include the denial of expected service (DoS). </a:t>
            </a:r>
          </a:p>
          <a:p>
            <a:pPr lvl="1"/>
            <a:r>
              <a:rPr lang="en-US" altLang="en-US" sz="3200" dirty="0">
                <a:latin typeface="Verdana" panose="020B0604030504040204" pitchFamily="34" charset="0"/>
              </a:rPr>
              <a:t>2016 Summer Olympics</a:t>
            </a:r>
          </a:p>
          <a:p>
            <a:pPr lvl="1"/>
            <a:r>
              <a:rPr lang="en-US" altLang="en-US" sz="3200" dirty="0">
                <a:latin typeface="Verdana" panose="020B0604030504040204" pitchFamily="34" charset="0"/>
              </a:rPr>
              <a:t>2016 Trump/Hilary presidential campaign</a:t>
            </a:r>
          </a:p>
          <a:p>
            <a:r>
              <a:rPr lang="en-US" altLang="en-US" sz="3200" dirty="0">
                <a:latin typeface="Verdana" panose="020B0604030504040204" pitchFamily="34" charset="0"/>
              </a:rPr>
              <a:t>Examples include:</a:t>
            </a:r>
          </a:p>
          <a:p>
            <a:pPr lvl="1"/>
            <a:r>
              <a:rPr lang="en-US" altLang="en-US" sz="3200" dirty="0">
                <a:latin typeface="Verdana" panose="020B0604030504040204" pitchFamily="34" charset="0"/>
              </a:rPr>
              <a:t>Data alteration</a:t>
            </a:r>
          </a:p>
          <a:p>
            <a:pPr lvl="1"/>
            <a:r>
              <a:rPr lang="en-US" altLang="en-US" sz="3200" dirty="0">
                <a:latin typeface="Verdana" panose="020B0604030504040204" pitchFamily="34" charset="0"/>
              </a:rPr>
              <a:t>Network intrusion</a:t>
            </a:r>
          </a:p>
          <a:p>
            <a:pPr lvl="1"/>
            <a:r>
              <a:rPr lang="en-US" altLang="en-US" sz="3200" dirty="0">
                <a:latin typeface="Verdana" panose="020B0604030504040204" pitchFamily="34" charset="0"/>
              </a:rPr>
              <a:t>Computer vandalism</a:t>
            </a:r>
          </a:p>
          <a:p>
            <a:endParaRPr lang="en-US" dirty="0"/>
          </a:p>
        </p:txBody>
      </p:sp>
    </p:spTree>
    <p:extLst>
      <p:ext uri="{BB962C8B-B14F-4D97-AF65-F5344CB8AC3E}">
        <p14:creationId xmlns:p14="http://schemas.microsoft.com/office/powerpoint/2010/main" val="306918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Computer as Instrument</a:t>
            </a:r>
          </a:p>
        </p:txBody>
      </p:sp>
      <p:sp>
        <p:nvSpPr>
          <p:cNvPr id="3" name="Text Placeholder 2"/>
          <p:cNvSpPr>
            <a:spLocks noGrp="1"/>
          </p:cNvSpPr>
          <p:nvPr>
            <p:ph type="body" idx="1"/>
          </p:nvPr>
        </p:nvSpPr>
        <p:spPr/>
        <p:txBody>
          <a:bodyPr/>
          <a:lstStyle/>
          <a:p>
            <a:r>
              <a:rPr lang="en-US" altLang="en-US" sz="3200" dirty="0">
                <a:latin typeface="Verdana" panose="020B0604030504040204" pitchFamily="34" charset="0"/>
              </a:rPr>
              <a:t>The computer is used as the instrument of the crime when the computer is used to gain some other criminal objective.</a:t>
            </a:r>
          </a:p>
          <a:p>
            <a:pPr lvl="1"/>
            <a:r>
              <a:rPr lang="en-US" altLang="en-US" sz="3200" dirty="0">
                <a:latin typeface="Verdana" panose="020B0604030504040204" pitchFamily="34" charset="0"/>
              </a:rPr>
              <a:t>Exploits trust</a:t>
            </a:r>
          </a:p>
          <a:p>
            <a:r>
              <a:rPr lang="en-US" altLang="en-US" sz="2800" dirty="0">
                <a:latin typeface="Verdana" panose="020B0604030504040204" pitchFamily="34" charset="0"/>
              </a:rPr>
              <a:t>Examples include:</a:t>
            </a:r>
          </a:p>
          <a:p>
            <a:pPr lvl="1"/>
            <a:r>
              <a:rPr lang="en-US" altLang="en-US" sz="2800" dirty="0">
                <a:latin typeface="Verdana" panose="020B0604030504040204" pitchFamily="34" charset="0"/>
              </a:rPr>
              <a:t>Theft</a:t>
            </a:r>
          </a:p>
          <a:p>
            <a:pPr lvl="1"/>
            <a:r>
              <a:rPr lang="en-US" altLang="en-US" sz="2800" dirty="0">
                <a:latin typeface="Verdana" panose="020B0604030504040204" pitchFamily="34" charset="0"/>
              </a:rPr>
              <a:t>Fraud</a:t>
            </a:r>
          </a:p>
          <a:p>
            <a:pPr lvl="1"/>
            <a:r>
              <a:rPr lang="en-US" altLang="en-US" sz="2800" dirty="0">
                <a:latin typeface="Verdana" panose="020B0604030504040204" pitchFamily="34" charset="0"/>
              </a:rPr>
              <a:t>Threats and harassment</a:t>
            </a:r>
          </a:p>
          <a:p>
            <a:pPr lvl="1"/>
            <a:r>
              <a:rPr lang="en-US" altLang="en-US" sz="2800" dirty="0">
                <a:latin typeface="Verdana" panose="020B0604030504040204" pitchFamily="34" charset="0"/>
              </a:rPr>
              <a:t>Bullying</a:t>
            </a:r>
          </a:p>
          <a:p>
            <a:endParaRPr lang="en-US" dirty="0"/>
          </a:p>
        </p:txBody>
      </p:sp>
    </p:spTree>
    <p:extLst>
      <p:ext uri="{BB962C8B-B14F-4D97-AF65-F5344CB8AC3E}">
        <p14:creationId xmlns:p14="http://schemas.microsoft.com/office/powerpoint/2010/main" val="885432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Computer as Incidental</a:t>
            </a:r>
          </a:p>
        </p:txBody>
      </p:sp>
      <p:sp>
        <p:nvSpPr>
          <p:cNvPr id="3" name="Text Placeholder 2"/>
          <p:cNvSpPr>
            <a:spLocks noGrp="1"/>
          </p:cNvSpPr>
          <p:nvPr>
            <p:ph type="body" idx="1"/>
          </p:nvPr>
        </p:nvSpPr>
        <p:spPr/>
        <p:txBody>
          <a:bodyPr/>
          <a:lstStyle/>
          <a:p>
            <a:r>
              <a:rPr lang="en-US" altLang="en-US" sz="3200" dirty="0">
                <a:latin typeface="Verdana" panose="020B0604030504040204" pitchFamily="34" charset="0"/>
              </a:rPr>
              <a:t>The computer facilitates a crime.</a:t>
            </a:r>
          </a:p>
          <a:p>
            <a:r>
              <a:rPr lang="en-US" altLang="en-US" sz="3200" dirty="0">
                <a:latin typeface="Verdana" panose="020B0604030504040204" pitchFamily="34" charset="0"/>
              </a:rPr>
              <a:t>Examples include:</a:t>
            </a:r>
          </a:p>
          <a:p>
            <a:pPr lvl="1"/>
            <a:r>
              <a:rPr lang="en-US" altLang="en-US" sz="3200" dirty="0">
                <a:latin typeface="Verdana" panose="020B0604030504040204" pitchFamily="34" charset="0"/>
              </a:rPr>
              <a:t>Money laundering</a:t>
            </a:r>
          </a:p>
          <a:p>
            <a:pPr lvl="1"/>
            <a:r>
              <a:rPr lang="en-US" altLang="en-US" sz="3200" dirty="0">
                <a:latin typeface="Verdana" panose="020B0604030504040204" pitchFamily="34" charset="0"/>
              </a:rPr>
              <a:t>Criminal enterprise</a:t>
            </a:r>
          </a:p>
          <a:p>
            <a:pPr lvl="1"/>
            <a:r>
              <a:rPr lang="en-US" altLang="en-US" sz="3200" dirty="0">
                <a:latin typeface="Verdana" panose="020B0604030504040204" pitchFamily="34" charset="0"/>
              </a:rPr>
              <a:t>Child pornography</a:t>
            </a:r>
          </a:p>
          <a:p>
            <a:pPr lvl="1"/>
            <a:r>
              <a:rPr lang="en-US" altLang="en-US" sz="3200" dirty="0">
                <a:latin typeface="Verdana" panose="020B0604030504040204" pitchFamily="34" charset="0"/>
              </a:rPr>
              <a:t>Luring victims</a:t>
            </a:r>
          </a:p>
          <a:p>
            <a:endParaRPr lang="en-US" dirty="0"/>
          </a:p>
        </p:txBody>
      </p:sp>
    </p:spTree>
    <p:extLst>
      <p:ext uri="{BB962C8B-B14F-4D97-AF65-F5344CB8AC3E}">
        <p14:creationId xmlns:p14="http://schemas.microsoft.com/office/powerpoint/2010/main" val="321389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Crimes Associated with the Prevalence of Computers</a:t>
            </a:r>
          </a:p>
        </p:txBody>
      </p:sp>
      <p:sp>
        <p:nvSpPr>
          <p:cNvPr id="3" name="Text Placeholder 2"/>
          <p:cNvSpPr>
            <a:spLocks noGrp="1"/>
          </p:cNvSpPr>
          <p:nvPr>
            <p:ph type="body" idx="1"/>
          </p:nvPr>
        </p:nvSpPr>
        <p:spPr/>
        <p:txBody>
          <a:bodyPr/>
          <a:lstStyle/>
          <a:p>
            <a:r>
              <a:rPr lang="en-US" altLang="en-US" sz="3200" dirty="0">
                <a:latin typeface="Verdana" panose="020B0604030504040204" pitchFamily="34" charset="0"/>
              </a:rPr>
              <a:t>Even those who avoid technology can be victims of crime through the prevalence of computers.</a:t>
            </a:r>
          </a:p>
          <a:p>
            <a:pPr lvl="1"/>
            <a:r>
              <a:rPr lang="en-US" altLang="en-US" sz="3200" dirty="0">
                <a:latin typeface="Verdana" panose="020B0604030504040204" pitchFamily="34" charset="0"/>
              </a:rPr>
              <a:t>Intellectual property theft</a:t>
            </a:r>
          </a:p>
          <a:p>
            <a:pPr lvl="1"/>
            <a:r>
              <a:rPr lang="en-US" altLang="en-US" sz="3200" dirty="0">
                <a:latin typeface="Verdana" panose="020B0604030504040204" pitchFamily="34" charset="0"/>
              </a:rPr>
              <a:t>Component theft</a:t>
            </a:r>
          </a:p>
          <a:p>
            <a:pPr lvl="1"/>
            <a:r>
              <a:rPr lang="en-US" altLang="en-US" sz="3200" dirty="0">
                <a:latin typeface="Verdana" panose="020B0604030504040204" pitchFamily="34" charset="0"/>
              </a:rPr>
              <a:t>Counterfeiting</a:t>
            </a:r>
          </a:p>
          <a:p>
            <a:pPr lvl="1"/>
            <a:r>
              <a:rPr lang="en-US" altLang="en-US" sz="3200" dirty="0">
                <a:latin typeface="Verdana" panose="020B0604030504040204" pitchFamily="34" charset="0"/>
              </a:rPr>
              <a:t>Identify theft</a:t>
            </a:r>
          </a:p>
          <a:p>
            <a:endParaRPr lang="en-US" dirty="0"/>
          </a:p>
        </p:txBody>
      </p:sp>
    </p:spTree>
    <p:extLst>
      <p:ext uri="{BB962C8B-B14F-4D97-AF65-F5344CB8AC3E}">
        <p14:creationId xmlns:p14="http://schemas.microsoft.com/office/powerpoint/2010/main" val="114495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Title"/>
          <p:cNvSpPr txBox="1">
            <a:spLocks noGrp="1"/>
          </p:cNvSpPr>
          <p:nvPr>
            <p:ph type="title"/>
          </p:nvPr>
        </p:nvSpPr>
        <p:spPr>
          <a:xfrm>
            <a:off x="1981200" y="215372"/>
            <a:ext cx="8229600" cy="1097279"/>
          </a:xfrm>
          <a:prstGeom prst="rect">
            <a:avLst/>
          </a:prstGeom>
          <a:noFill/>
          <a:ln>
            <a:noFill/>
          </a:ln>
        </p:spPr>
        <p:txBody>
          <a:bodyPr lIns="0" tIns="0" rIns="0" bIns="0" anchor="b" anchorCtr="0">
            <a:noAutofit/>
          </a:bodyPr>
          <a:lstStyle/>
          <a:p>
            <a:pPr>
              <a:buSzPct val="25000"/>
            </a:pPr>
            <a:r>
              <a:rPr lang="en-US" dirty="0"/>
              <a:t>Learning Objectives </a:t>
            </a:r>
            <a:endParaRPr lang="en-US" sz="2800" dirty="0"/>
          </a:p>
        </p:txBody>
      </p:sp>
      <p:sp>
        <p:nvSpPr>
          <p:cNvPr id="206" name="Text Placeholder"/>
          <p:cNvSpPr txBox="1">
            <a:spLocks noGrp="1"/>
          </p:cNvSpPr>
          <p:nvPr>
            <p:ph type="body" idx="1"/>
          </p:nvPr>
        </p:nvSpPr>
        <p:spPr>
          <a:xfrm>
            <a:off x="1981200" y="1600201"/>
            <a:ext cx="8229600" cy="4525963"/>
          </a:xfrm>
          <a:prstGeom prst="rect">
            <a:avLst/>
          </a:prstGeom>
          <a:noFill/>
          <a:ln>
            <a:noFill/>
          </a:ln>
        </p:spPr>
        <p:txBody>
          <a:bodyPr lIns="0" tIns="0" rIns="0" bIns="0" anchor="t" anchorCtr="0">
            <a:noAutofit/>
          </a:bodyPr>
          <a:lstStyle/>
          <a:p>
            <a:pPr indent="-118871">
              <a:spcBef>
                <a:spcPts val="0"/>
              </a:spcBef>
              <a:buClr>
                <a:schemeClr val="lt1"/>
              </a:buClr>
            </a:pPr>
            <a:r>
              <a:rPr lang="en-US" sz="2400" b="1" dirty="0">
                <a:solidFill>
                  <a:srgbClr val="007FA3"/>
                </a:solidFill>
              </a:rPr>
              <a:t>1.1</a:t>
            </a:r>
            <a:r>
              <a:rPr lang="en-US" sz="2400" dirty="0"/>
              <a:t>  Describe the current issues, trends, and problems in cyber crime and cyber terrorism.</a:t>
            </a:r>
          </a:p>
          <a:p>
            <a:pPr indent="-118871">
              <a:buClr>
                <a:schemeClr val="lt1"/>
              </a:buClr>
            </a:pPr>
            <a:r>
              <a:rPr lang="en-US" sz="2400" b="1" dirty="0">
                <a:solidFill>
                  <a:srgbClr val="007FA3"/>
                </a:solidFill>
              </a:rPr>
              <a:t>1.2</a:t>
            </a:r>
            <a:r>
              <a:rPr lang="en-US" sz="2400" b="1" dirty="0">
                <a:solidFill>
                  <a:schemeClr val="accent1"/>
                </a:solidFill>
              </a:rPr>
              <a:t> </a:t>
            </a:r>
            <a:r>
              <a:rPr lang="en-US" sz="2400" dirty="0">
                <a:solidFill>
                  <a:schemeClr val="tx1"/>
                </a:solidFill>
              </a:rPr>
              <a:t>Understand estimates on the costs of cybercrime.</a:t>
            </a:r>
            <a:endParaRPr lang="en-US" sz="2400" dirty="0"/>
          </a:p>
          <a:p>
            <a:pPr indent="-118871">
              <a:buClr>
                <a:schemeClr val="lt1"/>
              </a:buClr>
            </a:pPr>
            <a:r>
              <a:rPr lang="en-US" sz="2400" b="1" dirty="0">
                <a:solidFill>
                  <a:srgbClr val="007FA3"/>
                </a:solidFill>
              </a:rPr>
              <a:t>1.3</a:t>
            </a:r>
            <a:r>
              <a:rPr lang="en-US" sz="2400" dirty="0"/>
              <a:t> Understand the intended audience, purpose, and scope of this text.</a:t>
            </a:r>
          </a:p>
          <a:p>
            <a:pPr indent="-118871">
              <a:buClr>
                <a:schemeClr val="lt1"/>
              </a:buClr>
            </a:pPr>
            <a:r>
              <a:rPr lang="en-US" sz="2400" b="1" dirty="0">
                <a:solidFill>
                  <a:srgbClr val="007FA3"/>
                </a:solidFill>
              </a:rPr>
              <a:t>1.4</a:t>
            </a:r>
            <a:r>
              <a:rPr lang="en-US" sz="2400" b="1" dirty="0">
                <a:solidFill>
                  <a:schemeClr val="accent1"/>
                </a:solidFill>
              </a:rPr>
              <a:t> </a:t>
            </a:r>
            <a:r>
              <a:rPr lang="en-US" sz="2400" dirty="0">
                <a:solidFill>
                  <a:schemeClr val="tx1"/>
                </a:solidFill>
              </a:rPr>
              <a:t>Discuss the developmental perspective on the problem and changes to cybervicitmization.</a:t>
            </a:r>
            <a:endParaRPr lang="en-US" sz="2400" dirty="0"/>
          </a:p>
          <a:p>
            <a:pPr indent="-118871">
              <a:buClr>
                <a:schemeClr val="lt1"/>
              </a:buClr>
            </a:pPr>
            <a:r>
              <a:rPr lang="en-US" sz="2400" b="1" dirty="0">
                <a:solidFill>
                  <a:srgbClr val="007FA3"/>
                </a:solidFill>
              </a:rPr>
              <a:t>1.5 </a:t>
            </a:r>
            <a:r>
              <a:rPr lang="en-US" sz="2400" dirty="0">
                <a:solidFill>
                  <a:schemeClr val="tx1"/>
                </a:solidFill>
              </a:rPr>
              <a:t>Describe the scheme for classifying computer crimes.</a:t>
            </a:r>
            <a:endParaRPr lang="en-US" sz="2400" dirty="0"/>
          </a:p>
        </p:txBody>
      </p:sp>
    </p:spTree>
    <p:extLst>
      <p:ext uri="{BB962C8B-B14F-4D97-AF65-F5344CB8AC3E}">
        <p14:creationId xmlns:p14="http://schemas.microsoft.com/office/powerpoint/2010/main" val="4039204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Classification Schemes (1 of 3)</a:t>
            </a:r>
          </a:p>
        </p:txBody>
      </p:sp>
      <p:sp>
        <p:nvSpPr>
          <p:cNvPr id="3" name="Text Placeholder 2"/>
          <p:cNvSpPr>
            <a:spLocks noGrp="1"/>
          </p:cNvSpPr>
          <p:nvPr>
            <p:ph type="body" idx="1"/>
          </p:nvPr>
        </p:nvSpPr>
        <p:spPr/>
        <p:txBody>
          <a:bodyPr/>
          <a:lstStyle/>
          <a:p>
            <a:r>
              <a:rPr lang="en-US" sz="3200" dirty="0"/>
              <a:t>Gordon and Ford two-category scheme:</a:t>
            </a:r>
          </a:p>
          <a:p>
            <a:pPr lvl="1"/>
            <a:r>
              <a:rPr lang="en-US" sz="3200" dirty="0"/>
              <a:t>Type I offenses are primarily technological in nature and involve:</a:t>
            </a:r>
          </a:p>
          <a:p>
            <a:pPr lvl="2"/>
            <a:r>
              <a:rPr lang="en-US" sz="3200" dirty="0"/>
              <a:t>A single or discreet event from the point of view of the victim</a:t>
            </a:r>
          </a:p>
          <a:p>
            <a:pPr lvl="2"/>
            <a:r>
              <a:rPr lang="en-US" sz="3200" dirty="0"/>
              <a:t>Involves the use of malware</a:t>
            </a:r>
          </a:p>
          <a:p>
            <a:pPr lvl="2"/>
            <a:r>
              <a:rPr lang="en-US" sz="3200" dirty="0"/>
              <a:t>Can be, but may not be, facilitated by computer software vulnerabilities</a:t>
            </a:r>
          </a:p>
        </p:txBody>
      </p:sp>
    </p:spTree>
    <p:extLst>
      <p:ext uri="{BB962C8B-B14F-4D97-AF65-F5344CB8AC3E}">
        <p14:creationId xmlns:p14="http://schemas.microsoft.com/office/powerpoint/2010/main" val="180779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Classification Schemes (2 of 3)</a:t>
            </a:r>
          </a:p>
        </p:txBody>
      </p:sp>
      <p:sp>
        <p:nvSpPr>
          <p:cNvPr id="3" name="Text Placeholder 2"/>
          <p:cNvSpPr>
            <a:spLocks noGrp="1"/>
          </p:cNvSpPr>
          <p:nvPr>
            <p:ph type="body" idx="1"/>
          </p:nvPr>
        </p:nvSpPr>
        <p:spPr/>
        <p:txBody>
          <a:bodyPr/>
          <a:lstStyle/>
          <a:p>
            <a:r>
              <a:rPr lang="en-US" sz="3200" dirty="0"/>
              <a:t>Gordon and Ford</a:t>
            </a:r>
          </a:p>
          <a:p>
            <a:pPr lvl="1"/>
            <a:r>
              <a:rPr lang="en-US" sz="3200" dirty="0"/>
              <a:t>Type II offenses</a:t>
            </a:r>
          </a:p>
          <a:p>
            <a:pPr lvl="2"/>
            <a:r>
              <a:rPr lang="en-US" sz="3200" dirty="0"/>
              <a:t>Do not involve malware</a:t>
            </a:r>
          </a:p>
          <a:p>
            <a:pPr lvl="2"/>
            <a:r>
              <a:rPr lang="en-US" sz="3200" dirty="0"/>
              <a:t>Generally involve repeated contacts or events from the point of view of the victim</a:t>
            </a:r>
          </a:p>
          <a:p>
            <a:pPr lvl="2"/>
            <a:r>
              <a:rPr lang="en-US" sz="3200" dirty="0"/>
              <a:t>Do not usually involve the use of software</a:t>
            </a:r>
          </a:p>
          <a:p>
            <a:pPr lvl="2"/>
            <a:r>
              <a:rPr lang="en-US" sz="3200" dirty="0"/>
              <a:t>Examples: cyberstalking, harassment, child predation, extortion</a:t>
            </a:r>
          </a:p>
        </p:txBody>
      </p:sp>
    </p:spTree>
    <p:extLst>
      <p:ext uri="{BB962C8B-B14F-4D97-AF65-F5344CB8AC3E}">
        <p14:creationId xmlns:p14="http://schemas.microsoft.com/office/powerpoint/2010/main" val="2627160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Classification Schemes (3 of 3)</a:t>
            </a:r>
          </a:p>
        </p:txBody>
      </p:sp>
      <p:sp>
        <p:nvSpPr>
          <p:cNvPr id="3" name="Text Placeholder 2"/>
          <p:cNvSpPr>
            <a:spLocks noGrp="1"/>
          </p:cNvSpPr>
          <p:nvPr>
            <p:ph type="body" idx="1"/>
          </p:nvPr>
        </p:nvSpPr>
        <p:spPr>
          <a:xfrm>
            <a:off x="422564" y="1312651"/>
            <a:ext cx="10972800" cy="4525963"/>
          </a:xfrm>
        </p:spPr>
        <p:txBody>
          <a:bodyPr/>
          <a:lstStyle/>
          <a:p>
            <a:r>
              <a:rPr lang="en-US" sz="2800" dirty="0"/>
              <a:t>Anderson developed a more recent classification in 2012</a:t>
            </a:r>
          </a:p>
          <a:p>
            <a:pPr lvl="1"/>
            <a:r>
              <a:rPr lang="en-US" sz="2800" dirty="0"/>
              <a:t>Primarily to derive estimates of the costs of computer crime</a:t>
            </a:r>
          </a:p>
          <a:p>
            <a:pPr lvl="1"/>
            <a:r>
              <a:rPr lang="en-US" sz="2800" dirty="0"/>
              <a:t>Traditional crimes that are now “cyber” because the are conducted primarily online.</a:t>
            </a:r>
          </a:p>
          <a:p>
            <a:pPr lvl="1"/>
            <a:r>
              <a:rPr lang="en-US" sz="2800" dirty="0"/>
              <a:t>Transitional crimes that have changed with the advent of the Internet</a:t>
            </a:r>
          </a:p>
          <a:p>
            <a:pPr lvl="1"/>
            <a:r>
              <a:rPr lang="en-US" sz="2800" dirty="0"/>
              <a:t>New crimes that have originated since the advent of the Internet</a:t>
            </a:r>
          </a:p>
          <a:p>
            <a:pPr lvl="1"/>
            <a:r>
              <a:rPr lang="en-US" sz="2800" dirty="0"/>
              <a:t>Crimes that facilitate other crimes through the misuse of computers</a:t>
            </a:r>
          </a:p>
        </p:txBody>
      </p:sp>
    </p:spTree>
    <p:extLst>
      <p:ext uri="{BB962C8B-B14F-4D97-AF65-F5344CB8AC3E}">
        <p14:creationId xmlns:p14="http://schemas.microsoft.com/office/powerpoint/2010/main" val="3462301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sz="3600" dirty="0"/>
              <a:t>Copyright</a:t>
            </a:r>
            <a:endParaRPr lang="en-IN" sz="3600" dirty="0"/>
          </a:p>
        </p:txBody>
      </p:sp>
      <p:pic>
        <p:nvPicPr>
          <p:cNvPr id="4"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274" y="2408799"/>
            <a:ext cx="1277815" cy="1434026"/>
          </a:xfrm>
          <a:prstGeom prst="rect">
            <a:avLst/>
          </a:prstGeom>
        </p:spPr>
      </p:pic>
      <p:sp>
        <p:nvSpPr>
          <p:cNvPr id="5" name="Text Placeholder 1">
            <a:extLst>
              <a:ext uri="{FF2B5EF4-FFF2-40B4-BE49-F238E27FC236}">
                <a16:creationId xmlns:a16="http://schemas.microsoft.com/office/drawing/2014/main" id="{AD5FAE7B-F718-4307-B112-AD6256157E8F}"/>
              </a:ext>
            </a:extLst>
          </p:cNvPr>
          <p:cNvSpPr>
            <a:spLocks noGrp="1"/>
          </p:cNvSpPr>
          <p:nvPr>
            <p:ph type="body" idx="1"/>
          </p:nvPr>
        </p:nvSpPr>
        <p:spPr>
          <a:xfrm>
            <a:off x="2326151" y="194368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latin typeface="+mn-lt"/>
              </a:rPr>
              <a:t>This work is protected by United States copyright laws and is</a:t>
            </a:r>
            <a:r>
              <a:rPr lang="en-US" sz="1600" b="1" baseline="0" dirty="0">
                <a:latin typeface="+mn-lt"/>
              </a:rPr>
              <a:t> </a:t>
            </a:r>
            <a:r>
              <a:rPr lang="en-US" sz="1600" b="1" dirty="0">
                <a:latin typeface="+mn-lt"/>
              </a:rPr>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22283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r>
              <a:rPr lang="en-US" sz="2800" dirty="0"/>
              <a:t> Cyber crimes inspire fear in consumers and lead</a:t>
            </a:r>
            <a:br>
              <a:rPr lang="en-US" sz="2800" dirty="0"/>
            </a:br>
            <a:r>
              <a:rPr lang="en-US" sz="2800" dirty="0"/>
              <a:t>to a lack of trust in the security and safety of e-commerce </a:t>
            </a:r>
          </a:p>
          <a:p>
            <a:r>
              <a:rPr lang="en-US" sz="2800" dirty="0"/>
              <a:t>The dangers posed by cybercriminals and terrorists </a:t>
            </a:r>
            <a:r>
              <a:rPr lang="en-US" sz="2800" i="1" dirty="0"/>
              <a:t>are </a:t>
            </a:r>
            <a:r>
              <a:rPr lang="en-US" sz="2800" dirty="0"/>
              <a:t>real</a:t>
            </a:r>
          </a:p>
          <a:p>
            <a:r>
              <a:rPr lang="en-US" sz="2800" dirty="0"/>
              <a:t>Present unique and difficult challenges to law enforcement and other governmental officials </a:t>
            </a:r>
          </a:p>
          <a:p>
            <a:r>
              <a:rPr lang="en-US" sz="2800" dirty="0"/>
              <a:t>Rapid growth of personal computers and Internet devices created scenario in which legislation and law enforcement are playing catch-up</a:t>
            </a:r>
            <a:br>
              <a:rPr lang="en-US" sz="2800" dirty="0"/>
            </a:br>
            <a:endParaRPr lang="en-US" sz="2800" dirty="0"/>
          </a:p>
        </p:txBody>
      </p:sp>
    </p:spTree>
    <p:extLst>
      <p:ext uri="{BB962C8B-B14F-4D97-AF65-F5344CB8AC3E}">
        <p14:creationId xmlns:p14="http://schemas.microsoft.com/office/powerpoint/2010/main" val="144405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Threats to the Information Age</a:t>
            </a:r>
          </a:p>
        </p:txBody>
      </p:sp>
      <p:sp>
        <p:nvSpPr>
          <p:cNvPr id="3" name="Text Placeholder 2"/>
          <p:cNvSpPr>
            <a:spLocks noGrp="1"/>
          </p:cNvSpPr>
          <p:nvPr>
            <p:ph type="body" idx="1"/>
          </p:nvPr>
        </p:nvSpPr>
        <p:spPr/>
        <p:txBody>
          <a:bodyPr/>
          <a:lstStyle/>
          <a:p>
            <a:r>
              <a:rPr lang="en-US" altLang="en-US" sz="2800" dirty="0">
                <a:latin typeface="Verdana" panose="020B0604030504040204" pitchFamily="34" charset="0"/>
              </a:rPr>
              <a:t>Computers can be used to perform many traditional criminal acts. </a:t>
            </a:r>
          </a:p>
          <a:p>
            <a:pPr lvl="2"/>
            <a:r>
              <a:rPr lang="en-US" altLang="en-US" sz="2800" dirty="0">
                <a:latin typeface="Verdana" panose="020B0604030504040204" pitchFamily="34" charset="0"/>
              </a:rPr>
              <a:t>Distribution of child pornography</a:t>
            </a:r>
          </a:p>
          <a:p>
            <a:pPr lvl="2"/>
            <a:r>
              <a:rPr lang="en-US" altLang="en-US" sz="2800" dirty="0">
                <a:latin typeface="Verdana" panose="020B0604030504040204" pitchFamily="34" charset="0"/>
              </a:rPr>
              <a:t>Financial crimes</a:t>
            </a:r>
          </a:p>
          <a:p>
            <a:pPr lvl="2"/>
            <a:r>
              <a:rPr lang="en-US" altLang="en-US" sz="2800" dirty="0">
                <a:latin typeface="Verdana" panose="020B0604030504040204" pitchFamily="34" charset="0"/>
              </a:rPr>
              <a:t> Corporate espionage</a:t>
            </a:r>
          </a:p>
          <a:p>
            <a:pPr lvl="2"/>
            <a:r>
              <a:rPr lang="en-US" altLang="en-US" sz="2800" dirty="0">
                <a:latin typeface="Verdana" panose="020B0604030504040204" pitchFamily="34" charset="0"/>
              </a:rPr>
              <a:t>Exploitation</a:t>
            </a:r>
          </a:p>
          <a:p>
            <a:pPr lvl="2"/>
            <a:r>
              <a:rPr lang="en-US" altLang="en-US" sz="2800" dirty="0">
                <a:latin typeface="Verdana" panose="020B0604030504040204" pitchFamily="34" charset="0"/>
              </a:rPr>
              <a:t>Stalking</a:t>
            </a:r>
          </a:p>
          <a:p>
            <a:pPr lvl="2"/>
            <a:r>
              <a:rPr lang="en-US" altLang="en-US" sz="2800" dirty="0">
                <a:latin typeface="Verdana" panose="020B0604030504040204" pitchFamily="34" charset="0"/>
              </a:rPr>
              <a:t>Identity theft</a:t>
            </a:r>
          </a:p>
          <a:p>
            <a:endParaRPr lang="en-US" sz="2800" dirty="0"/>
          </a:p>
        </p:txBody>
      </p:sp>
    </p:spTree>
    <p:extLst>
      <p:ext uri="{BB962C8B-B14F-4D97-AF65-F5344CB8AC3E}">
        <p14:creationId xmlns:p14="http://schemas.microsoft.com/office/powerpoint/2010/main" val="396582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and Scope of This Book</a:t>
            </a:r>
          </a:p>
        </p:txBody>
      </p:sp>
      <p:sp>
        <p:nvSpPr>
          <p:cNvPr id="3" name="Text Placeholder 2"/>
          <p:cNvSpPr>
            <a:spLocks noGrp="1"/>
          </p:cNvSpPr>
          <p:nvPr>
            <p:ph type="body" idx="1"/>
          </p:nvPr>
        </p:nvSpPr>
        <p:spPr/>
        <p:txBody>
          <a:bodyPr/>
          <a:lstStyle/>
          <a:p>
            <a:r>
              <a:rPr lang="en-US" sz="3600" dirty="0"/>
              <a:t>Intended as an introduction to the problems of cyber crime and cyber terrorism</a:t>
            </a:r>
          </a:p>
          <a:p>
            <a:r>
              <a:rPr lang="en-US" sz="3600" dirty="0"/>
              <a:t>Nontechnical text is designed to increase the knowledge</a:t>
            </a:r>
          </a:p>
          <a:p>
            <a:r>
              <a:rPr lang="en-US" sz="3600" dirty="0"/>
              <a:t>Text is focused on Microsoft-based systems</a:t>
            </a:r>
          </a:p>
          <a:p>
            <a:endParaRPr lang="en-US" sz="2800" dirty="0"/>
          </a:p>
        </p:txBody>
      </p:sp>
    </p:spTree>
    <p:extLst>
      <p:ext uri="{BB962C8B-B14F-4D97-AF65-F5344CB8AC3E}">
        <p14:creationId xmlns:p14="http://schemas.microsoft.com/office/powerpoint/2010/main" val="11872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Terms</a:t>
            </a:r>
          </a:p>
        </p:txBody>
      </p:sp>
      <p:sp>
        <p:nvSpPr>
          <p:cNvPr id="3" name="Text Placeholder 2"/>
          <p:cNvSpPr>
            <a:spLocks noGrp="1"/>
          </p:cNvSpPr>
          <p:nvPr>
            <p:ph type="body" idx="1"/>
          </p:nvPr>
        </p:nvSpPr>
        <p:spPr/>
        <p:txBody>
          <a:bodyPr/>
          <a:lstStyle/>
          <a:p>
            <a:r>
              <a:rPr lang="en-US" sz="3200" dirty="0"/>
              <a:t>“Cyber” to mean “real” or “virtual” attached to a computer network</a:t>
            </a:r>
          </a:p>
          <a:p>
            <a:r>
              <a:rPr lang="en-US" sz="3200" dirty="0"/>
              <a:t>Cybercrime and cyberterrorism</a:t>
            </a:r>
          </a:p>
          <a:p>
            <a:r>
              <a:rPr lang="en-US" sz="3200" dirty="0"/>
              <a:t>Malware: viruses, worms, Trojan horses, spyware, adware, or other destructive software</a:t>
            </a:r>
          </a:p>
          <a:p>
            <a:pPr lvl="1"/>
            <a:r>
              <a:rPr lang="en-US" sz="3200" dirty="0"/>
              <a:t>Short for malicious software</a:t>
            </a:r>
          </a:p>
          <a:p>
            <a:pPr lvl="1"/>
            <a:r>
              <a:rPr lang="en-US" sz="3200" dirty="0"/>
              <a:t>Referred to as a “computer contaminant”</a:t>
            </a:r>
          </a:p>
        </p:txBody>
      </p:sp>
    </p:spTree>
    <p:extLst>
      <p:ext uri="{BB962C8B-B14F-4D97-AF65-F5344CB8AC3E}">
        <p14:creationId xmlns:p14="http://schemas.microsoft.com/office/powerpoint/2010/main" val="105547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p:txBody>
          <a:bodyPr/>
          <a:lstStyle/>
          <a:p>
            <a:r>
              <a:rPr lang="en-US" altLang="en-US" sz="3200" dirty="0">
                <a:latin typeface="Verdana" panose="020B0604030504040204" pitchFamily="34" charset="0"/>
              </a:rPr>
              <a:t>The major complications of cybercrime:</a:t>
            </a:r>
          </a:p>
          <a:p>
            <a:pPr lvl="1"/>
            <a:r>
              <a:rPr lang="en-US" altLang="en-US" sz="3200" dirty="0">
                <a:latin typeface="Verdana" panose="020B0604030504040204" pitchFamily="34" charset="0"/>
              </a:rPr>
              <a:t>Cybercrime has increased dramatically in recent years.</a:t>
            </a:r>
          </a:p>
          <a:p>
            <a:pPr lvl="1"/>
            <a:r>
              <a:rPr lang="en-US" altLang="en-US" sz="3200" dirty="0">
                <a:latin typeface="Verdana" panose="020B0604030504040204" pitchFamily="34" charset="0"/>
              </a:rPr>
              <a:t>There is a significant inconsistency in defining computer crime offenses. </a:t>
            </a:r>
          </a:p>
          <a:p>
            <a:pPr lvl="1"/>
            <a:r>
              <a:rPr lang="en-US" altLang="en-US" sz="3200" dirty="0">
                <a:latin typeface="Verdana" panose="020B0604030504040204" pitchFamily="34" charset="0"/>
              </a:rPr>
              <a:t>There is no systematic data collection procedure for cybercrimes.</a:t>
            </a:r>
          </a:p>
          <a:p>
            <a:pPr lvl="1"/>
            <a:r>
              <a:rPr lang="en-US" altLang="en-US" sz="3200" dirty="0">
                <a:latin typeface="Verdana" panose="020B0604030504040204" pitchFamily="34" charset="0"/>
              </a:rPr>
              <a:t>Offenses vary greatly in character</a:t>
            </a:r>
            <a:r>
              <a:rPr lang="en-US" altLang="en-US" sz="2800" dirty="0">
                <a:latin typeface="Verdana" panose="020B0604030504040204" pitchFamily="34" charset="0"/>
              </a:rPr>
              <a:t>.</a:t>
            </a:r>
          </a:p>
          <a:p>
            <a:endParaRPr lang="en-US" sz="2800" dirty="0"/>
          </a:p>
        </p:txBody>
      </p:sp>
    </p:spTree>
    <p:extLst>
      <p:ext uri="{BB962C8B-B14F-4D97-AF65-F5344CB8AC3E}">
        <p14:creationId xmlns:p14="http://schemas.microsoft.com/office/powerpoint/2010/main" val="264206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Developmental Perspective on a Growing Problem</a:t>
            </a:r>
            <a:br>
              <a:rPr lang="en-US" dirty="0"/>
            </a:br>
            <a:r>
              <a:rPr lang="en-US" dirty="0"/>
              <a:t> (1 of 2)</a:t>
            </a:r>
          </a:p>
        </p:txBody>
      </p:sp>
      <p:sp>
        <p:nvSpPr>
          <p:cNvPr id="3" name="Text Placeholder 2"/>
          <p:cNvSpPr>
            <a:spLocks noGrp="1"/>
          </p:cNvSpPr>
          <p:nvPr>
            <p:ph type="body" idx="1"/>
          </p:nvPr>
        </p:nvSpPr>
        <p:spPr/>
        <p:txBody>
          <a:bodyPr/>
          <a:lstStyle/>
          <a:p>
            <a:r>
              <a:rPr lang="en-US" altLang="en-US" sz="3200" dirty="0">
                <a:latin typeface="Verdana" panose="020B0604030504040204" pitchFamily="34" charset="0"/>
              </a:rPr>
              <a:t>Much has changed since computers were first introduced.</a:t>
            </a:r>
          </a:p>
          <a:p>
            <a:pPr lvl="1"/>
            <a:r>
              <a:rPr lang="en-US" altLang="en-US" sz="3200" dirty="0">
                <a:latin typeface="Verdana" panose="020B0604030504040204" pitchFamily="34" charset="0"/>
              </a:rPr>
              <a:t>Few experts explored the potential to use computers to commit crimes in the beginning.</a:t>
            </a:r>
          </a:p>
          <a:p>
            <a:pPr lvl="1"/>
            <a:r>
              <a:rPr lang="en-US" altLang="en-US" sz="3200" dirty="0">
                <a:latin typeface="Verdana" panose="020B0604030504040204" pitchFamily="34" charset="0"/>
              </a:rPr>
              <a:t>A pioneer in early research was Donn Parker.</a:t>
            </a:r>
          </a:p>
          <a:p>
            <a:endParaRPr lang="en-US" dirty="0"/>
          </a:p>
        </p:txBody>
      </p:sp>
    </p:spTree>
    <p:extLst>
      <p:ext uri="{BB962C8B-B14F-4D97-AF65-F5344CB8AC3E}">
        <p14:creationId xmlns:p14="http://schemas.microsoft.com/office/powerpoint/2010/main" val="395130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Developmental Perspective on a Growing Problem</a:t>
            </a:r>
            <a:br>
              <a:rPr lang="en-US" dirty="0"/>
            </a:br>
            <a:r>
              <a:rPr lang="en-US" dirty="0"/>
              <a:t> (2 of 2)</a:t>
            </a:r>
          </a:p>
        </p:txBody>
      </p:sp>
      <p:sp>
        <p:nvSpPr>
          <p:cNvPr id="3" name="Text Placeholder 2"/>
          <p:cNvSpPr>
            <a:spLocks noGrp="1"/>
          </p:cNvSpPr>
          <p:nvPr>
            <p:ph type="body" idx="1"/>
          </p:nvPr>
        </p:nvSpPr>
        <p:spPr/>
        <p:txBody>
          <a:bodyPr/>
          <a:lstStyle/>
          <a:p>
            <a:r>
              <a:rPr lang="en-US" altLang="en-US" sz="3200" dirty="0">
                <a:latin typeface="Verdana" panose="020B0604030504040204" pitchFamily="34" charset="0"/>
              </a:rPr>
              <a:t>Much has changed since computers were first introduced.</a:t>
            </a:r>
          </a:p>
          <a:p>
            <a:pPr lvl="1"/>
            <a:r>
              <a:rPr lang="en-US" altLang="en-US" sz="3200" dirty="0">
                <a:latin typeface="Verdana" panose="020B0604030504040204" pitchFamily="34" charset="0"/>
              </a:rPr>
              <a:t>Other popular publications include </a:t>
            </a:r>
            <a:r>
              <a:rPr lang="en-US" altLang="en-US" sz="3200" i="1" dirty="0">
                <a:latin typeface="Verdana" panose="020B0604030504040204" pitchFamily="34" charset="0"/>
              </a:rPr>
              <a:t>The Cuckoo's Egg </a:t>
            </a:r>
            <a:r>
              <a:rPr lang="en-US" altLang="en-US" sz="3200" dirty="0">
                <a:latin typeface="Verdana" panose="020B0604030504040204" pitchFamily="34" charset="0"/>
              </a:rPr>
              <a:t>and </a:t>
            </a:r>
            <a:r>
              <a:rPr lang="en-US" altLang="en-US" sz="3200" i="1" dirty="0">
                <a:latin typeface="Verdana" panose="020B0604030504040204" pitchFamily="34" charset="0"/>
              </a:rPr>
              <a:t>Takedown</a:t>
            </a:r>
            <a:r>
              <a:rPr lang="en-US" altLang="en-US" sz="3200" dirty="0">
                <a:latin typeface="Verdana" panose="020B0604030504040204" pitchFamily="34" charset="0"/>
              </a:rPr>
              <a:t>.</a:t>
            </a:r>
          </a:p>
          <a:p>
            <a:pPr lvl="1"/>
            <a:r>
              <a:rPr lang="en-US" altLang="en-US" sz="3200" dirty="0">
                <a:latin typeface="Verdana" panose="020B0604030504040204" pitchFamily="34" charset="0"/>
              </a:rPr>
              <a:t>Most research focuses on the mechanics and techniques of computer crime and not the offenders or offenses committed.</a:t>
            </a:r>
          </a:p>
          <a:p>
            <a:endParaRPr lang="en-US" dirty="0"/>
          </a:p>
        </p:txBody>
      </p:sp>
    </p:spTree>
    <p:extLst>
      <p:ext uri="{BB962C8B-B14F-4D97-AF65-F5344CB8AC3E}">
        <p14:creationId xmlns:p14="http://schemas.microsoft.com/office/powerpoint/2010/main" val="397882977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1152</Words>
  <Application>Microsoft Office PowerPoint</Application>
  <PresentationFormat>Widescreen</PresentationFormat>
  <Paragraphs>140</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Noto Sans Symbols</vt:lpstr>
      <vt:lpstr>Times New Roman</vt:lpstr>
      <vt:lpstr>Verdana</vt:lpstr>
      <vt:lpstr>508 Lecture</vt:lpstr>
      <vt:lpstr>Introduction and Overview of Cyber Crime and Cyber Terrorism</vt:lpstr>
      <vt:lpstr>Learning Objectives </vt:lpstr>
      <vt:lpstr>Introduction</vt:lpstr>
      <vt:lpstr>New Threats to the Information Age</vt:lpstr>
      <vt:lpstr>Purpose and Scope of This Book</vt:lpstr>
      <vt:lpstr>Defining the Terms</vt:lpstr>
      <vt:lpstr>Overview</vt:lpstr>
      <vt:lpstr>A Developmental Perspective on a Growing Problem  (1 of 2)</vt:lpstr>
      <vt:lpstr>A Developmental Perspective on a Growing Problem  (2 of 2)</vt:lpstr>
      <vt:lpstr>The Reality of Increased Cybervictimization</vt:lpstr>
      <vt:lpstr>Changes to Cybervictimization and the Emergence of Cyber Terror</vt:lpstr>
      <vt:lpstr>The Costs of Cybercrime (1 of 2)</vt:lpstr>
      <vt:lpstr>The Costs of Cybercrime (2 of 2)</vt:lpstr>
      <vt:lpstr>Classification of Computer Crime</vt:lpstr>
      <vt:lpstr>Carter’s Classification of Computer Crimes</vt:lpstr>
      <vt:lpstr>The Computer as Target</vt:lpstr>
      <vt:lpstr>The Computer as Instrument</vt:lpstr>
      <vt:lpstr>The Computer as Incidental</vt:lpstr>
      <vt:lpstr>Crimes Associated with the Prevalence of Computers</vt:lpstr>
      <vt:lpstr>Other Classification Schemes (1 of 3)</vt:lpstr>
      <vt:lpstr>Other Classification Schemes (2 of 3)</vt:lpstr>
      <vt:lpstr>Other Classification Schemes (3 of 3)</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and Cyber Terrorism</dc:title>
  <dc:subject>Cyber Crime &amp;  Terrorism</dc:subject>
  <dc:creator>Robert W. Taylor &amp; Eric J. Fritsch &amp; John Liederbach &amp; Michael R. Saylor and William L. Tafoya</dc:creator>
  <cp:keywords>Cyber Crime &amp;  Terrorism</cp:keywords>
  <cp:lastModifiedBy>BHARAT RAWAL</cp:lastModifiedBy>
  <cp:revision>24</cp:revision>
  <dcterms:created xsi:type="dcterms:W3CDTF">2018-03-03T17:09:01Z</dcterms:created>
  <dcterms:modified xsi:type="dcterms:W3CDTF">2019-01-08T06:11:06Z</dcterms:modified>
</cp:coreProperties>
</file>