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2" r:id="rId9"/>
    <p:sldId id="268" r:id="rId10"/>
    <p:sldId id="263" r:id="rId11"/>
    <p:sldId id="261" r:id="rId12"/>
    <p:sldId id="267" r:id="rId13"/>
    <p:sldId id="269" r:id="rId14"/>
    <p:sldId id="270" r:id="rId15"/>
    <p:sldId id="271" r:id="rId16"/>
    <p:sldId id="276" r:id="rId17"/>
    <p:sldId id="277" r:id="rId18"/>
    <p:sldId id="272" r:id="rId19"/>
    <p:sldId id="278" r:id="rId20"/>
    <p:sldId id="273" r:id="rId21"/>
    <p:sldId id="274" r:id="rId22"/>
    <p:sldId id="275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50000">
              <a:schemeClr val="tx1">
                <a:lumMod val="85000"/>
              </a:schemeClr>
            </a:gs>
            <a:gs pos="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noFill/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aseline="0">
                <a:solidFill>
                  <a:schemeClr val="accent1"/>
                </a:solidFill>
              </a:defRPr>
            </a:lvl1pPr>
          </a:lstStyle>
          <a:p>
            <a:fld id="{F584891B-254D-4116-95AC-B51047512D9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6564" y="4280428"/>
            <a:ext cx="1157617" cy="1233129"/>
          </a:xfrm>
        </p:spPr>
        <p:txBody>
          <a:bodyPr/>
          <a:lstStyle/>
          <a:p>
            <a:fld id="{459B3CC7-66F4-468C-97A6-CAC1C0B688A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65" y="2648621"/>
            <a:ext cx="2737408" cy="15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1" y="1291846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1875715"/>
            <a:ext cx="3049702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5400" y="1291846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1875715"/>
            <a:ext cx="3063240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43531" y="1291846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1875715"/>
            <a:ext cx="3070025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4" name="Picture 2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4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78964" y="3093650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132421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3669912"/>
            <a:ext cx="3049705" cy="262486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117" y="3093650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132421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3669912"/>
            <a:ext cx="3067297" cy="26248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9324" y="3093650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132421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3669909"/>
            <a:ext cx="3067563" cy="262487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5016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3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04935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8064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3945737"/>
            <a:ext cx="1751010" cy="1575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2982222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437813" y="2982222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/>
          <p:cNvSpPr txBox="1">
            <a:spLocks/>
          </p:cNvSpPr>
          <p:nvPr/>
        </p:nvSpPr>
        <p:spPr>
          <a:xfrm>
            <a:off x="0" y="2982221"/>
            <a:ext cx="10294181" cy="96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2982222"/>
            <a:ext cx="1724791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4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1284240"/>
            <a:ext cx="4698358" cy="50105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1291846"/>
            <a:ext cx="4700058" cy="5002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828" y="1291846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1992587"/>
            <a:ext cx="4698355" cy="4302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7632" y="1291846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1991528"/>
            <a:ext cx="4700059" cy="43032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0" name="Picture 1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3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883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9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1284241"/>
            <a:ext cx="5608336" cy="5023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1284240"/>
            <a:ext cx="3790078" cy="502379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5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1291845"/>
            <a:ext cx="5425849" cy="5002937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1291846"/>
            <a:ext cx="3876256" cy="500293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0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>
                <a:lumMod val="85000"/>
              </a:schemeClr>
            </a:gs>
            <a:gs pos="98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891B-254D-4116-95AC-B51047512D9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3CC7-66F4-468C-97A6-CAC1C0B6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9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4E4D4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4E4D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4E4D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2733709"/>
            <a:ext cx="8689985" cy="1373070"/>
          </a:xfrm>
        </p:spPr>
        <p:txBody>
          <a:bodyPr anchor="ctr"/>
          <a:lstStyle/>
          <a:p>
            <a:pPr algn="ctr"/>
            <a:r>
              <a:rPr lang="en-US" sz="4800" dirty="0" smtClean="0"/>
              <a:t>C# / .NET</a:t>
            </a:r>
            <a:br>
              <a:rPr lang="en-US" sz="4800" dirty="0" smtClean="0"/>
            </a:br>
            <a:r>
              <a:rPr lang="en-US" sz="4800" dirty="0" smtClean="0"/>
              <a:t>Object-Oriented Programming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5980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redesign our Dog class to better represent information </a:t>
            </a:r>
            <a:r>
              <a:rPr lang="en-US" sz="2800" dirty="0"/>
              <a:t>about a dog</a:t>
            </a:r>
          </a:p>
          <a:p>
            <a:pPr lvl="1"/>
            <a:r>
              <a:rPr lang="en-US" sz="2400" dirty="0"/>
              <a:t>The dog should have </a:t>
            </a:r>
            <a:r>
              <a:rPr lang="en-US" sz="2400" dirty="0" smtClean="0"/>
              <a:t>both a name </a:t>
            </a:r>
            <a:r>
              <a:rPr lang="en-US" sz="2400" dirty="0"/>
              <a:t>and </a:t>
            </a:r>
            <a:r>
              <a:rPr lang="en-US" sz="2400" dirty="0" smtClean="0"/>
              <a:t>breed</a:t>
            </a:r>
          </a:p>
          <a:p>
            <a:pPr lvl="1"/>
            <a:r>
              <a:rPr lang="en-US" sz="2400" dirty="0" smtClean="0"/>
              <a:t>The dog should also have an owner</a:t>
            </a:r>
            <a:endParaRPr lang="en-US" sz="2400" dirty="0"/>
          </a:p>
          <a:p>
            <a:pPr lvl="1"/>
            <a:r>
              <a:rPr lang="en-US" sz="2400" dirty="0"/>
              <a:t>If there is no name or breed assigned </a:t>
            </a:r>
            <a:r>
              <a:rPr lang="en-US" sz="2400" dirty="0" smtClean="0"/>
              <a:t>to </a:t>
            </a:r>
            <a:r>
              <a:rPr lang="en-US" sz="2400" dirty="0"/>
              <a:t>the dog, it should be named </a:t>
            </a:r>
            <a:r>
              <a:rPr lang="en-US" sz="2400" dirty="0" smtClean="0"/>
              <a:t>“Spot“</a:t>
            </a:r>
          </a:p>
          <a:p>
            <a:pPr lvl="1"/>
            <a:r>
              <a:rPr lang="en-US" sz="2400" dirty="0" smtClean="0"/>
              <a:t>If there is no breed assigned, the breed should be “Mongrel”</a:t>
            </a:r>
          </a:p>
          <a:p>
            <a:pPr lvl="1"/>
            <a:r>
              <a:rPr lang="en-US" sz="2400" dirty="0" smtClean="0"/>
              <a:t>If no owner is assigned, the owner should be </a:t>
            </a:r>
            <a:r>
              <a:rPr lang="en-US" sz="2400" i="1" dirty="0" smtClean="0"/>
              <a:t>null</a:t>
            </a:r>
          </a:p>
          <a:p>
            <a:r>
              <a:rPr lang="en-US" sz="2800" dirty="0" smtClean="0"/>
              <a:t>The class must be able to show and change the name, breed, and owner of the dog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dog should be able to bark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Designing/Defining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Redefining Class Dog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14983" y="1307143"/>
            <a:ext cx="807085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Dog : Animal </a:t>
            </a:r>
            <a: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name 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breed 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public string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owner{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}   </a:t>
            </a:r>
            <a:endParaRPr lang="en-US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.name =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“Spot”; 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.breed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“Mongrel”;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.owner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Dog(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name,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breed,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.breed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0701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Redefining Class Dog (continued)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14983" y="1307143"/>
            <a:ext cx="80708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Bark()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Console.WriteLine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(“Woof!");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0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a Constructor?</a:t>
            </a:r>
          </a:p>
          <a:p>
            <a:pPr lvl="1"/>
            <a:r>
              <a:rPr lang="en-US" sz="2400" dirty="0" smtClean="0"/>
              <a:t>Special method</a:t>
            </a:r>
          </a:p>
          <a:p>
            <a:pPr lvl="1"/>
            <a:r>
              <a:rPr lang="en-US" sz="2400" dirty="0"/>
              <a:t>Invoked when creating a new instance of an object</a:t>
            </a:r>
          </a:p>
          <a:p>
            <a:pPr lvl="1"/>
            <a:r>
              <a:rPr lang="en-US" sz="2400" dirty="0"/>
              <a:t>Used to initialize the fields of the instance</a:t>
            </a:r>
          </a:p>
          <a:p>
            <a:pPr lvl="1"/>
            <a:r>
              <a:rPr lang="en-US" sz="2400" dirty="0" smtClean="0"/>
              <a:t>Has </a:t>
            </a:r>
            <a:r>
              <a:rPr lang="en-US" sz="2400" dirty="0"/>
              <a:t>the same name as the class</a:t>
            </a:r>
          </a:p>
          <a:p>
            <a:pPr lvl="1"/>
            <a:r>
              <a:rPr lang="en-US" sz="2400" dirty="0" smtClean="0"/>
              <a:t>Has </a:t>
            </a:r>
            <a:r>
              <a:rPr lang="en-US" sz="2400" dirty="0"/>
              <a:t>no return type</a:t>
            </a:r>
          </a:p>
          <a:p>
            <a:pPr lvl="1"/>
            <a:r>
              <a:rPr lang="en-US" sz="2400" dirty="0" smtClean="0"/>
              <a:t>May </a:t>
            </a:r>
            <a:r>
              <a:rPr lang="en-US" sz="2400" dirty="0"/>
              <a:t>have parameters</a:t>
            </a:r>
          </a:p>
          <a:p>
            <a:pPr lvl="1"/>
            <a:r>
              <a:rPr lang="en-US" sz="2400" dirty="0" smtClean="0"/>
              <a:t>May </a:t>
            </a:r>
            <a:r>
              <a:rPr lang="en-US" sz="2400" dirty="0"/>
              <a:t>be private, protected, internal, public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our Dog Class…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14983" y="1307143"/>
            <a:ext cx="807085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Dog : Animal </a:t>
            </a:r>
            <a: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name 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breed 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public string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owner{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}   </a:t>
            </a:r>
            <a:endParaRPr lang="en-US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.name =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“Spot”; 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.breed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“Mongrel”;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.owner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Dog(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name,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breed,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.breed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60858" y="2997751"/>
            <a:ext cx="3061118" cy="425648"/>
          </a:xfrm>
          <a:prstGeom prst="wedgeRoundRectCallout">
            <a:avLst>
              <a:gd name="adj1" fmla="val -87964"/>
              <a:gd name="adj2" fmla="val -20671"/>
              <a:gd name="adj3" fmla="val 16667"/>
            </a:avLst>
          </a:prstGeom>
          <a:solidFill>
            <a:schemeClr val="accent4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Default Constructor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760858" y="4404455"/>
            <a:ext cx="3622713" cy="425648"/>
          </a:xfrm>
          <a:prstGeom prst="wedgeRoundRectCallout">
            <a:avLst>
              <a:gd name="adj1" fmla="val -89074"/>
              <a:gd name="adj2" fmla="val 67330"/>
              <a:gd name="adj3" fmla="val 16667"/>
            </a:avLst>
          </a:prstGeom>
          <a:solidFill>
            <a:schemeClr val="accent4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Overloaded Constructor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9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4705541"/>
          </a:xfrm>
        </p:spPr>
        <p:txBody>
          <a:bodyPr>
            <a:normAutofit/>
          </a:bodyPr>
          <a:lstStyle/>
          <a:p>
            <a:r>
              <a:rPr lang="en-US" sz="2800" dirty="0"/>
              <a:t>Fields </a:t>
            </a:r>
            <a:endParaRPr lang="en-US" sz="2800" dirty="0" smtClean="0"/>
          </a:p>
          <a:p>
            <a:pPr lvl="1"/>
            <a:r>
              <a:rPr lang="en-US" sz="2400" dirty="0" smtClean="0"/>
              <a:t>contain </a:t>
            </a:r>
            <a:r>
              <a:rPr lang="en-US" sz="2400" dirty="0"/>
              <a:t>data for the class instance</a:t>
            </a:r>
          </a:p>
          <a:p>
            <a:pPr lvl="1"/>
            <a:r>
              <a:rPr lang="en-US" sz="2400" dirty="0"/>
              <a:t>Can be arbitrary type</a:t>
            </a:r>
          </a:p>
          <a:p>
            <a:pPr lvl="1"/>
            <a:r>
              <a:rPr lang="en-US" sz="2400" dirty="0"/>
              <a:t>Have given scope</a:t>
            </a:r>
          </a:p>
          <a:p>
            <a:pPr lvl="1"/>
            <a:r>
              <a:rPr lang="en-US" sz="2400" dirty="0"/>
              <a:t>Can be declared with a specific </a:t>
            </a:r>
            <a:r>
              <a:rPr lang="en-US" sz="2400" dirty="0" smtClean="0"/>
              <a:t>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4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Really about the same as fields, but…</a:t>
            </a:r>
          </a:p>
          <a:p>
            <a:pPr lvl="1"/>
            <a:r>
              <a:rPr lang="en-US" sz="2400" dirty="0"/>
              <a:t>Expose object's data to the outside world</a:t>
            </a:r>
          </a:p>
          <a:p>
            <a:pPr lvl="1"/>
            <a:r>
              <a:rPr lang="en-US" sz="2400" dirty="0"/>
              <a:t>Control how the data is manipulated</a:t>
            </a:r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be:</a:t>
            </a:r>
          </a:p>
          <a:p>
            <a:pPr lvl="2"/>
            <a:r>
              <a:rPr lang="en-US" sz="2200" dirty="0"/>
              <a:t>Read-only</a:t>
            </a:r>
          </a:p>
          <a:p>
            <a:pPr lvl="2"/>
            <a:r>
              <a:rPr lang="en-US" sz="2200" dirty="0"/>
              <a:t>Write-only</a:t>
            </a:r>
          </a:p>
          <a:p>
            <a:pPr lvl="2"/>
            <a:r>
              <a:rPr lang="en-US" sz="2200" dirty="0"/>
              <a:t>Read and write</a:t>
            </a:r>
          </a:p>
          <a:p>
            <a:pPr lvl="1"/>
            <a:r>
              <a:rPr lang="en-US" sz="2400" dirty="0" smtClean="0"/>
              <a:t>Provide good </a:t>
            </a:r>
            <a:r>
              <a:rPr lang="en-US" sz="2400" dirty="0"/>
              <a:t>level of abstraction</a:t>
            </a:r>
          </a:p>
          <a:p>
            <a:pPr lvl="1"/>
            <a:r>
              <a:rPr lang="en-US" sz="2400" dirty="0" smtClean="0"/>
              <a:t>Make </a:t>
            </a:r>
            <a:r>
              <a:rPr lang="en-US" sz="2400" dirty="0"/>
              <a:t>writing code </a:t>
            </a:r>
            <a:r>
              <a:rPr lang="en-US" sz="2400" dirty="0" smtClean="0"/>
              <a:t>easier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2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Properties should </a:t>
            </a:r>
            <a:r>
              <a:rPr lang="en-US" sz="2800" dirty="0"/>
              <a:t>have:</a:t>
            </a:r>
          </a:p>
          <a:p>
            <a:pPr lvl="1"/>
            <a:r>
              <a:rPr lang="en-US" sz="2400" dirty="0"/>
              <a:t>Access modifier (public, protected, etc.)</a:t>
            </a:r>
          </a:p>
          <a:p>
            <a:pPr lvl="1"/>
            <a:r>
              <a:rPr lang="en-US" sz="2400" dirty="0"/>
              <a:t>Return type</a:t>
            </a:r>
          </a:p>
          <a:p>
            <a:pPr lvl="1"/>
            <a:r>
              <a:rPr lang="en-US" sz="2400" dirty="0"/>
              <a:t>Unique name</a:t>
            </a:r>
          </a:p>
          <a:p>
            <a:pPr lvl="1"/>
            <a:r>
              <a:rPr lang="en-US" sz="2400" dirty="0"/>
              <a:t>Get and / or Set </a:t>
            </a:r>
            <a:r>
              <a:rPr lang="en-US" sz="2400" dirty="0" smtClean="0"/>
              <a:t>operation</a:t>
            </a:r>
            <a:endParaRPr lang="en-US" sz="2400" dirty="0"/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contain code processing data in specific </a:t>
            </a:r>
            <a:r>
              <a:rPr lang="en-US" sz="2400" dirty="0" smtClean="0"/>
              <a:t>way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7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our Dog Class…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14983" y="1307143"/>
            <a:ext cx="807085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Dog : Animal </a:t>
            </a:r>
            <a: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name 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breed 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public string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owner{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}   </a:t>
            </a:r>
            <a:endParaRPr lang="en-US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.name =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“Spot”; 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.breed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“Mongrel”;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.owner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Dog(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name,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breed,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.breed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073752" y="1921987"/>
            <a:ext cx="2379530" cy="425648"/>
          </a:xfrm>
          <a:prstGeom prst="wedgeRoundRectCallout">
            <a:avLst>
              <a:gd name="adj1" fmla="val -87964"/>
              <a:gd name="adj2" fmla="val -20671"/>
              <a:gd name="adj3" fmla="val 16667"/>
            </a:avLst>
          </a:prstGeom>
          <a:solidFill>
            <a:schemeClr val="accent4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Fields/Properties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1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get/set operations…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14983" y="1307143"/>
            <a:ext cx="807085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Dog : Animal </a:t>
            </a:r>
            <a: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breed 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public string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owner{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} </a:t>
            </a:r>
            <a:endParaRPr lang="en-US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name 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    get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name + “the ” + breed;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    set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name =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value;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.name =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“Spot”; 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.breed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“Mongrel”;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.owner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 ...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073752" y="1921987"/>
            <a:ext cx="2379530" cy="425648"/>
          </a:xfrm>
          <a:prstGeom prst="wedgeRoundRectCallout">
            <a:avLst>
              <a:gd name="adj1" fmla="val -87964"/>
              <a:gd name="adj2" fmla="val -20671"/>
              <a:gd name="adj3" fmla="val 16667"/>
            </a:avLst>
          </a:prstGeom>
          <a:solidFill>
            <a:schemeClr val="accent4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Fields/Properties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.NET </a:t>
            </a:r>
            <a:r>
              <a:rPr lang="en-US" sz="2800" dirty="0"/>
              <a:t>Framework </a:t>
            </a:r>
            <a:r>
              <a:rPr lang="en-US" sz="2800" dirty="0" smtClean="0"/>
              <a:t>is object-oriented by design and at the </a:t>
            </a:r>
            <a:r>
              <a:rPr lang="en-US" sz="2800" dirty="0"/>
              <a:t>deepest architectural </a:t>
            </a:r>
            <a:r>
              <a:rPr lang="en-US" sz="2800" dirty="0" smtClean="0"/>
              <a:t>level, therefore: </a:t>
            </a:r>
            <a:endParaRPr lang="en-US" sz="2800" dirty="0"/>
          </a:p>
          <a:p>
            <a:pPr lvl="1"/>
            <a:r>
              <a:rPr lang="en-US" sz="2400" dirty="0"/>
              <a:t>All .NET applications are object-oriented</a:t>
            </a:r>
          </a:p>
          <a:p>
            <a:pPr lvl="1"/>
            <a:r>
              <a:rPr lang="en-US" sz="2400" dirty="0"/>
              <a:t>All .NET languages are object-oriented</a:t>
            </a:r>
          </a:p>
          <a:p>
            <a:r>
              <a:rPr lang="en-US" sz="2800" dirty="0"/>
              <a:t>The </a:t>
            </a:r>
            <a:r>
              <a:rPr lang="en-US" sz="2800" dirty="0" smtClean="0"/>
              <a:t>object concept comes in two forms:</a:t>
            </a:r>
            <a:endParaRPr lang="en-US" sz="2800" dirty="0"/>
          </a:p>
          <a:p>
            <a:pPr lvl="1"/>
            <a:r>
              <a:rPr lang="en-US" sz="2400" dirty="0"/>
              <a:t>Classes </a:t>
            </a:r>
            <a:endParaRPr lang="en-US" sz="2400" dirty="0" smtClean="0"/>
          </a:p>
          <a:p>
            <a:pPr lvl="1"/>
            <a:r>
              <a:rPr lang="en-US" sz="2400" dirty="0" smtClean="0"/>
              <a:t>Interfaces</a:t>
            </a:r>
            <a:endParaRPr lang="en-US" sz="2400" dirty="0"/>
          </a:p>
          <a:p>
            <a:r>
              <a:rPr lang="en-US" sz="2800" dirty="0" smtClean="0"/>
              <a:t>No </a:t>
            </a:r>
            <a:r>
              <a:rPr lang="en-US" sz="2800" dirty="0"/>
              <a:t>multiple inheritance in .NET</a:t>
            </a:r>
          </a:p>
          <a:p>
            <a:r>
              <a:rPr lang="en-US" sz="2800" dirty="0"/>
              <a:t>Classes </a:t>
            </a:r>
            <a:r>
              <a:rPr lang="en-US" sz="2800" dirty="0" smtClean="0"/>
              <a:t>may implement multiple interfaces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9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1922001"/>
          </a:xfrm>
        </p:spPr>
        <p:txBody>
          <a:bodyPr/>
          <a:lstStyle/>
          <a:p>
            <a:r>
              <a:rPr lang="en-US" dirty="0"/>
              <a:t>Constant fields are defined like fields, but:</a:t>
            </a:r>
          </a:p>
          <a:p>
            <a:r>
              <a:rPr lang="en-US" dirty="0"/>
              <a:t>Defined with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Must be initialized at their definition</a:t>
            </a:r>
          </a:p>
          <a:p>
            <a:r>
              <a:rPr lang="en-US" dirty="0"/>
              <a:t>Their value can not be changed at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0321" y="3577317"/>
            <a:ext cx="792479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bg-BG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bg-BG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MathConstants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const string </a:t>
            </a:r>
            <a:r>
              <a:rPr lang="bg-BG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PI_SYMBOL = "π";</a:t>
            </a:r>
            <a:endParaRPr lang="en-US" altLang="ko-KR" sz="2000" b="1" noProof="1" smtClean="0">
              <a:solidFill>
                <a:schemeClr val="bg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const double </a:t>
            </a:r>
            <a:r>
              <a:rPr lang="bg-BG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PI = 3.1415926535897932385;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bg-BG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const double </a:t>
            </a:r>
            <a:r>
              <a:rPr lang="bg-BG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E = 2.7182818284590452354;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bg-BG" altLang="ko-KR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const double </a:t>
            </a:r>
            <a:r>
              <a:rPr lang="bg-BG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LN10 = 2.30258509299405;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bg-BG" altLang="ko-KR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const double </a:t>
            </a:r>
            <a:r>
              <a:rPr lang="bg-BG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LN2 = 0.693147180559945;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486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321" y="1291847"/>
            <a:ext cx="9613861" cy="284984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Wait… Isn’t that just a Constant?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Initialized at the definition or in the constructor </a:t>
            </a:r>
          </a:p>
          <a:p>
            <a:r>
              <a:rPr lang="en-US" sz="2800" dirty="0"/>
              <a:t>Can not be modified further</a:t>
            </a:r>
          </a:p>
          <a:p>
            <a:r>
              <a:rPr lang="en-US" sz="2800" dirty="0"/>
              <a:t>Defined with the keyword </a:t>
            </a:r>
            <a:r>
              <a:rPr lang="en-US" sz="2800" dirty="0" err="1"/>
              <a:t>readonly</a:t>
            </a:r>
            <a:endParaRPr lang="en-US" sz="2800" dirty="0"/>
          </a:p>
          <a:p>
            <a:r>
              <a:rPr lang="en-US" sz="2800" dirty="0"/>
              <a:t>Represent runtime constants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Fields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22368" y="4155143"/>
            <a:ext cx="7993062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ReadOnlyDemo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private readonly int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ReadOnlyDemo(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size = Size; </a:t>
            </a:r>
            <a:r>
              <a:rPr lang="en-US" altLang="ko-KR" sz="2000" b="1" noProof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cannot be modified further!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540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Static members are associated with a type rather than with an instance</a:t>
            </a:r>
          </a:p>
          <a:p>
            <a:pPr lvl="1"/>
            <a:r>
              <a:rPr lang="en-US" sz="2400" dirty="0"/>
              <a:t>Defined with the modifier static</a:t>
            </a:r>
          </a:p>
          <a:p>
            <a:r>
              <a:rPr lang="en-US" sz="2800" dirty="0"/>
              <a:t>Static can be used for</a:t>
            </a:r>
          </a:p>
          <a:p>
            <a:pPr lvl="1"/>
            <a:r>
              <a:rPr lang="en-US" sz="2400" dirty="0"/>
              <a:t>Fields</a:t>
            </a:r>
          </a:p>
          <a:p>
            <a:pPr lvl="1"/>
            <a:r>
              <a:rPr lang="en-US" sz="2400" dirty="0"/>
              <a:t>Properties</a:t>
            </a:r>
          </a:p>
          <a:p>
            <a:pPr lvl="1"/>
            <a:r>
              <a:rPr lang="en-US" sz="2400" dirty="0"/>
              <a:t>Methods</a:t>
            </a:r>
          </a:p>
          <a:p>
            <a:pPr lvl="1"/>
            <a:r>
              <a:rPr lang="en-US" sz="2400" dirty="0"/>
              <a:t>Events</a:t>
            </a:r>
          </a:p>
          <a:p>
            <a:pPr lvl="1"/>
            <a:r>
              <a:rPr lang="en-US" sz="2400" dirty="0" smtClean="0"/>
              <a:t>Constructors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1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Static: </a:t>
            </a:r>
          </a:p>
          <a:p>
            <a:pPr lvl="1"/>
            <a:r>
              <a:rPr lang="en-US" sz="2400" dirty="0"/>
              <a:t>Associated with a type, not with an </a:t>
            </a:r>
            <a:r>
              <a:rPr lang="en-US" sz="2400" dirty="0" smtClean="0"/>
              <a:t>instance</a:t>
            </a:r>
          </a:p>
          <a:p>
            <a:pPr lvl="1"/>
            <a:r>
              <a:rPr lang="en-US" sz="2400" dirty="0"/>
              <a:t>Initialized just before the type is used for the first </a:t>
            </a:r>
            <a:r>
              <a:rPr lang="en-US" sz="2400" dirty="0" smtClean="0"/>
              <a:t>time</a:t>
            </a:r>
            <a:endParaRPr lang="en-US" sz="2400" dirty="0"/>
          </a:p>
          <a:p>
            <a:r>
              <a:rPr lang="en-US" sz="2800" dirty="0"/>
              <a:t>Non-Static: </a:t>
            </a:r>
          </a:p>
          <a:p>
            <a:pPr lvl="1"/>
            <a:r>
              <a:rPr lang="en-US" sz="2400" dirty="0" smtClean="0"/>
              <a:t>Associated </a:t>
            </a:r>
            <a:r>
              <a:rPr lang="en-US" sz="2400" dirty="0"/>
              <a:t>with an </a:t>
            </a:r>
            <a:r>
              <a:rPr lang="en-US" sz="2400" dirty="0" smtClean="0"/>
              <a:t>instance</a:t>
            </a:r>
          </a:p>
          <a:p>
            <a:pPr lvl="1"/>
            <a:r>
              <a:rPr lang="en-US" sz="2400" dirty="0"/>
              <a:t>Initialized when the constructor is </a:t>
            </a:r>
            <a:r>
              <a:rPr lang="en-US" sz="2400" dirty="0" smtClean="0"/>
              <a:t>called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Instance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Structures represent a combination of fields with data</a:t>
            </a:r>
          </a:p>
          <a:p>
            <a:pPr lvl="1"/>
            <a:r>
              <a:rPr lang="en-US" sz="2400" dirty="0"/>
              <a:t>Look like the classes, but are value types</a:t>
            </a:r>
          </a:p>
          <a:p>
            <a:pPr lvl="1"/>
            <a:r>
              <a:rPr lang="en-US" sz="2400" dirty="0"/>
              <a:t>Their content is stored in the stack</a:t>
            </a:r>
          </a:p>
          <a:p>
            <a:pPr lvl="1"/>
            <a:r>
              <a:rPr lang="en-US" sz="2400" dirty="0"/>
              <a:t>Transmitted by value</a:t>
            </a:r>
          </a:p>
          <a:p>
            <a:pPr lvl="1"/>
            <a:r>
              <a:rPr lang="en-US" sz="2400" dirty="0"/>
              <a:t>Destroyed when go out of scope</a:t>
            </a:r>
          </a:p>
          <a:p>
            <a:r>
              <a:rPr lang="en-US" sz="2800" dirty="0" smtClean="0"/>
              <a:t>Classes </a:t>
            </a:r>
            <a:r>
              <a:rPr lang="en-US" sz="2800" dirty="0"/>
              <a:t>are reference type and are placed in the dynamic memory (heap)</a:t>
            </a:r>
          </a:p>
          <a:p>
            <a:pPr lvl="1"/>
            <a:r>
              <a:rPr lang="en-US" sz="2400" dirty="0"/>
              <a:t>Their creation and destruction is slower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(Yes, </a:t>
            </a:r>
            <a:r>
              <a:rPr lang="en-US" dirty="0" err="1" smtClean="0"/>
              <a:t>structs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85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structures</a:t>
            </a:r>
          </a:p>
          <a:p>
            <a:pPr lvl="1"/>
            <a:r>
              <a:rPr lang="en-US" sz="2400" dirty="0"/>
              <a:t>To make your type behave as a primitive type </a:t>
            </a:r>
          </a:p>
          <a:p>
            <a:pPr lvl="1"/>
            <a:r>
              <a:rPr lang="en-US" sz="2400" dirty="0"/>
              <a:t>If you create many instances and after that you free </a:t>
            </a:r>
            <a:r>
              <a:rPr lang="en-US" sz="2400" dirty="0" smtClean="0"/>
              <a:t>them – e.g. in a cycle</a:t>
            </a:r>
            <a:endParaRPr lang="en-US" sz="2400" dirty="0"/>
          </a:p>
          <a:p>
            <a:r>
              <a:rPr lang="en-US" sz="2800" dirty="0"/>
              <a:t>Do </a:t>
            </a:r>
            <a:r>
              <a:rPr lang="en-US" sz="2800" dirty="0" smtClean="0"/>
              <a:t>NOT use </a:t>
            </a:r>
            <a:r>
              <a:rPr lang="en-US" sz="2800" dirty="0"/>
              <a:t>structures</a:t>
            </a:r>
          </a:p>
          <a:p>
            <a:pPr lvl="1"/>
            <a:r>
              <a:rPr lang="en-US" sz="2400" dirty="0"/>
              <a:t>When you often transmit your instances as method parameters</a:t>
            </a:r>
          </a:p>
          <a:p>
            <a:pPr lvl="1"/>
            <a:r>
              <a:rPr lang="en-US" sz="2400" dirty="0"/>
              <a:t>If you use collections without generics (too much boxing / unboxing</a:t>
            </a:r>
            <a:r>
              <a:rPr lang="en-US" sz="2400" dirty="0" smtClean="0"/>
              <a:t>!)</a:t>
            </a:r>
          </a:p>
          <a:p>
            <a:pPr lvl="2"/>
            <a:r>
              <a:rPr lang="en-US" b="1" dirty="0" smtClean="0"/>
              <a:t>Boxing</a:t>
            </a:r>
            <a:r>
              <a:rPr lang="en-US" dirty="0" smtClean="0"/>
              <a:t>: the </a:t>
            </a:r>
            <a:r>
              <a:rPr lang="en-US" dirty="0"/>
              <a:t>process of converting a value type to the type object or to any interface type implemented by this value type. When the CLR boxes a value type, it wraps the value inside a </a:t>
            </a:r>
            <a:r>
              <a:rPr lang="en-US" dirty="0" err="1"/>
              <a:t>System.Object</a:t>
            </a:r>
            <a:r>
              <a:rPr lang="en-US" dirty="0"/>
              <a:t> and stores it on the managed heap. Unboxing extracts the value type from the object.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When and Why of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65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428" y="1239865"/>
            <a:ext cx="80613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X, Y;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Color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redValue;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greenValue;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blueValue;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Square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Point location;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Color borderColor;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Color surfaceColor;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4882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Reference </a:t>
            </a:r>
            <a:r>
              <a:rPr lang="en-US" sz="2800" dirty="0"/>
              <a:t>types</a:t>
            </a:r>
          </a:p>
          <a:p>
            <a:r>
              <a:rPr lang="en-US" sz="2800" dirty="0"/>
              <a:t>Describe the signature of a given method</a:t>
            </a:r>
          </a:p>
          <a:p>
            <a:pPr lvl="1"/>
            <a:r>
              <a:rPr lang="en-US" sz="2400" dirty="0"/>
              <a:t>Number and types of the parameters</a:t>
            </a:r>
          </a:p>
          <a:p>
            <a:pPr lvl="1"/>
            <a:r>
              <a:rPr lang="en-US" sz="2400" dirty="0"/>
              <a:t>The return type</a:t>
            </a:r>
          </a:p>
          <a:p>
            <a:r>
              <a:rPr lang="en-US" sz="2800" dirty="0"/>
              <a:t>Their "values" are </a:t>
            </a:r>
            <a:r>
              <a:rPr lang="en-US" sz="2800" dirty="0" smtClean="0"/>
              <a:t>methods which correspond to the signature of the delegate</a:t>
            </a:r>
          </a:p>
          <a:p>
            <a:pPr lvl="1"/>
            <a:r>
              <a:rPr lang="en-US" sz="2400" dirty="0" smtClean="0"/>
              <a:t>Roughly </a:t>
            </a:r>
            <a:r>
              <a:rPr lang="en-US" sz="2400" dirty="0"/>
              <a:t>similar to function pointers in C and C++</a:t>
            </a:r>
          </a:p>
          <a:p>
            <a:r>
              <a:rPr lang="en-US" sz="2800" dirty="0"/>
              <a:t>Contain a strongly-typed pointer (reference) to a method 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point to both static or instance methods</a:t>
            </a:r>
          </a:p>
          <a:p>
            <a:r>
              <a:rPr lang="en-US" sz="2800" dirty="0"/>
              <a:t>Used to perform callbacks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01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Example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2772" y="1225689"/>
            <a:ext cx="81486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Declaration of a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SimpleDelegate(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param);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TestDelegate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TestFunction(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param)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.WriteLine("I was called by a delegate.");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.WriteLine("I got parameter {0}.", param);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Instantiation of </a:t>
            </a:r>
            <a:r>
              <a:rPr lang="bg-BG" altLang="ko-KR" sz="2000" b="1" noProof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altLang="ko-KR" sz="2000" b="1" noProof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SimpleDelegate simpleDelegate =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SimpleDelegate(TestFunction);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Invocation of the method, pointed by a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simpleDelegate("test");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443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are sometimes forced to create a class or a method just for the sake of using a delegate</a:t>
            </a:r>
          </a:p>
          <a:p>
            <a:pPr lvl="1"/>
            <a:r>
              <a:rPr lang="en-US" sz="2400" dirty="0"/>
              <a:t>The code involved is often relatively </a:t>
            </a:r>
            <a:r>
              <a:rPr lang="en-US" sz="2400" dirty="0" smtClean="0"/>
              <a:t>short </a:t>
            </a:r>
            <a:r>
              <a:rPr lang="en-US" sz="2400" dirty="0"/>
              <a:t>and simple</a:t>
            </a:r>
          </a:p>
          <a:p>
            <a:r>
              <a:rPr lang="en-US" sz="2800" dirty="0" smtClean="0"/>
              <a:t>Anonymous </a:t>
            </a:r>
            <a:r>
              <a:rPr lang="en-US" sz="2800" dirty="0"/>
              <a:t>methods let you define an nameless method called by a delegate</a:t>
            </a:r>
          </a:p>
          <a:p>
            <a:pPr lvl="1"/>
            <a:r>
              <a:rPr lang="en-US" sz="2400" dirty="0"/>
              <a:t>Less coding</a:t>
            </a:r>
          </a:p>
          <a:p>
            <a:pPr lvl="1"/>
            <a:r>
              <a:rPr lang="en-US" sz="2400" dirty="0"/>
              <a:t>Improved code </a:t>
            </a:r>
            <a:r>
              <a:rPr lang="en-US" sz="2400" dirty="0" smtClean="0"/>
              <a:t>readability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8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Access Modifiers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Fields, Constants and Properties</a:t>
            </a:r>
          </a:p>
          <a:p>
            <a:r>
              <a:rPr lang="en-US" dirty="0"/>
              <a:t>Static Members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Delegates and Events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Abstract Classes</a:t>
            </a:r>
            <a:endParaRPr lang="en-US" dirty="0"/>
          </a:p>
          <a:p>
            <a:r>
              <a:rPr lang="en-US" dirty="0"/>
              <a:t>Inheritance</a:t>
            </a:r>
          </a:p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1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Delegate Implementation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4047" y="1512524"/>
            <a:ext cx="806608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SomeClass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SomeDelegate(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str);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InvokeMethod()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SomeDelegate dlg =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SomeDelegate(SomeMethod);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dlg("Hello");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SomeMethod(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str)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.WriteLine(str);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						</a:t>
            </a:r>
          </a:p>
        </p:txBody>
      </p:sp>
    </p:spTree>
    <p:extLst>
      <p:ext uri="{BB962C8B-B14F-4D97-AF65-F5344CB8AC3E}">
        <p14:creationId xmlns:p14="http://schemas.microsoft.com/office/powerpoint/2010/main" val="1547806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Method Implementation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9934" y="1591516"/>
            <a:ext cx="7834312" cy="4167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SomeClass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SomeDelegate(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str);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InvokeMethod()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SomeDelegate dlg = delegate(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str)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.WriteLine(str);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dlg("Hello");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						</a:t>
            </a:r>
          </a:p>
        </p:txBody>
      </p:sp>
    </p:spTree>
    <p:extLst>
      <p:ext uri="{BB962C8B-B14F-4D97-AF65-F5344CB8AC3E}">
        <p14:creationId xmlns:p14="http://schemas.microsoft.com/office/powerpoint/2010/main" val="2935001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component model of .NET Framework  delegates and events provide mechanism for:</a:t>
            </a:r>
          </a:p>
          <a:p>
            <a:pPr lvl="1"/>
            <a:r>
              <a:rPr lang="en-US" sz="2400" dirty="0"/>
              <a:t>Subscription to an event</a:t>
            </a:r>
          </a:p>
          <a:p>
            <a:pPr lvl="1"/>
            <a:r>
              <a:rPr lang="en-US" sz="2400" dirty="0"/>
              <a:t>Sending an event</a:t>
            </a:r>
          </a:p>
          <a:p>
            <a:pPr lvl="1"/>
            <a:r>
              <a:rPr lang="en-US" sz="2400" dirty="0"/>
              <a:t>Receiving an event</a:t>
            </a:r>
          </a:p>
          <a:p>
            <a:r>
              <a:rPr lang="en-US" sz="2800" dirty="0"/>
              <a:t>Events in C# are special instances of delegates declared by the C# keyword event</a:t>
            </a:r>
          </a:p>
          <a:p>
            <a:pPr lvl="1"/>
            <a:r>
              <a:rPr lang="en-US" sz="2400" dirty="0"/>
              <a:t>Example (</a:t>
            </a:r>
            <a:r>
              <a:rPr lang="en-US" sz="2400" dirty="0" err="1"/>
              <a:t>Button.Click</a:t>
            </a:r>
            <a:r>
              <a:rPr lang="en-US" sz="2400" dirty="0" smtClean="0"/>
              <a:t>):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.NET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6923" y="5104216"/>
            <a:ext cx="78343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EventHandler Click;</a:t>
            </a:r>
          </a:p>
        </p:txBody>
      </p:sp>
    </p:spTree>
    <p:extLst>
      <p:ext uri="{BB962C8B-B14F-4D97-AF65-F5344CB8AC3E}">
        <p14:creationId xmlns:p14="http://schemas.microsoft.com/office/powerpoint/2010/main" val="3582248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C# compiler automatically defines the += and -= operators for events</a:t>
            </a:r>
          </a:p>
          <a:p>
            <a:pPr lvl="1"/>
            <a:r>
              <a:rPr lang="en-US" sz="2400" dirty="0"/>
              <a:t>+= subscribe for an event</a:t>
            </a:r>
          </a:p>
          <a:p>
            <a:pPr lvl="1"/>
            <a:r>
              <a:rPr lang="en-US" sz="2400" dirty="0"/>
              <a:t>-= unsubscribe for an event </a:t>
            </a:r>
          </a:p>
          <a:p>
            <a:pPr lvl="1"/>
            <a:r>
              <a:rPr lang="en-US" sz="2400" dirty="0"/>
              <a:t>There are no other allowed operations</a:t>
            </a:r>
          </a:p>
          <a:p>
            <a:pPr lvl="1"/>
            <a:r>
              <a:rPr lang="en-US" sz="2400" dirty="0"/>
              <a:t>Example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.NET (continued)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50029" y="4070337"/>
            <a:ext cx="783431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Button button =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Button("OK");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button.Click +=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.WriteLine("Button clicked.");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645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Events are not the same as member fields of type </a:t>
            </a:r>
            <a:r>
              <a:rPr lang="en-US" sz="2800" dirty="0" smtClean="0"/>
              <a:t>delegate</a:t>
            </a:r>
          </a:p>
          <a:p>
            <a:pPr lvl="1"/>
            <a:r>
              <a:rPr lang="en-US" sz="2400" dirty="0">
                <a:solidFill>
                  <a:schemeClr val="accent4"/>
                </a:solidFill>
              </a:rPr>
              <a:t>p</a:t>
            </a:r>
            <a:r>
              <a:rPr lang="en-US" sz="2400" dirty="0" smtClean="0">
                <a:solidFill>
                  <a:schemeClr val="accent4"/>
                </a:solidFill>
              </a:rPr>
              <a:t>ublic </a:t>
            </a:r>
            <a:r>
              <a:rPr lang="en-US" sz="2400" dirty="0" err="1" smtClean="0"/>
              <a:t>MyDelegate</a:t>
            </a:r>
            <a:r>
              <a:rPr lang="en-US" sz="2400" dirty="0" smtClean="0"/>
              <a:t> m;  </a:t>
            </a:r>
            <a:r>
              <a:rPr lang="en-US" sz="2400" b="1" dirty="0" smtClean="0"/>
              <a:t>≠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4"/>
                </a:solidFill>
              </a:rPr>
              <a:t>public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4"/>
                </a:solidFill>
              </a:rPr>
              <a:t>event</a:t>
            </a:r>
            <a:r>
              <a:rPr lang="en-US" sz="2400" dirty="0" smtClean="0"/>
              <a:t> </a:t>
            </a:r>
            <a:r>
              <a:rPr lang="en-US" sz="2400" dirty="0" err="1" smtClean="0"/>
              <a:t>MyDelegate</a:t>
            </a:r>
            <a:r>
              <a:rPr lang="en-US" sz="2400" dirty="0" smtClean="0"/>
              <a:t> m;</a:t>
            </a:r>
            <a:endParaRPr lang="en-US" sz="2400" dirty="0"/>
          </a:p>
          <a:p>
            <a:r>
              <a:rPr lang="en-US" sz="2800" dirty="0" smtClean="0"/>
              <a:t>The </a:t>
            </a:r>
            <a:r>
              <a:rPr lang="en-US" sz="2800" dirty="0"/>
              <a:t>event is processed by a delegate</a:t>
            </a:r>
          </a:p>
          <a:p>
            <a:r>
              <a:rPr lang="en-US" sz="2800" dirty="0"/>
              <a:t>Events can be members of an interface </a:t>
            </a:r>
            <a:r>
              <a:rPr lang="en-US" sz="2800" dirty="0" smtClean="0"/>
              <a:t>while delegates cannot</a:t>
            </a:r>
            <a:endParaRPr lang="en-US" sz="2800" dirty="0"/>
          </a:p>
          <a:p>
            <a:r>
              <a:rPr lang="en-US" sz="2800" dirty="0"/>
              <a:t>Calling of an event can only be done in the class </a:t>
            </a:r>
            <a:r>
              <a:rPr lang="en-US" sz="2800" dirty="0" smtClean="0"/>
              <a:t>in which it </a:t>
            </a:r>
            <a:r>
              <a:rPr lang="en-US" sz="2800" dirty="0"/>
              <a:t>is </a:t>
            </a:r>
            <a:r>
              <a:rPr lang="en-US" sz="2800" dirty="0" smtClean="0"/>
              <a:t>defined</a:t>
            </a:r>
            <a:endParaRPr lang="en-US" sz="2800" dirty="0"/>
          </a:p>
          <a:p>
            <a:r>
              <a:rPr lang="en-US" sz="2800" dirty="0"/>
              <a:t>By default </a:t>
            </a:r>
            <a:r>
              <a:rPr lang="en-US" sz="2800" dirty="0" smtClean="0"/>
              <a:t>access </a:t>
            </a:r>
            <a:r>
              <a:rPr lang="en-US" sz="2800" dirty="0"/>
              <a:t>to </a:t>
            </a:r>
            <a:r>
              <a:rPr lang="en-US" sz="2800" dirty="0" smtClean="0"/>
              <a:t>events </a:t>
            </a:r>
            <a:r>
              <a:rPr lang="en-US" sz="2800" dirty="0"/>
              <a:t>is synchronized (thread-safe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vs. Delegates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1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Defines a reference to a callback method, which handles events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Used </a:t>
            </a:r>
            <a:r>
              <a:rPr lang="en-US" sz="2800" dirty="0"/>
              <a:t>in many occasions internally in .NET</a:t>
            </a:r>
          </a:p>
          <a:p>
            <a:pPr lvl="1"/>
            <a:r>
              <a:rPr lang="en-US" sz="2400" dirty="0"/>
              <a:t>E.g. in ASP.NET and Windows Forms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EventArgs</a:t>
            </a:r>
            <a:r>
              <a:rPr lang="en-US" sz="2800" dirty="0"/>
              <a:t> class is base class with no information about the </a:t>
            </a:r>
            <a:r>
              <a:rPr lang="en-US" sz="2800" dirty="0" smtClean="0"/>
              <a:t>event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en-US" dirty="0"/>
              <a:t> Delegate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8611" y="2424953"/>
            <a:ext cx="938557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EventHandler(Object sender,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e);</a:t>
            </a:r>
          </a:p>
        </p:txBody>
      </p:sp>
    </p:spTree>
    <p:extLst>
      <p:ext uri="{BB962C8B-B14F-4D97-AF65-F5344CB8AC3E}">
        <p14:creationId xmlns:p14="http://schemas.microsoft.com/office/powerpoint/2010/main" val="1280905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EventHandler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8638" y="1168598"/>
            <a:ext cx="815816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event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EventHandler Click;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ButtonTest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Button_Click(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sender,</a:t>
            </a:r>
            <a:b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EventArgs eventArgs)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.WriteLine("Call Button_Click() event");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Button button =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Button();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button.Click += Button_Click;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}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6140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Describe a group of methods (operations), properties and events</a:t>
            </a:r>
          </a:p>
          <a:p>
            <a:pPr lvl="1"/>
            <a:r>
              <a:rPr lang="en-US" sz="2400" dirty="0"/>
              <a:t>Can be implemented by given class or structure</a:t>
            </a:r>
          </a:p>
          <a:p>
            <a:r>
              <a:rPr lang="en-US" sz="2800" dirty="0"/>
              <a:t>Define only the methods’ prototypes</a:t>
            </a:r>
          </a:p>
          <a:p>
            <a:r>
              <a:rPr lang="en-US" sz="2800" dirty="0"/>
              <a:t>No concrete implementation</a:t>
            </a:r>
          </a:p>
          <a:p>
            <a:r>
              <a:rPr lang="en-US" sz="2800" dirty="0"/>
              <a:t>Can be used to define abstract data types</a:t>
            </a:r>
          </a:p>
          <a:p>
            <a:r>
              <a:rPr lang="en-US" sz="2800" dirty="0"/>
              <a:t>Can not be instantiated</a:t>
            </a:r>
          </a:p>
          <a:p>
            <a:r>
              <a:rPr lang="en-US" sz="2800" dirty="0"/>
              <a:t>Members do not have scope </a:t>
            </a:r>
            <a:r>
              <a:rPr lang="en-US" sz="2800" dirty="0" smtClean="0"/>
              <a:t>modifier, by </a:t>
            </a:r>
            <a:r>
              <a:rPr lang="en-US" sz="2800" dirty="0"/>
              <a:t>default the scope is public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77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9941" y="1156447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IShape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SetPosition(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CalculateSurface();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Move(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eltaX,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eltaY);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IResizable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Resize(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eight);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Resize(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eightX,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eightY);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ResizeByX(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eightX);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ResizeByY(</a:t>
            </a:r>
            <a:r>
              <a:rPr lang="bg-BG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eightY);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63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Classes and structures can implement (support) one or many interfaces</a:t>
            </a:r>
          </a:p>
          <a:p>
            <a:r>
              <a:rPr lang="en-US" sz="2800" dirty="0" smtClean="0"/>
              <a:t>Class or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must </a:t>
            </a:r>
            <a:r>
              <a:rPr lang="en-US" sz="2800" dirty="0"/>
              <a:t>implement all </a:t>
            </a:r>
            <a:r>
              <a:rPr lang="en-US" sz="2800" dirty="0" smtClean="0"/>
              <a:t>interface methods</a:t>
            </a:r>
            <a:endParaRPr lang="en-US" sz="2800" dirty="0"/>
          </a:p>
          <a:p>
            <a:r>
              <a:rPr lang="en-US" sz="2800" dirty="0"/>
              <a:t>If some methods do not have </a:t>
            </a:r>
            <a:r>
              <a:rPr lang="en-US" sz="2800" dirty="0" smtClean="0"/>
              <a:t>an implementation, </a:t>
            </a:r>
            <a:r>
              <a:rPr lang="en-US" sz="2800" dirty="0"/>
              <a:t>the class or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must be </a:t>
            </a:r>
            <a:r>
              <a:rPr lang="en-US" sz="2800" dirty="0"/>
              <a:t>declared </a:t>
            </a:r>
            <a:r>
              <a:rPr lang="en-US" sz="2800" dirty="0" smtClean="0"/>
              <a:t>abstract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Classes model real-world </a:t>
            </a:r>
            <a:r>
              <a:rPr lang="en-US" sz="2800" dirty="0" smtClean="0"/>
              <a:t>objects</a:t>
            </a:r>
            <a:endParaRPr lang="en-US" sz="2800" dirty="0"/>
          </a:p>
          <a:p>
            <a:pPr lvl="1"/>
            <a:r>
              <a:rPr lang="en-US" sz="2400" dirty="0"/>
              <a:t>Attributes (state, properties, fields)</a:t>
            </a:r>
          </a:p>
          <a:p>
            <a:pPr lvl="1"/>
            <a:r>
              <a:rPr lang="en-US" sz="2400" dirty="0"/>
              <a:t>Behavior (methods, operations)</a:t>
            </a:r>
          </a:p>
          <a:p>
            <a:r>
              <a:rPr lang="en-US" sz="2800" dirty="0"/>
              <a:t>Classes describe </a:t>
            </a:r>
            <a:r>
              <a:rPr lang="en-US" sz="2800" dirty="0" smtClean="0"/>
              <a:t>the structure </a:t>
            </a:r>
            <a:r>
              <a:rPr lang="en-US" sz="2800" dirty="0"/>
              <a:t>of </a:t>
            </a:r>
            <a:r>
              <a:rPr lang="en-US" sz="2800" dirty="0" smtClean="0"/>
              <a:t>objects (blueprint)</a:t>
            </a:r>
            <a:endParaRPr lang="en-US" sz="2800" dirty="0"/>
          </a:p>
          <a:p>
            <a:r>
              <a:rPr lang="en-US" sz="2800" dirty="0"/>
              <a:t>Objects describe </a:t>
            </a:r>
            <a:r>
              <a:rPr lang="en-US" sz="2800" dirty="0" smtClean="0"/>
              <a:t>a single </a:t>
            </a:r>
            <a:r>
              <a:rPr lang="en-US" sz="2800" i="1" dirty="0" smtClean="0"/>
              <a:t>instance </a:t>
            </a:r>
            <a:r>
              <a:rPr lang="en-US" sz="2800" dirty="0"/>
              <a:t>of a class</a:t>
            </a:r>
          </a:p>
          <a:p>
            <a:r>
              <a:rPr lang="en-US" sz="2800" dirty="0"/>
              <a:t>Properties </a:t>
            </a:r>
            <a:r>
              <a:rPr lang="en-US" sz="2800" dirty="0" smtClean="0"/>
              <a:t>(attributes) store information </a:t>
            </a:r>
            <a:r>
              <a:rPr lang="en-US" sz="2800" dirty="0"/>
              <a:t>about the </a:t>
            </a:r>
            <a:r>
              <a:rPr lang="en-US" sz="2800" dirty="0" smtClean="0"/>
              <a:t>object </a:t>
            </a:r>
            <a:endParaRPr lang="en-US" sz="2800" dirty="0"/>
          </a:p>
          <a:p>
            <a:r>
              <a:rPr lang="en-US" sz="2800" dirty="0"/>
              <a:t>Operations </a:t>
            </a:r>
            <a:r>
              <a:rPr lang="en-US" sz="2800" dirty="0" smtClean="0"/>
              <a:t>(methods) provide object </a:t>
            </a:r>
            <a:r>
              <a:rPr lang="en-US" sz="2800" dirty="0"/>
              <a:t>behavior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78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abstract </a:t>
            </a:r>
            <a:r>
              <a:rPr lang="en-US" sz="2800" dirty="0"/>
              <a:t>method is a method without </a:t>
            </a:r>
            <a:r>
              <a:rPr lang="en-US" sz="2800" dirty="0" smtClean="0"/>
              <a:t>an implementation (prototype)</a:t>
            </a:r>
            <a:endParaRPr lang="en-US" sz="2800" dirty="0"/>
          </a:p>
          <a:p>
            <a:r>
              <a:rPr lang="en-US" sz="2800" dirty="0" smtClean="0"/>
              <a:t>When </a:t>
            </a:r>
            <a:r>
              <a:rPr lang="en-US" sz="2800" dirty="0"/>
              <a:t>a class contains at least one abstract method, it is </a:t>
            </a:r>
            <a:r>
              <a:rPr lang="en-US" sz="2800" dirty="0" smtClean="0"/>
              <a:t>an abstract </a:t>
            </a:r>
            <a:r>
              <a:rPr lang="en-US" sz="2800" dirty="0"/>
              <a:t>class</a:t>
            </a:r>
          </a:p>
          <a:p>
            <a:pPr lvl="1"/>
            <a:r>
              <a:rPr lang="en-US" sz="2400" dirty="0"/>
              <a:t>Mix between class and interface</a:t>
            </a:r>
          </a:p>
          <a:p>
            <a:pPr lvl="1"/>
            <a:r>
              <a:rPr lang="en-US" sz="2400" dirty="0"/>
              <a:t>Inheritors are obligated </a:t>
            </a:r>
            <a:r>
              <a:rPr lang="en-US" sz="2400" dirty="0" smtClean="0"/>
              <a:t>to implement </a:t>
            </a:r>
            <a:r>
              <a:rPr lang="en-US" sz="2400" dirty="0"/>
              <a:t>their abstract methods</a:t>
            </a:r>
          </a:p>
          <a:p>
            <a:pPr lvl="1"/>
            <a:r>
              <a:rPr lang="en-US" sz="2400" dirty="0" smtClean="0"/>
              <a:t>Cannot </a:t>
            </a:r>
            <a:r>
              <a:rPr lang="en-US" sz="2400" dirty="0"/>
              <a:t>be directly instantiated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84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9125" y="1230154"/>
            <a:ext cx="791527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MovableShape : IShape,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x, y;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Move(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eltaX,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eltaY)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.x += </a:t>
            </a:r>
            <a:r>
              <a:rPr lang="en-US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eltaX;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.y += </a:t>
            </a:r>
            <a:r>
              <a:rPr lang="en-US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eltaY;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SetPosition(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.x = </a:t>
            </a:r>
            <a:r>
              <a:rPr lang="en-US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.y = </a:t>
            </a:r>
            <a:r>
              <a:rPr lang="en-US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CalculateSurface();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200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4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Inheritance is the ability of a class to implicitly gain all members from another class</a:t>
            </a:r>
          </a:p>
          <a:p>
            <a:pPr lvl="1"/>
            <a:r>
              <a:rPr lang="en-US" sz="2400" dirty="0" smtClean="0"/>
              <a:t>Fundamental </a:t>
            </a:r>
            <a:r>
              <a:rPr lang="en-US" sz="2400" dirty="0"/>
              <a:t>concept in OOP</a:t>
            </a:r>
          </a:p>
          <a:p>
            <a:r>
              <a:rPr lang="en-US" sz="2800" dirty="0"/>
              <a:t>The </a:t>
            </a:r>
            <a:r>
              <a:rPr lang="en-US" sz="2800" dirty="0" smtClean="0"/>
              <a:t>base or parent class is the class whose </a:t>
            </a:r>
            <a:r>
              <a:rPr lang="en-US" sz="2800" dirty="0"/>
              <a:t>methods are </a:t>
            </a:r>
            <a:r>
              <a:rPr lang="en-US" sz="2800" dirty="0" smtClean="0"/>
              <a:t>inherited</a:t>
            </a:r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 smtClean="0"/>
              <a:t>derived or child class is the class that gains </a:t>
            </a:r>
            <a:r>
              <a:rPr lang="en-US" sz="2800" dirty="0"/>
              <a:t>new </a:t>
            </a:r>
            <a:r>
              <a:rPr lang="en-US" sz="2800" dirty="0" smtClean="0"/>
              <a:t>functionality</a:t>
            </a:r>
            <a:endParaRPr lang="en-US" sz="2800" dirty="0"/>
          </a:p>
          <a:p>
            <a:r>
              <a:rPr lang="en-US" sz="2800" dirty="0"/>
              <a:t>Inheritance establishes an is-a relationship between </a:t>
            </a:r>
            <a:r>
              <a:rPr lang="en-US" sz="2800" dirty="0" smtClean="0"/>
              <a:t>classes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26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All class members </a:t>
            </a:r>
            <a:r>
              <a:rPr lang="en-US" sz="2800" dirty="0" smtClean="0"/>
              <a:t>(except those declared private) are </a:t>
            </a:r>
            <a:r>
              <a:rPr lang="en-US" sz="2800" dirty="0"/>
              <a:t>inherited</a:t>
            </a:r>
          </a:p>
          <a:p>
            <a:pPr lvl="1"/>
            <a:r>
              <a:rPr lang="en-US" sz="2400" dirty="0"/>
              <a:t>Fields, methods, properties, …</a:t>
            </a:r>
          </a:p>
          <a:p>
            <a:r>
              <a:rPr lang="en-US" sz="2800" dirty="0" smtClean="0"/>
              <a:t>Allows for the creation of deep </a:t>
            </a:r>
            <a:r>
              <a:rPr lang="en-US" sz="2800" dirty="0"/>
              <a:t>inheritance hierarchies</a:t>
            </a:r>
          </a:p>
          <a:p>
            <a:r>
              <a:rPr lang="en-US" sz="2800" dirty="0" smtClean="0"/>
              <a:t>No </a:t>
            </a:r>
            <a:r>
              <a:rPr lang="en-US" sz="2800" dirty="0"/>
              <a:t>multiple </a:t>
            </a:r>
            <a:r>
              <a:rPr lang="en-US" sz="2800" dirty="0" smtClean="0"/>
              <a:t>inheritance in .NET</a:t>
            </a:r>
          </a:p>
          <a:p>
            <a:pPr lvl="1"/>
            <a:r>
              <a:rPr lang="en-US" sz="2400" dirty="0" smtClean="0"/>
              <a:t>Implement multiple interfaces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23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Specify </a:t>
            </a:r>
            <a:r>
              <a:rPr lang="en-US" sz="2800" dirty="0"/>
              <a:t>the name of the base class after the name of the derived </a:t>
            </a:r>
            <a:r>
              <a:rPr lang="en-US" sz="2800" dirty="0" smtClean="0"/>
              <a:t>class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To invoke a parent constructor, use the keyword base in </a:t>
            </a:r>
            <a:r>
              <a:rPr lang="en-US" sz="2800" dirty="0"/>
              <a:t>the constructor of the derived </a:t>
            </a:r>
            <a:r>
              <a:rPr lang="en-US" sz="2800" dirty="0" smtClean="0"/>
              <a:t>class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Inheritance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739" y="2217620"/>
            <a:ext cx="759618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{...}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Circle :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{...}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738" y="4679902"/>
            <a:ext cx="75961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Circle (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y) :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(x)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{...}</a:t>
            </a:r>
          </a:p>
        </p:txBody>
      </p:sp>
    </p:spTree>
    <p:extLst>
      <p:ext uri="{BB962C8B-B14F-4D97-AF65-F5344CB8AC3E}">
        <p14:creationId xmlns:p14="http://schemas.microsoft.com/office/powerpoint/2010/main" val="585827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53106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Greek origin meaning having many forms</a:t>
            </a:r>
          </a:p>
          <a:p>
            <a:r>
              <a:rPr lang="en-US" sz="2800" dirty="0" smtClean="0"/>
              <a:t>Fundamental principle of OOP</a:t>
            </a:r>
          </a:p>
          <a:p>
            <a:pPr lvl="1"/>
            <a:r>
              <a:rPr lang="en-US" sz="2400" dirty="0"/>
              <a:t>ability to handle the objects of a specific class as instances of its parent class and to call abstract </a:t>
            </a:r>
            <a:r>
              <a:rPr lang="en-US" sz="2400" dirty="0" smtClean="0"/>
              <a:t>functionality</a:t>
            </a:r>
          </a:p>
          <a:p>
            <a:r>
              <a:rPr lang="en-US" sz="2800" dirty="0" smtClean="0"/>
              <a:t>Usually </a:t>
            </a:r>
            <a:r>
              <a:rPr lang="en-US" sz="2800" dirty="0"/>
              <a:t>implemented through:</a:t>
            </a:r>
          </a:p>
          <a:p>
            <a:pPr lvl="1"/>
            <a:r>
              <a:rPr lang="en-US" sz="2400" dirty="0"/>
              <a:t>Virtual methods (virtual) </a:t>
            </a:r>
          </a:p>
          <a:p>
            <a:pPr lvl="1"/>
            <a:r>
              <a:rPr lang="en-US" sz="2400" dirty="0"/>
              <a:t>Abstract methods (abstract)</a:t>
            </a:r>
          </a:p>
          <a:p>
            <a:pPr lvl="1"/>
            <a:r>
              <a:rPr lang="en-US" sz="2400" dirty="0"/>
              <a:t>Methods from an interface (interface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Multiple method versions with varying signatures</a:t>
            </a:r>
            <a:endParaRPr lang="en-US" sz="2400" dirty="0"/>
          </a:p>
          <a:p>
            <a:r>
              <a:rPr lang="en-US" sz="2800" dirty="0" smtClean="0"/>
              <a:t>Use the override keyword to override a virtual method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87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81026" y="1088577"/>
            <a:ext cx="7953374" cy="5575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Person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.WriteLine("I am a person.");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Trainer : Person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.WriteLine("I am a trainer.");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Student : Person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.WriteLine("I am a student.");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altLang="ko-KR" sz="2000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21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</a:t>
            </a:r>
            <a:r>
              <a:rPr lang="en-US" dirty="0" err="1" smtClean="0"/>
              <a:t>CarFinder</a:t>
            </a:r>
            <a:r>
              <a:rPr lang="en-US" dirty="0" smtClean="0"/>
              <a:t> to </a:t>
            </a:r>
            <a:r>
              <a:rPr lang="en-US" dirty="0" smtClean="0"/>
              <a:t>build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need: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new project to work 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new class to </a:t>
            </a:r>
            <a:r>
              <a:rPr lang="en-US" dirty="0" smtClean="0"/>
              <a:t>model your </a:t>
            </a:r>
            <a:r>
              <a:rPr lang="en-US" dirty="0" smtClean="0"/>
              <a:t>Car data</a:t>
            </a:r>
            <a:endParaRPr lang="en-US" dirty="0" smtClean="0"/>
          </a:p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Classes in C# could have following members:</a:t>
            </a:r>
          </a:p>
          <a:p>
            <a:pPr lvl="1"/>
            <a:r>
              <a:rPr lang="en-US" sz="2400" dirty="0"/>
              <a:t>Fields, constants, methods, properties, indexers, events, operators, constructors, destructors</a:t>
            </a:r>
          </a:p>
          <a:p>
            <a:pPr lvl="1"/>
            <a:r>
              <a:rPr lang="en-US" sz="2400" dirty="0"/>
              <a:t>Inner types (inner classes, structures, interfaces, delegates, ...)</a:t>
            </a:r>
          </a:p>
          <a:p>
            <a:r>
              <a:rPr lang="en-US" sz="2800" dirty="0"/>
              <a:t>Members can have access modifiers (scope)</a:t>
            </a:r>
          </a:p>
          <a:p>
            <a:pPr lvl="1"/>
            <a:r>
              <a:rPr lang="en-US" sz="2400" i="1" dirty="0"/>
              <a:t>public</a:t>
            </a:r>
            <a:r>
              <a:rPr lang="en-US" sz="2400" dirty="0"/>
              <a:t>, </a:t>
            </a:r>
            <a:r>
              <a:rPr lang="en-US" sz="2400" i="1" dirty="0"/>
              <a:t>private</a:t>
            </a:r>
            <a:r>
              <a:rPr lang="en-US" sz="2400" dirty="0"/>
              <a:t>, </a:t>
            </a:r>
            <a:r>
              <a:rPr lang="en-US" sz="2400" i="1" dirty="0"/>
              <a:t>protected</a:t>
            </a:r>
            <a:r>
              <a:rPr lang="en-US" sz="2400" dirty="0"/>
              <a:t>, </a:t>
            </a:r>
            <a:r>
              <a:rPr lang="en-US" sz="2400" i="1" dirty="0"/>
              <a:t>internal</a:t>
            </a:r>
          </a:p>
          <a:p>
            <a:r>
              <a:rPr lang="en-US" sz="2800" dirty="0"/>
              <a:t>Members can </a:t>
            </a:r>
            <a:r>
              <a:rPr lang="en-US" sz="2800" dirty="0" smtClean="0"/>
              <a:t>be </a:t>
            </a:r>
            <a:r>
              <a:rPr lang="en-US" sz="2800" i="1" dirty="0" smtClean="0"/>
              <a:t>static </a:t>
            </a:r>
            <a:r>
              <a:rPr lang="en-US" sz="2800" dirty="0"/>
              <a:t>(common) or specific for a given </a:t>
            </a:r>
            <a:r>
              <a:rPr lang="en-US" sz="2800" dirty="0" smtClean="0"/>
              <a:t>object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7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Definition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6575" y="1597045"/>
            <a:ext cx="975760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Dog : Animal </a:t>
            </a:r>
            <a: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string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name 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string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owner {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Dog(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name,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Speak()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Console.WriteLine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(“Woof!");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301696" y="2386080"/>
            <a:ext cx="1927904" cy="425648"/>
          </a:xfrm>
          <a:prstGeom prst="wedgeRoundRectCallout">
            <a:avLst>
              <a:gd name="adj1" fmla="val -107270"/>
              <a:gd name="adj2" fmla="val -37966"/>
              <a:gd name="adj3" fmla="val 16667"/>
            </a:avLst>
          </a:prstGeom>
          <a:solidFill>
            <a:schemeClr val="accent4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Properties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335084" y="3613270"/>
            <a:ext cx="2160587" cy="384432"/>
          </a:xfrm>
          <a:prstGeom prst="wedgeRoundRectCallout">
            <a:avLst>
              <a:gd name="adj1" fmla="val -70806"/>
              <a:gd name="adj2" fmla="val -103778"/>
              <a:gd name="adj3" fmla="val 16667"/>
            </a:avLst>
          </a:prstGeom>
          <a:solidFill>
            <a:schemeClr val="accent4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645933" y="4835755"/>
            <a:ext cx="1655763" cy="384432"/>
          </a:xfrm>
          <a:prstGeom prst="wedgeRoundRectCallout">
            <a:avLst>
              <a:gd name="adj1" fmla="val -119319"/>
              <a:gd name="adj2" fmla="val -51264"/>
              <a:gd name="adj3" fmla="val 16667"/>
            </a:avLst>
          </a:prstGeom>
          <a:solidFill>
            <a:schemeClr val="accent4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236787" y="1110252"/>
            <a:ext cx="4419600" cy="384432"/>
          </a:xfrm>
          <a:prstGeom prst="wedgeRoundRectCallout">
            <a:avLst>
              <a:gd name="adj1" fmla="val -52819"/>
              <a:gd name="adj2" fmla="val 93863"/>
              <a:gd name="adj3" fmla="val 16667"/>
            </a:avLst>
          </a:prstGeom>
          <a:solidFill>
            <a:schemeClr val="accent4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5305540" y="1681752"/>
            <a:ext cx="3505200" cy="384432"/>
          </a:xfrm>
          <a:prstGeom prst="wedgeRoundRectCallout">
            <a:avLst>
              <a:gd name="adj1" fmla="val -90834"/>
              <a:gd name="adj2" fmla="val -24738"/>
              <a:gd name="adj3" fmla="val 16667"/>
            </a:avLst>
          </a:prstGeom>
          <a:solidFill>
            <a:schemeClr val="accent4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60849" y="5648938"/>
            <a:ext cx="3512965" cy="425648"/>
          </a:xfrm>
          <a:prstGeom prst="wedgeRoundRectCallout">
            <a:avLst>
              <a:gd name="adj1" fmla="val -81011"/>
              <a:gd name="adj2" fmla="val 6591"/>
              <a:gd name="adj3" fmla="val 16667"/>
            </a:avLst>
          </a:prstGeom>
          <a:solidFill>
            <a:schemeClr val="accent4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0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sz="2800" dirty="0"/>
              <a:t>Class definition consists of: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sz="2400" dirty="0"/>
              <a:t>Class declaration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sz="2400" dirty="0"/>
              <a:t>Inherited class or implemented interfaces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sz="2400" dirty="0"/>
              <a:t>Fields (static or not)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sz="2400" dirty="0"/>
              <a:t>Constructors (static or not)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sz="2400" dirty="0"/>
              <a:t>Properties (static or not)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sz="2400" dirty="0"/>
              <a:t>Methods (static or not)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sz="2400" dirty="0"/>
              <a:t>Events, inner types,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6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Class members can have access modifiers</a:t>
            </a:r>
          </a:p>
          <a:p>
            <a:pPr lvl="1"/>
            <a:r>
              <a:rPr lang="en-US" sz="2400" dirty="0"/>
              <a:t>Used to restrict the classes able to access them</a:t>
            </a:r>
          </a:p>
          <a:p>
            <a:pPr lvl="1"/>
            <a:r>
              <a:rPr lang="en-US" sz="2400" dirty="0"/>
              <a:t>Supports the OOP principle "encapsulation"</a:t>
            </a:r>
          </a:p>
          <a:p>
            <a:r>
              <a:rPr lang="en-US" sz="2800" dirty="0"/>
              <a:t>Class members can be:</a:t>
            </a:r>
          </a:p>
          <a:p>
            <a:pPr lvl="1"/>
            <a:r>
              <a:rPr lang="en-US" sz="2400" b="1" dirty="0"/>
              <a:t>public </a:t>
            </a:r>
            <a:r>
              <a:rPr lang="en-US" sz="2400" dirty="0"/>
              <a:t>– accessible from any class</a:t>
            </a:r>
          </a:p>
          <a:p>
            <a:pPr lvl="1"/>
            <a:r>
              <a:rPr lang="en-US" sz="2400" b="1" dirty="0"/>
              <a:t>protected </a:t>
            </a:r>
            <a:r>
              <a:rPr lang="en-US" sz="2400" dirty="0"/>
              <a:t>– accessible from the class itself and all its descendent classes</a:t>
            </a:r>
          </a:p>
          <a:p>
            <a:pPr lvl="1"/>
            <a:r>
              <a:rPr lang="en-US" sz="2400" b="1" dirty="0"/>
              <a:t>private </a:t>
            </a:r>
            <a:r>
              <a:rPr lang="en-US" sz="2400" dirty="0"/>
              <a:t>– accessible from the class itself only</a:t>
            </a:r>
          </a:p>
          <a:p>
            <a:pPr lvl="1"/>
            <a:r>
              <a:rPr lang="en-US" sz="2400" b="1" dirty="0"/>
              <a:t>internal</a:t>
            </a:r>
            <a:r>
              <a:rPr lang="en-US" sz="2400" dirty="0"/>
              <a:t> – accessible from the current assembly (used by default)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3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to use classes?</a:t>
            </a:r>
          </a:p>
          <a:p>
            <a:pPr lvl="1"/>
            <a:r>
              <a:rPr lang="en-US" sz="2400" dirty="0"/>
              <a:t>Create a new </a:t>
            </a:r>
            <a:r>
              <a:rPr lang="en-US" sz="2400" dirty="0" smtClean="0"/>
              <a:t>instance</a:t>
            </a:r>
          </a:p>
          <a:p>
            <a:pPr lvl="2"/>
            <a:r>
              <a:rPr lang="en-US" sz="2000" dirty="0" smtClean="0"/>
              <a:t>Initialize properties</a:t>
            </a:r>
            <a:endParaRPr lang="en-US" sz="2000" dirty="0"/>
          </a:p>
          <a:p>
            <a:pPr lvl="1"/>
            <a:r>
              <a:rPr lang="en-US" sz="2400" dirty="0" smtClean="0"/>
              <a:t>Manipulate an instance</a:t>
            </a:r>
          </a:p>
          <a:p>
            <a:pPr lvl="2"/>
            <a:r>
              <a:rPr lang="en-US" sz="2000" dirty="0" smtClean="0"/>
              <a:t>Read or change the </a:t>
            </a:r>
            <a:r>
              <a:rPr lang="en-US" sz="2000" dirty="0"/>
              <a:t>properties of the class</a:t>
            </a:r>
          </a:p>
          <a:p>
            <a:pPr lvl="2"/>
            <a:r>
              <a:rPr lang="en-US" sz="2000" dirty="0"/>
              <a:t>Invoke methods</a:t>
            </a:r>
          </a:p>
          <a:p>
            <a:pPr lvl="2"/>
            <a:r>
              <a:rPr lang="en-US" sz="2000" dirty="0"/>
              <a:t>Handle </a:t>
            </a:r>
            <a:r>
              <a:rPr lang="en-US" sz="2000" dirty="0" smtClean="0"/>
              <a:t>events</a:t>
            </a:r>
          </a:p>
          <a:p>
            <a:pPr lvl="1"/>
            <a:r>
              <a:rPr lang="en-US" sz="2400" dirty="0" smtClean="0"/>
              <a:t>Release resources</a:t>
            </a:r>
          </a:p>
          <a:p>
            <a:pPr lvl="2"/>
            <a:r>
              <a:rPr lang="en-US" sz="2000" dirty="0" smtClean="0"/>
              <a:t>Typically done automatically</a:t>
            </a:r>
          </a:p>
          <a:p>
            <a:pPr lvl="2"/>
            <a:r>
              <a:rPr lang="en-US" sz="2000" dirty="0" smtClean="0"/>
              <a:t>Garbage collection</a:t>
            </a:r>
            <a:endParaRPr lang="en-US" sz="2000" dirty="0"/>
          </a:p>
          <a:p>
            <a:r>
              <a:rPr lang="en-US" sz="2800" dirty="0"/>
              <a:t>How to define classes?</a:t>
            </a:r>
          </a:p>
          <a:p>
            <a:pPr lvl="1"/>
            <a:r>
              <a:rPr lang="en-US" sz="2400" dirty="0"/>
              <a:t>Create new class and define its members</a:t>
            </a:r>
          </a:p>
          <a:p>
            <a:pPr lvl="1"/>
            <a:r>
              <a:rPr lang="en-US" sz="2400" dirty="0"/>
              <a:t>Create new class using some other as base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684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12029</TotalTime>
  <Words>2263</Words>
  <Application>Microsoft Office PowerPoint</Application>
  <PresentationFormat>Widescreen</PresentationFormat>
  <Paragraphs>527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맑은 고딕</vt:lpstr>
      <vt:lpstr>Arial</vt:lpstr>
      <vt:lpstr>Consolas</vt:lpstr>
      <vt:lpstr>Trebuchet MS</vt:lpstr>
      <vt:lpstr>Berlin</vt:lpstr>
      <vt:lpstr>C# / .NET Object-Oriented Programming</vt:lpstr>
      <vt:lpstr>Overview</vt:lpstr>
      <vt:lpstr>Contents</vt:lpstr>
      <vt:lpstr>Classes</vt:lpstr>
      <vt:lpstr>Classes in C#</vt:lpstr>
      <vt:lpstr>Example: Class Definition</vt:lpstr>
      <vt:lpstr>Class Definition and Members</vt:lpstr>
      <vt:lpstr>Access Modifiers</vt:lpstr>
      <vt:lpstr>Using Classes</vt:lpstr>
      <vt:lpstr>Example: Designing/Defining a Class</vt:lpstr>
      <vt:lpstr>Example: Redefining Class Dog</vt:lpstr>
      <vt:lpstr>Example: Redefining Class Dog (continued)</vt:lpstr>
      <vt:lpstr>Constructors</vt:lpstr>
      <vt:lpstr>Back to our Dog Class…</vt:lpstr>
      <vt:lpstr>Fields</vt:lpstr>
      <vt:lpstr>Properties</vt:lpstr>
      <vt:lpstr>Properties (continued)</vt:lpstr>
      <vt:lpstr>Back to our Dog Class…</vt:lpstr>
      <vt:lpstr>Alternative get/set operations…</vt:lpstr>
      <vt:lpstr>Constants</vt:lpstr>
      <vt:lpstr>Read-Only Fields</vt:lpstr>
      <vt:lpstr>Static Members</vt:lpstr>
      <vt:lpstr>Static vs. Instance Members</vt:lpstr>
      <vt:lpstr>Structures (Yes, structs) </vt:lpstr>
      <vt:lpstr>The When and Why of Structures</vt:lpstr>
      <vt:lpstr>Struct Example</vt:lpstr>
      <vt:lpstr>Delegates</vt:lpstr>
      <vt:lpstr>Delegates Example</vt:lpstr>
      <vt:lpstr>Anonymous Methods</vt:lpstr>
      <vt:lpstr>Standard Delegate Implementation</vt:lpstr>
      <vt:lpstr>Anonymous Method Implementation</vt:lpstr>
      <vt:lpstr>Events in .NET</vt:lpstr>
      <vt:lpstr>Events in .NET (continued)</vt:lpstr>
      <vt:lpstr>Events vs. Delegates</vt:lpstr>
      <vt:lpstr>The System.EventHandler Delegate</vt:lpstr>
      <vt:lpstr>EventHandler Example</vt:lpstr>
      <vt:lpstr>Interfaces</vt:lpstr>
      <vt:lpstr>Interface Example</vt:lpstr>
      <vt:lpstr>Implementing Interfaces</vt:lpstr>
      <vt:lpstr>Abstract Classes</vt:lpstr>
      <vt:lpstr>Abstract Class Example</vt:lpstr>
      <vt:lpstr>Inheritance</vt:lpstr>
      <vt:lpstr>Inheritance (continued)</vt:lpstr>
      <vt:lpstr>Defining Inheritance</vt:lpstr>
      <vt:lpstr>Polymorphism</vt:lpstr>
      <vt:lpstr>Polymorphism Example</vt:lpstr>
      <vt:lpstr>Next steps…</vt:lpstr>
    </vt:vector>
  </TitlesOfParts>
  <Company>Coder Foundry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C#</dc:title>
  <dc:creator>Andrew Jensen</dc:creator>
  <cp:lastModifiedBy>Andrew Jensen</cp:lastModifiedBy>
  <cp:revision>28</cp:revision>
  <dcterms:created xsi:type="dcterms:W3CDTF">2015-01-06T17:03:17Z</dcterms:created>
  <dcterms:modified xsi:type="dcterms:W3CDTF">2016-01-13T17:17:03Z</dcterms:modified>
</cp:coreProperties>
</file>