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78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37002B9F-31F8-4E0F-ADE2-F699CCD6492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C66476EA-6F01-4B33-A6E9-1B6168C5151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2B9F-31F8-4E0F-ADE2-F699CCD6492C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76EA-6F01-4B33-A6E9-1B6168C5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31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365303.aspx" TargetMode="External"/><Relationship Id="rId2" Type="http://schemas.openxmlformats.org/officeDocument/2006/relationships/hyperlink" Target="http://www.w3schools.com/sq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2733709"/>
            <a:ext cx="8689985" cy="1373070"/>
          </a:xfrm>
        </p:spPr>
        <p:txBody>
          <a:bodyPr anchor="ctr"/>
          <a:lstStyle/>
          <a:p>
            <a:pPr algn="ctr"/>
            <a:r>
              <a:rPr lang="en-US" dirty="0" smtClean="0"/>
              <a:t>Introduction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Combine column names or other strings into new columns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FirstName + ' ' + LastName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[Full Name],</a:t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EmployeeID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[No.]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</a:t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Concatenation (+)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13831"/>
              </p:ext>
            </p:extLst>
          </p:nvPr>
        </p:nvGraphicFramePr>
        <p:xfrm>
          <a:off x="2598443" y="3009712"/>
          <a:ext cx="48138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931"/>
                <a:gridCol w="2406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Perry Platypus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Heinz </a:t>
                      </a:r>
                      <a:r>
                        <a:rPr lang="en-US" dirty="0" err="1" smtClean="0"/>
                        <a:t>Doofenshmirtz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28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results, by default, include all matching result set data, even duplicates</a:t>
            </a:r>
          </a:p>
          <a:p>
            <a:r>
              <a:rPr lang="en-US" dirty="0" smtClean="0"/>
              <a:t>Remove duplicate result rows with the DISTINCT keyword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DISTINCT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DepartmentID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</a:t>
            </a:r>
            <a:r>
              <a:rPr lang="en-US" dirty="0"/>
              <a:t/>
            </a:r>
            <a:br>
              <a:rPr lang="en-US" dirty="0"/>
            </a:b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DISTINCT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[All Surnames] </a:t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Restrict result set rows with the WHERE clause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LastName, DepartmentID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DepartmentID = 2</a:t>
            </a:r>
            <a:b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LastName,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BonusPaid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BonusPaid &lt;= 8000</a:t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LastName,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‘P%’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Wildcard characters:	% = 0 or more chars; </a:t>
            </a:r>
            <a:br>
              <a:rPr lang="en-US" sz="1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b="1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			_ = single char</a:t>
            </a:r>
            <a:endParaRPr lang="en-US" sz="1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LastName, Salary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BETWEEN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70000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120000</a:t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FirstName, LastName,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DepartmentID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DepartmentID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(1,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3,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5)</a:t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FirstName, LastName, DepartmentID </a:t>
            </a:r>
            <a:r>
              <a:rPr lang="en-US" sz="1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DepartmentID </a:t>
            </a:r>
            <a:r>
              <a:rPr lang="en-US" sz="18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NOT IN</a:t>
            </a:r>
            <a:r>
              <a:rPr lang="en-US" sz="18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(2, 4, 6)</a:t>
            </a:r>
            <a:endParaRPr lang="en-US" sz="18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‘Where’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NULL </a:t>
            </a:r>
            <a:r>
              <a:rPr lang="en-US" dirty="0" smtClean="0"/>
              <a:t>value is NOT the same as a blank space or zero (0)</a:t>
            </a:r>
          </a:p>
          <a:p>
            <a:pPr lvl="1"/>
            <a:r>
              <a:rPr lang="en-US" dirty="0" smtClean="0"/>
              <a:t>A blank space is an empty string</a:t>
            </a:r>
          </a:p>
          <a:p>
            <a:pPr lvl="1"/>
            <a:r>
              <a:rPr lang="en-US" dirty="0" smtClean="0"/>
              <a:t>A zero (0) is an integer value (or a false value for a 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NULL is </a:t>
            </a:r>
            <a:r>
              <a:rPr lang="en-US" dirty="0"/>
              <a:t>a value that is unavailable, unassigned, unknown, </a:t>
            </a:r>
            <a:r>
              <a:rPr lang="en-US" dirty="0" smtClean="0"/>
              <a:t>etc.</a:t>
            </a:r>
            <a:endParaRPr lang="en-US" dirty="0"/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In SQL, arithmetic </a:t>
            </a:r>
            <a:r>
              <a:rPr lang="en-US" dirty="0"/>
              <a:t>expressions </a:t>
            </a:r>
            <a:r>
              <a:rPr lang="en-US" dirty="0" smtClean="0"/>
              <a:t>that contain a </a:t>
            </a:r>
            <a:r>
              <a:rPr lang="en-US" dirty="0"/>
              <a:t>NULL value are evaluated </a:t>
            </a:r>
            <a:r>
              <a:rPr lang="en-US" dirty="0" smtClean="0"/>
              <a:t>as NULL, not as zero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LastName, </a:t>
            </a: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SupervisorId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b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SupervisorId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2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LastName, SupervisorId </a:t>
            </a: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</a:t>
            </a:r>
            <a:b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SupervisorId </a:t>
            </a: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b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noProof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NOTE: checking for &lt;column value&gt; = NULL is always false</a:t>
            </a:r>
            <a:endParaRPr lang="en-US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NOT, OR, AND, and brackets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FirstName, LastName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(SupervisorID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SupervisorID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2)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Salary &gt;=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80000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OR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(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SupervisorID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IS NULL AND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IS NOT NULL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 and Brackets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ORDER BY clause </a:t>
            </a:r>
          </a:p>
          <a:p>
            <a:pPr lvl="1"/>
            <a:r>
              <a:rPr lang="en-US" dirty="0" smtClean="0"/>
              <a:t>Use ASC (ascending, default value) or DESC (descending) to determine order direction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LastName, FirstName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LastName, FirstName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LastName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DESC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Inner Joins</a:t>
            </a:r>
          </a:p>
          <a:p>
            <a:pPr lvl="1"/>
            <a:r>
              <a:rPr lang="en-US" dirty="0" smtClean="0"/>
              <a:t>Get information from multiple tables based on some condition of equality</a:t>
            </a:r>
          </a:p>
          <a:p>
            <a:pPr lvl="1"/>
            <a:r>
              <a:rPr lang="en-US" dirty="0" smtClean="0"/>
              <a:t>Return only rows matching the condition</a:t>
            </a:r>
          </a:p>
          <a:p>
            <a:r>
              <a:rPr lang="en-US" dirty="0" smtClean="0"/>
              <a:t>Equijoins</a:t>
            </a:r>
          </a:p>
          <a:p>
            <a:pPr lvl="1"/>
            <a:r>
              <a:rPr lang="en-US" dirty="0" smtClean="0"/>
              <a:t>Same as Inner Join, but join occurs in the WHERE clause</a:t>
            </a:r>
          </a:p>
          <a:p>
            <a:r>
              <a:rPr lang="en-US" dirty="0" smtClean="0"/>
              <a:t>Outer Joins</a:t>
            </a:r>
          </a:p>
          <a:p>
            <a:pPr lvl="1"/>
            <a:r>
              <a:rPr lang="en-US" dirty="0" smtClean="0"/>
              <a:t>Left, Right</a:t>
            </a:r>
          </a:p>
          <a:p>
            <a:pPr lvl="2"/>
            <a:r>
              <a:rPr lang="en-US" dirty="0" smtClean="0"/>
              <a:t>Return Inner Join results as well as unmatched rows from left or right table</a:t>
            </a:r>
          </a:p>
          <a:p>
            <a:pPr lvl="1"/>
            <a:r>
              <a:rPr lang="en-US" dirty="0" smtClean="0"/>
              <a:t>Full</a:t>
            </a:r>
          </a:p>
          <a:p>
            <a:pPr lvl="2"/>
            <a:r>
              <a:rPr lang="en-US" dirty="0"/>
              <a:t>Return Inner Join results as well as unmatched rows from left </a:t>
            </a:r>
            <a:r>
              <a:rPr lang="en-US" dirty="0" smtClean="0"/>
              <a:t>and right tables</a:t>
            </a:r>
          </a:p>
          <a:p>
            <a:r>
              <a:rPr lang="en-US" dirty="0" smtClean="0"/>
              <a:t>Self-Join</a:t>
            </a:r>
          </a:p>
          <a:p>
            <a:pPr lvl="1"/>
            <a:r>
              <a:rPr lang="en-US" dirty="0" smtClean="0"/>
              <a:t>Join a table to itself (child record is an record from the same table)</a:t>
            </a:r>
          </a:p>
          <a:p>
            <a:r>
              <a:rPr lang="en-US" dirty="0" smtClean="0"/>
              <a:t>Cross Join</a:t>
            </a:r>
          </a:p>
          <a:p>
            <a:pPr lvl="1"/>
            <a:r>
              <a:rPr lang="en-US" dirty="0" smtClean="0"/>
              <a:t>Creates a Cartesian Product</a:t>
            </a:r>
          </a:p>
          <a:p>
            <a:pPr lvl="2"/>
            <a:r>
              <a:rPr lang="en-US" dirty="0" smtClean="0"/>
              <a:t>All rows in the first table joined to all rows in the second table</a:t>
            </a:r>
          </a:p>
          <a:p>
            <a:pPr lvl="1"/>
            <a:r>
              <a:rPr lang="en-US" dirty="0" smtClean="0"/>
              <a:t>Not often used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7486" y="2511377"/>
            <a:ext cx="8512821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d.DepartmentID, d.Name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DepartmentName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INNER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</p:spTree>
    <p:extLst>
      <p:ext uri="{BB962C8B-B14F-4D97-AF65-F5344CB8AC3E}">
        <p14:creationId xmlns:p14="http://schemas.microsoft.com/office/powerpoint/2010/main" val="54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Equijoins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4591" y="2405385"/>
            <a:ext cx="8659589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d.DepartmentID, d.Name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DepartmentName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e, Departments 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</p:spTree>
    <p:extLst>
      <p:ext uri="{BB962C8B-B14F-4D97-AF65-F5344CB8AC3E}">
        <p14:creationId xmlns:p14="http://schemas.microsoft.com/office/powerpoint/2010/main" val="40028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0" y="1246174"/>
            <a:ext cx="9613861" cy="5110414"/>
          </a:xfrm>
        </p:spPr>
        <p:txBody>
          <a:bodyPr/>
          <a:lstStyle/>
          <a:p>
            <a:r>
              <a:rPr lang="en-US" dirty="0" smtClean="0"/>
              <a:t>Left Outer Join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Right Outer Join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Full Outer Join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7681" y="1646594"/>
            <a:ext cx="566015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LEFT OUTER JOIN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07681" y="3451982"/>
            <a:ext cx="566015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RIGHT OUTER JOIN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07682" y="5163741"/>
            <a:ext cx="566015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 e </a:t>
            </a: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FULL OUTER JOIN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 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16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18717"/>
              </p:ext>
            </p:extLst>
          </p:nvPr>
        </p:nvGraphicFramePr>
        <p:xfrm>
          <a:off x="6845862" y="1646594"/>
          <a:ext cx="4596276" cy="107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092"/>
                <a:gridCol w="1532092"/>
                <a:gridCol w="1532092"/>
              </a:tblGrid>
              <a:tr h="2693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EmpLastName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MgrID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MgrLastName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Platypus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Monogram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Doofenshmirtz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51085"/>
              </p:ext>
            </p:extLst>
          </p:nvPr>
        </p:nvGraphicFramePr>
        <p:xfrm>
          <a:off x="6844514" y="3449765"/>
          <a:ext cx="4596276" cy="107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092"/>
                <a:gridCol w="1532092"/>
                <a:gridCol w="1532092"/>
              </a:tblGrid>
              <a:tr h="2693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EmpLastName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MgrID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MgrLastName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Platypus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Doofenshmirtz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13247"/>
              </p:ext>
            </p:extLst>
          </p:nvPr>
        </p:nvGraphicFramePr>
        <p:xfrm>
          <a:off x="6844514" y="5157174"/>
          <a:ext cx="459627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092"/>
                <a:gridCol w="1532092"/>
                <a:gridCol w="1532092"/>
              </a:tblGrid>
              <a:tr h="2693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EmpLastName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MgrID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MgrLastName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Doofenshmirtz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Platypus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Monogram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NULL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Platypus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  <a:tr h="2693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8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SQL </a:t>
            </a:r>
            <a:r>
              <a:rPr lang="en-US" dirty="0"/>
              <a:t>and T-SQL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Sorting Data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Inserting Data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Updating Data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Deleting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SQL and T-SQL practice (with SQL Server Management Studio)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Self-Join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4251" y="1736414"/>
            <a:ext cx="6120276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e.FirstName + ' ' + e.LastName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is managed by ' + m.LastName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38204"/>
              </p:ext>
            </p:extLst>
          </p:nvPr>
        </p:nvGraphicFramePr>
        <p:xfrm>
          <a:off x="2954492" y="3292935"/>
          <a:ext cx="60600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Perry </a:t>
                      </a:r>
                      <a:r>
                        <a:rPr lang="en-US" dirty="0" err="1" smtClean="0"/>
                        <a:t>Playtpus</a:t>
                      </a:r>
                      <a:r>
                        <a:rPr lang="en-US" baseline="0" dirty="0" smtClean="0"/>
                        <a:t> is managed by Monogram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Carl the Intern </a:t>
                      </a:r>
                      <a:r>
                        <a:rPr lang="en-US" baseline="0" dirty="0" smtClean="0"/>
                        <a:t>is managed by Monogram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Pinky Chihuahua </a:t>
                      </a:r>
                      <a:r>
                        <a:rPr lang="en-US" baseline="0" dirty="0" smtClean="0"/>
                        <a:t>is managed by Acronym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06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&lt;table&gt; VALUES (&lt;values&gt;)</a:t>
            </a:r>
          </a:p>
          <a:p>
            <a:r>
              <a:rPr lang="en-US" dirty="0"/>
              <a:t>INSERT INTO &lt;table&gt;(&lt;columns&gt;) VALUES (&lt;values</a:t>
            </a:r>
            <a:r>
              <a:rPr lang="en-US" dirty="0" smtClean="0"/>
              <a:t>&gt;)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NOTE: We can also insert values from the result of a SELECT statement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59" y="2777339"/>
            <a:ext cx="8450783" cy="13542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(LastName, FirstName)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(‘Flynn’,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‘Phineas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’), (‘Fletcher’, ‘Ferb’)</a:t>
            </a: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Inators(Name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StartDate)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(‘Shrink-inator',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GETDATE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()), (‘Baby-inator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', GETDATE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210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&lt;table&gt; SET &lt;column=expression&gt; WHERE &lt;condition&gt;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15363" y="2334393"/>
            <a:ext cx="73437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‘Agent’, LastName = ‘P’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EmployeeID 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JobTitle 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‘Senior ’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+ JobTitle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‘Agent’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&lt;table&gt; WHERE &lt;condition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Delete </a:t>
            </a:r>
            <a:r>
              <a:rPr lang="en-US" dirty="0"/>
              <a:t>all rows from a table at once</a:t>
            </a:r>
          </a:p>
          <a:p>
            <a:pPr lvl="1"/>
            <a:r>
              <a:rPr lang="en-US" dirty="0"/>
              <a:t>TRUNCATE TABLE &lt;table&gt;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15363" y="1996710"/>
            <a:ext cx="73437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EmployeeID =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‘Chi%'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quite large in scope</a:t>
            </a:r>
          </a:p>
          <a:p>
            <a:r>
              <a:rPr lang="en-US" dirty="0" smtClean="0"/>
              <a:t>Other recommended topics for study and practice:</a:t>
            </a:r>
          </a:p>
          <a:p>
            <a:pPr lvl="1"/>
            <a:r>
              <a:rPr lang="en-US" dirty="0" smtClean="0">
                <a:hlinkClick r:id="rId2"/>
              </a:rPr>
              <a:t>www.w3schools.com/sql</a:t>
            </a:r>
            <a:r>
              <a:rPr lang="en-US" dirty="0" smtClean="0"/>
              <a:t> is an excellent source (don’t buy a book)</a:t>
            </a:r>
          </a:p>
          <a:p>
            <a:pPr lvl="2"/>
            <a:r>
              <a:rPr lang="en-US" dirty="0" smtClean="0"/>
              <a:t>Interactive examples – “try it yourself”</a:t>
            </a:r>
          </a:p>
          <a:p>
            <a:pPr lvl="1"/>
            <a:r>
              <a:rPr lang="en-US" dirty="0" smtClean="0"/>
              <a:t>Table Create, Alter, Drop</a:t>
            </a:r>
          </a:p>
          <a:p>
            <a:pPr lvl="1"/>
            <a:r>
              <a:rPr lang="en-US" dirty="0" smtClean="0"/>
              <a:t>SQL Functions</a:t>
            </a:r>
          </a:p>
          <a:p>
            <a:pPr lvl="1"/>
            <a:r>
              <a:rPr lang="en-US" dirty="0"/>
              <a:t>T-SQL</a:t>
            </a:r>
          </a:p>
          <a:p>
            <a:pPr lvl="2"/>
            <a:r>
              <a:rPr lang="en-US" dirty="0"/>
              <a:t>Basic T-SQL is not hard to learn</a:t>
            </a:r>
          </a:p>
          <a:p>
            <a:pPr lvl="2"/>
            <a:r>
              <a:rPr lang="en-US" dirty="0"/>
              <a:t>SQL Server Management Studio generates stored procedure templates</a:t>
            </a:r>
          </a:p>
          <a:p>
            <a:pPr lvl="2"/>
            <a:r>
              <a:rPr lang="en-US" dirty="0"/>
              <a:t>Additional information on T-SQL can be found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msdn.microsoft.com/</a:t>
            </a:r>
            <a:r>
              <a:rPr lang="en-US" dirty="0" err="1" smtClean="0">
                <a:hlinkClick r:id="rId3"/>
              </a:rPr>
              <a:t>en</a:t>
            </a:r>
            <a:r>
              <a:rPr lang="en-US" dirty="0" smtClean="0">
                <a:hlinkClick r:id="rId3"/>
              </a:rPr>
              <a:t>-us/library/ms365303.aspx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intro… there is much more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05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6"/>
            <a:ext cx="9718321" cy="5016189"/>
          </a:xfrm>
        </p:spPr>
        <p:txBody>
          <a:bodyPr>
            <a:normAutofit/>
          </a:bodyPr>
          <a:lstStyle/>
          <a:p>
            <a:r>
              <a:rPr lang="en-US" dirty="0" smtClean="0"/>
              <a:t>Create local copy of database from backup (HCL2.bak)</a:t>
            </a:r>
          </a:p>
          <a:p>
            <a:r>
              <a:rPr lang="en-US" dirty="0" smtClean="0"/>
              <a:t>See handout for exercises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</a:t>
            </a:r>
            <a:r>
              <a:rPr lang="en-US" dirty="0" smtClean="0"/>
              <a:t>: Write Stored Procedures (</a:t>
            </a:r>
            <a:r>
              <a:rPr lang="en-US" dirty="0" err="1" smtClean="0"/>
              <a:t>CarFinder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  <a:p>
            <a:pPr lvl="1"/>
            <a:r>
              <a:rPr lang="en-US" dirty="0"/>
              <a:t>Declarative language for query and manipulation of relational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Independent from the implementation of the database</a:t>
            </a:r>
            <a:endParaRPr lang="en-US" dirty="0"/>
          </a:p>
          <a:p>
            <a:r>
              <a:rPr lang="en-US" dirty="0"/>
              <a:t>SQL consists of:</a:t>
            </a:r>
          </a:p>
          <a:p>
            <a:pPr lvl="1"/>
            <a:r>
              <a:rPr lang="en-US" dirty="0"/>
              <a:t>Data Manipulation Language (DML)</a:t>
            </a:r>
          </a:p>
          <a:p>
            <a:pPr lvl="2"/>
            <a:r>
              <a:rPr lang="en-US" dirty="0"/>
              <a:t>SELECT, INSERT, UPDATE, DELETE</a:t>
            </a:r>
          </a:p>
          <a:p>
            <a:pPr lvl="1"/>
            <a:r>
              <a:rPr lang="en-US" dirty="0"/>
              <a:t>Data Definition Language (DDL)</a:t>
            </a:r>
          </a:p>
          <a:p>
            <a:pPr lvl="2"/>
            <a:r>
              <a:rPr lang="en-US" dirty="0"/>
              <a:t>CREATE, DROP, ALTER</a:t>
            </a:r>
          </a:p>
          <a:p>
            <a:pPr lvl="2"/>
            <a:r>
              <a:rPr lang="en-US" dirty="0"/>
              <a:t>GRANT, REVOKE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8975" y="1460500"/>
            <a:ext cx="7693026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FirstName, LastName,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JobTitle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Employees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8975" y="2949714"/>
            <a:ext cx="7693026" cy="70788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Projects(Name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StartDate)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('Introduction to SQL Course', '1/1/2006')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7389" y="2209800"/>
            <a:ext cx="7693024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Projects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StartDate = '1/1/2006'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7389" y="4038600"/>
            <a:ext cx="7693024" cy="10156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EndDate = '8/31/2006'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StartDate = '1/1/2006'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87389" y="5410200"/>
            <a:ext cx="7693024" cy="10156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Projects   // DELETE IS A LOGGED OPERATION, WHERE TRUNCATE IS NOT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StartDate = '1/1/2006'</a:t>
            </a:r>
          </a:p>
        </p:txBody>
      </p:sp>
    </p:spTree>
    <p:extLst>
      <p:ext uri="{BB962C8B-B14F-4D97-AF65-F5344CB8AC3E}">
        <p14:creationId xmlns:p14="http://schemas.microsoft.com/office/powerpoint/2010/main" val="7567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to </a:t>
            </a:r>
            <a:r>
              <a:rPr lang="en-US" dirty="0" smtClean="0"/>
              <a:t>standard </a:t>
            </a:r>
            <a:r>
              <a:rPr lang="en-US" dirty="0"/>
              <a:t>SQL language</a:t>
            </a:r>
          </a:p>
          <a:p>
            <a:r>
              <a:rPr lang="en-US" dirty="0" smtClean="0"/>
              <a:t>Standard </a:t>
            </a:r>
            <a:r>
              <a:rPr lang="en-US" dirty="0"/>
              <a:t>language used in </a:t>
            </a:r>
            <a:r>
              <a:rPr lang="en-US" dirty="0" smtClean="0"/>
              <a:t>Microsoft SQL </a:t>
            </a:r>
            <a:r>
              <a:rPr lang="en-US" dirty="0"/>
              <a:t>Server</a:t>
            </a:r>
          </a:p>
          <a:p>
            <a:r>
              <a:rPr lang="en-US" dirty="0"/>
              <a:t>Supports if statements, loops, exceptions</a:t>
            </a:r>
          </a:p>
          <a:p>
            <a:r>
              <a:rPr lang="en-US" dirty="0" smtClean="0"/>
              <a:t>Used to write stored </a:t>
            </a:r>
            <a:r>
              <a:rPr lang="en-US" dirty="0"/>
              <a:t>procedures, functions, </a:t>
            </a:r>
            <a:r>
              <a:rPr lang="en-US" dirty="0" smtClean="0"/>
              <a:t>etc.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T-SQL (Transact SQL)?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187" y="1219200"/>
            <a:ext cx="9131623" cy="5073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CREATE PROCEDURE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EmpDump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@</a:t>
            </a:r>
            <a:r>
              <a:rPr lang="en-US" sz="19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EmpId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@EmpFName </a:t>
            </a:r>
            <a:r>
              <a:rPr lang="en-US" sz="19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NVARCHAR(100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1900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EmpLName </a:t>
            </a:r>
            <a:r>
              <a:rPr lang="en-US" sz="19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NVARCHAR(100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emps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CURSOR FOR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EmployeeID, FirstName, LastName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sz="19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FETCH NEXT FROM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emps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@EmpId, @EmpFName, @EmpLName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(@@FETCH_STATUS = 0)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PRINT CAST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(@EmpId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VARCHAR(10)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19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' 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  + 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@EmpFName </a:t>
            </a:r>
            <a:r>
              <a:rPr lang="en-US" sz="19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+ ' ' 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+ @EmpLName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FETCH NEXT FROM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emps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INTO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@EmpId, @EmpFName, @EmpLName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DEALLOCATE</a:t>
            </a:r>
            <a:r>
              <a:rPr lang="en-US" sz="19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emps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3953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do with SELECT?</a:t>
            </a:r>
          </a:p>
          <a:p>
            <a:pPr lvl="1"/>
            <a:r>
              <a:rPr lang="en-US" dirty="0" smtClean="0"/>
              <a:t>Take certain columns of data from a table (Projection)</a:t>
            </a:r>
          </a:p>
          <a:p>
            <a:pPr lvl="1"/>
            <a:r>
              <a:rPr lang="en-US" dirty="0" smtClean="0"/>
              <a:t>Take certain rows of data from a table (Selection)</a:t>
            </a:r>
          </a:p>
          <a:p>
            <a:pPr lvl="1"/>
            <a:r>
              <a:rPr lang="en-US" dirty="0" smtClean="0"/>
              <a:t>Combine table data by certain columns (Join)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SELECT identifies </a:t>
            </a:r>
            <a:r>
              <a:rPr lang="en-US" dirty="0" smtClean="0"/>
              <a:t>the desired columns</a:t>
            </a:r>
            <a:endParaRPr lang="en-US" dirty="0"/>
          </a:p>
          <a:p>
            <a:r>
              <a:rPr lang="en-US" dirty="0"/>
              <a:t>FROM identifies </a:t>
            </a:r>
            <a:r>
              <a:rPr lang="en-US" dirty="0" smtClean="0"/>
              <a:t>the table containing the columns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Statement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0321" y="2849130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*|{[</a:t>
            </a: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DISTINCT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] column|expression [alias],...}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table</a:t>
            </a:r>
            <a:endParaRPr lang="en-US" sz="2000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Select all columns from table </a:t>
            </a:r>
            <a:r>
              <a:rPr lang="en-US" i="1" dirty="0" smtClean="0"/>
              <a:t>Employees</a:t>
            </a:r>
            <a:br>
              <a:rPr lang="en-US" i="1" dirty="0" smtClean="0"/>
            </a:b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Select specific columns from table </a:t>
            </a:r>
            <a:r>
              <a:rPr lang="en-US" i="1" dirty="0"/>
              <a:t>Employees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DepartmentID, LastName</a:t>
            </a:r>
            <a:r>
              <a:rPr lang="en-US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b="1" noProof="1" smtClean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26386"/>
              </p:ext>
            </p:extLst>
          </p:nvPr>
        </p:nvGraphicFramePr>
        <p:xfrm>
          <a:off x="1083090" y="2151958"/>
          <a:ext cx="81280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EmployeeID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First</a:t>
                      </a:r>
                      <a:r>
                        <a:rPr lang="en-US" sz="1600" baseline="0" dirty="0" err="1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DepartmentID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Platypus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Heinz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Doofenshmirtz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84278"/>
              </p:ext>
            </p:extLst>
          </p:nvPr>
        </p:nvGraphicFramePr>
        <p:xfrm>
          <a:off x="3115434" y="4763964"/>
          <a:ext cx="40541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54"/>
                <a:gridCol w="2027054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DepartmentID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LastName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Platypus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Doofenshmirtz</a:t>
                      </a:r>
                      <a:endParaRPr lang="en-US" sz="16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rename </a:t>
            </a:r>
            <a:r>
              <a:rPr lang="en-US" dirty="0" smtClean="0"/>
              <a:t>column headings</a:t>
            </a:r>
            <a:endParaRPr lang="en-US" dirty="0"/>
          </a:p>
          <a:p>
            <a:pPr lvl="1"/>
            <a:r>
              <a:rPr lang="en-US" dirty="0" smtClean="0"/>
              <a:t>Particularly helpful in calculations</a:t>
            </a:r>
            <a:endParaRPr lang="en-US" dirty="0"/>
          </a:p>
          <a:p>
            <a:pPr lvl="1"/>
            <a:r>
              <a:rPr lang="en-US" dirty="0" smtClean="0"/>
              <a:t>Follows </a:t>
            </a:r>
            <a:r>
              <a:rPr lang="en-US" dirty="0"/>
              <a:t>the column name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AS </a:t>
            </a:r>
            <a:r>
              <a:rPr lang="en-US" dirty="0" smtClean="0"/>
              <a:t>keyword – </a:t>
            </a:r>
            <a:r>
              <a:rPr lang="en-US" b="1" dirty="0" smtClean="0"/>
              <a:t>recommended for clarity</a:t>
            </a:r>
            <a:endParaRPr lang="en-US" b="1" dirty="0"/>
          </a:p>
          <a:p>
            <a:pPr lvl="1"/>
            <a:r>
              <a:rPr lang="en-US" dirty="0" smtClean="0"/>
              <a:t>As with all headings, use double quotes if the name contains spaces</a:t>
            </a:r>
            <a:br>
              <a:rPr lang="en-US" dirty="0" smtClean="0"/>
            </a:br>
            <a:endParaRPr lang="en-US" dirty="0" smtClean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FirstName, LastName,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Salary,</a:t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Salary*0.1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AS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BonusPaid </a:t>
            </a:r>
            <a:r>
              <a:rPr lang="en-US" sz="2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Employees</a:t>
            </a:r>
            <a:br>
              <a:rPr lang="en-US" sz="2000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 smtClean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n-US" b="1" noProof="1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20034"/>
              </p:ext>
            </p:extLst>
          </p:nvPr>
        </p:nvGraphicFramePr>
        <p:xfrm>
          <a:off x="980036" y="417496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BonusPaid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Platypus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Doofenshmirtz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1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7990</TotalTime>
  <Words>1175</Words>
  <Application>Microsoft Office PowerPoint</Application>
  <PresentationFormat>Widescreen</PresentationFormat>
  <Paragraphs>276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Consolas</vt:lpstr>
      <vt:lpstr>Trebuchet MS</vt:lpstr>
      <vt:lpstr>Berlin</vt:lpstr>
      <vt:lpstr>Introduction to SQL</vt:lpstr>
      <vt:lpstr>Contents</vt:lpstr>
      <vt:lpstr>What is SQL?</vt:lpstr>
      <vt:lpstr>Examples</vt:lpstr>
      <vt:lpstr>What is T-SQL (Transact SQL)?</vt:lpstr>
      <vt:lpstr>T-SQL Example</vt:lpstr>
      <vt:lpstr>The SELECT Statement</vt:lpstr>
      <vt:lpstr>SELECT Example</vt:lpstr>
      <vt:lpstr>Aliases</vt:lpstr>
      <vt:lpstr>Concatenation (+)</vt:lpstr>
      <vt:lpstr>Duplicates</vt:lpstr>
      <vt:lpstr>‘Where’ Conditions</vt:lpstr>
      <vt:lpstr>NULL values</vt:lpstr>
      <vt:lpstr>Logical Operators and Brackets</vt:lpstr>
      <vt:lpstr>Sorting Results</vt:lpstr>
      <vt:lpstr>Getting Data from Multiple Tables</vt:lpstr>
      <vt:lpstr>Inner Joins</vt:lpstr>
      <vt:lpstr>Equijoins</vt:lpstr>
      <vt:lpstr>Outer Joins</vt:lpstr>
      <vt:lpstr>Self-Join</vt:lpstr>
      <vt:lpstr>INSERT</vt:lpstr>
      <vt:lpstr>UPDATE</vt:lpstr>
      <vt:lpstr>DELETE</vt:lpstr>
      <vt:lpstr>This is an intro… there is much more!</vt:lpstr>
      <vt:lpstr>Exercise : Write Stored Procedures (CarFinder)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Andrew Jensen</dc:creator>
  <cp:lastModifiedBy>Ria</cp:lastModifiedBy>
  <cp:revision>43</cp:revision>
  <dcterms:created xsi:type="dcterms:W3CDTF">2015-01-06T17:05:05Z</dcterms:created>
  <dcterms:modified xsi:type="dcterms:W3CDTF">2016-01-12T04:44:38Z</dcterms:modified>
</cp:coreProperties>
</file>