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modernComment_16F_44F2A1D9.xml" ContentType="application/vnd.ms-powerpoint.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98"/>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370" r:id="rId18"/>
    <p:sldId id="261" r:id="rId19"/>
    <p:sldId id="285" r:id="rId20"/>
    <p:sldId id="349" r:id="rId21"/>
    <p:sldId id="263" r:id="rId22"/>
    <p:sldId id="364" r:id="rId23"/>
    <p:sldId id="264" r:id="rId24"/>
    <p:sldId id="265" r:id="rId25"/>
    <p:sldId id="345" r:id="rId26"/>
    <p:sldId id="266" r:id="rId27"/>
    <p:sldId id="267" r:id="rId28"/>
    <p:sldId id="287" r:id="rId29"/>
    <p:sldId id="288" r:id="rId30"/>
    <p:sldId id="289" r:id="rId31"/>
    <p:sldId id="290" r:id="rId32"/>
    <p:sldId id="291" r:id="rId33"/>
    <p:sldId id="292" r:id="rId34"/>
    <p:sldId id="297" r:id="rId35"/>
    <p:sldId id="272" r:id="rId36"/>
    <p:sldId id="356" r:id="rId37"/>
    <p:sldId id="299" r:id="rId38"/>
    <p:sldId id="296" r:id="rId39"/>
    <p:sldId id="268" r:id="rId40"/>
    <p:sldId id="269" r:id="rId41"/>
    <p:sldId id="270" r:id="rId42"/>
    <p:sldId id="271" r:id="rId43"/>
    <p:sldId id="301" r:id="rId44"/>
    <p:sldId id="302" r:id="rId45"/>
    <p:sldId id="275" r:id="rId46"/>
    <p:sldId id="368" r:id="rId47"/>
    <p:sldId id="276" r:id="rId48"/>
    <p:sldId id="369" r:id="rId49"/>
    <p:sldId id="277" r:id="rId50"/>
    <p:sldId id="362" r:id="rId51"/>
    <p:sldId id="278" r:id="rId52"/>
    <p:sldId id="371" r:id="rId53"/>
    <p:sldId id="279" r:id="rId54"/>
    <p:sldId id="303" r:id="rId55"/>
    <p:sldId id="308" r:id="rId56"/>
    <p:sldId id="309" r:id="rId57"/>
    <p:sldId id="352" r:id="rId58"/>
    <p:sldId id="280" r:id="rId59"/>
    <p:sldId id="281" r:id="rId60"/>
    <p:sldId id="310" r:id="rId61"/>
    <p:sldId id="304" r:id="rId62"/>
    <p:sldId id="311" r:id="rId63"/>
    <p:sldId id="312" r:id="rId64"/>
    <p:sldId id="305" r:id="rId65"/>
    <p:sldId id="313" r:id="rId66"/>
    <p:sldId id="314" r:id="rId67"/>
    <p:sldId id="353" r:id="rId68"/>
    <p:sldId id="317" r:id="rId69"/>
    <p:sldId id="318" r:id="rId70"/>
    <p:sldId id="319" r:id="rId71"/>
    <p:sldId id="306" r:id="rId72"/>
    <p:sldId id="315" r:id="rId73"/>
    <p:sldId id="320" r:id="rId74"/>
    <p:sldId id="321" r:id="rId75"/>
    <p:sldId id="344" r:id="rId76"/>
    <p:sldId id="322" r:id="rId77"/>
    <p:sldId id="365" r:id="rId78"/>
    <p:sldId id="323" r:id="rId79"/>
    <p:sldId id="324" r:id="rId80"/>
    <p:sldId id="316" r:id="rId81"/>
    <p:sldId id="325" r:id="rId82"/>
    <p:sldId id="346" r:id="rId83"/>
    <p:sldId id="326" r:id="rId84"/>
    <p:sldId id="328" r:id="rId85"/>
    <p:sldId id="372" r:id="rId86"/>
    <p:sldId id="327" r:id="rId87"/>
    <p:sldId id="307" r:id="rId88"/>
    <p:sldId id="367" r:id="rId89"/>
    <p:sldId id="331" r:id="rId90"/>
    <p:sldId id="351" r:id="rId91"/>
    <p:sldId id="335" r:id="rId92"/>
    <p:sldId id="332" r:id="rId93"/>
    <p:sldId id="363" r:id="rId94"/>
    <p:sldId id="333" r:id="rId95"/>
    <p:sldId id="337" r:id="rId96"/>
    <p:sldId id="366"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370"/>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356"/>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368"/>
            <p14:sldId id="276"/>
            <p14:sldId id="369"/>
            <p14:sldId id="277"/>
            <p14:sldId id="362"/>
            <p14:sldId id="278"/>
            <p14:sldId id="371"/>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72"/>
            <p14:sldId id="327"/>
            <p14:sldId id="307"/>
            <p14:sldId id="367"/>
          </p14:sldIdLst>
        </p14:section>
        <p14:section name="Conclusion" id="{DC196E1A-794D-EC46-990F-5A4FEBD5F9A6}">
          <p14:sldIdLst>
            <p14:sldId id="331"/>
            <p14:sldId id="351"/>
            <p14:sldId id="335"/>
            <p14:sldId id="332"/>
            <p14:sldId id="363"/>
            <p14:sldId id="33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2"/>
    <p:restoredTop sz="62455"/>
  </p:normalViewPr>
  <p:slideViewPr>
    <p:cSldViewPr snapToGrid="0">
      <p:cViewPr varScale="1">
        <p:scale>
          <a:sx n="88" d="100"/>
          <a:sy n="88" d="100"/>
        </p:scale>
        <p:origin x="1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6F_44F2A1D9.xml><?xml version="1.0" encoding="utf-8"?>
<p188:cmLst xmlns:a="http://schemas.openxmlformats.org/drawingml/2006/main" xmlns:r="http://schemas.openxmlformats.org/officeDocument/2006/relationships" xmlns:p188="http://schemas.microsoft.com/office/powerpoint/2018/8/main">
  <p188:cm id="{1128642E-2673-2740-93B9-0EBA44687EF1}" authorId="{E190014E-00EA-F9D5-823C-A32FF1CBF0B9}" status="resolved" created="2024-07-30T02:00:26.278">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9/15/24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Speak slowly</a:t>
            </a:r>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8110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earlier this year </a:t>
            </a:r>
          </a:p>
          <a:p>
            <a:endParaRPr lang="en-US" dirty="0"/>
          </a:p>
          <a:p>
            <a:r>
              <a:rPr lang="en-US" dirty="0"/>
              <a:t>We also sent our daughter off to college last month</a:t>
            </a:r>
          </a:p>
          <a:p>
            <a:endParaRPr lang="en-US" dirty="0"/>
          </a:p>
          <a:p>
            <a:r>
              <a:rPr lang="en-US" dirty="0"/>
              <a:t>Dodgers </a:t>
            </a:r>
          </a:p>
          <a:p>
            <a:endParaRPr lang="en-US" dirty="0"/>
          </a:p>
          <a:p>
            <a:r>
              <a:rPr lang="en-US" dirty="0"/>
              <a:t>And </a:t>
            </a:r>
          </a:p>
          <a:p>
            <a:endParaRPr lang="en-US" dirty="0"/>
          </a:p>
          <a:p>
            <a:r>
              <a:rPr lang="en-US" dirty="0"/>
              <a:t>Firebirds (only 18 more days until opening night!)</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20</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Potentially most insidiously …Hero Culture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tells everyone about the problem that they have ‘found’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notified when THIS happens … Example needed</a:t>
            </a:r>
          </a:p>
          <a:p>
            <a:endParaRPr lang="en-US" dirty="0"/>
          </a:p>
          <a:p>
            <a:r>
              <a:rPr lang="en-US" dirty="0"/>
              <a:t>This alert MIGHT be useful … example needed</a:t>
            </a:r>
          </a:p>
          <a:p>
            <a:endParaRPr lang="en-US" dirty="0"/>
          </a:p>
          <a:p>
            <a:r>
              <a:rPr lang="en-US" dirty="0"/>
              <a:t>Opted In … Perhaps you’re sent an alert of an error but there is no context, or missing context</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40</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Does your deleted inbox look something like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With a whole bunch of items from a no-reply style email address?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4028734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332886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Maybe you get alerts with no context that are NOT actionable … NEXT SLIDE</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have experiences similar to the one we saw in Prevention and Cure?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Stated Another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3193949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might ask … </a:t>
            </a:r>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a:p>
            <a:r>
              <a:rPr lang="en-US" dirty="0"/>
              <a:t>You can have agency</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how can you gather information to understand?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62</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F1F1F"/>
              </a:solidFill>
              <a:highlight>
                <a:srgbClr val="FFFFFF"/>
              </a:highlight>
              <a:latin typeface="Roboto" panose="020F0502020204030204" pitchFamily="34" charset="0"/>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don’t want ANYONE to have to delete this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64</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a:p>
            <a:endParaRPr lang="en-US" dirty="0"/>
          </a:p>
          <a:p>
            <a:r>
              <a:rPr lang="en-US" dirty="0"/>
              <a:t>School house rocks was a short cartoon on between other cartoons on Saturday mornings in the 1980s</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74</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NEXT SLIDE</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September 23, 2024 …</a:t>
            </a:r>
          </a:p>
          <a:p>
            <a:endParaRPr lang="en-US" dirty="0"/>
          </a:p>
          <a:p>
            <a:r>
              <a:rPr lang="en-US" dirty="0"/>
              <a:t>maybe this alert isn’t important anymore</a:t>
            </a:r>
          </a:p>
          <a:p>
            <a:endParaRPr lang="en-US" dirty="0"/>
          </a:p>
          <a:p>
            <a:r>
              <a:rPr lang="en-US" dirty="0"/>
              <a:t>But I’d need to verify before disabling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examples the context was provided by links …</a:t>
            </a:r>
          </a:p>
          <a:p>
            <a:endParaRPr lang="en-US" dirty="0"/>
          </a:p>
          <a:p>
            <a:r>
              <a:rPr lang="en-US" dirty="0"/>
              <a:t>But embedded context can work as well</a:t>
            </a:r>
          </a:p>
          <a:p>
            <a:endParaRPr lang="en-US" dirty="0"/>
          </a:p>
          <a:p>
            <a:r>
              <a:rPr lang="en-US" dirty="0"/>
              <a:t>No one size fits all</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26368194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24367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right after the talk during the Q&amp;A</a:t>
            </a:r>
          </a:p>
          <a:p>
            <a:endParaRPr lang="en-US" dirty="0"/>
          </a:p>
          <a:p>
            <a:r>
              <a:rPr lang="en-US" dirty="0"/>
              <a:t>During the conference</a:t>
            </a:r>
          </a:p>
          <a:p>
            <a:endParaRPr lang="en-US" dirty="0"/>
          </a:p>
          <a:p>
            <a:r>
              <a:rPr lang="en-US" dirty="0"/>
              <a:t>or once you’re back at work next week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amazing people gave me the motivation and encouragement to be here today and I just wanted to make sure I said thank you!</a:t>
            </a:r>
          </a:p>
        </p:txBody>
      </p:sp>
      <p:sp>
        <p:nvSpPr>
          <p:cNvPr id="4" name="Slide Number Placeholder 3"/>
          <p:cNvSpPr>
            <a:spLocks noGrp="1"/>
          </p:cNvSpPr>
          <p:nvPr>
            <p:ph type="sldNum" sz="quarter" idx="5"/>
          </p:nvPr>
        </p:nvSpPr>
        <p:spPr/>
        <p:txBody>
          <a:bodyPr/>
          <a:lstStyle/>
          <a:p>
            <a:fld id="{78288FA9-CEA9-714E-AA71-14BA256E4D7F}" type="slidenum">
              <a:rPr lang="en-US" smtClean="0"/>
              <a:t>94</a:t>
            </a:fld>
            <a:endParaRPr lang="en-US"/>
          </a:p>
        </p:txBody>
      </p:sp>
    </p:spTree>
    <p:extLst>
      <p:ext uri="{BB962C8B-B14F-4D97-AF65-F5344CB8AC3E}">
        <p14:creationId xmlns:p14="http://schemas.microsoft.com/office/powerpoint/2010/main" val="4806176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96</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9/15/24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9/15/24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9/15/24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9/15/24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9/15/24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3.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yanchele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microsoft.com/office/2018/10/relationships/comments" Target="../comments/modernComment_16F_44F2A1D9.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ryancheley.com/" TargetMode="External"/><Relationship Id="rId7" Type="http://schemas.openxmlformats.org/officeDocument/2006/relationships/image" Target="../media/image16.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19.png"/><Relationship Id="rId4" Type="http://schemas.openxmlformats.org/officeDocument/2006/relationships/hyperlink" Target="https://mastodon.social/@ryancheley"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a:t>
            </a:r>
          </a:p>
          <a:p>
            <a:r>
              <a:rPr lang="en-US" sz="3600" dirty="0"/>
              <a:t>Senior Regional Director of Business Informatics</a:t>
            </a:r>
          </a:p>
          <a:p>
            <a:r>
              <a:rPr lang="en-US" sz="3600" dirty="0"/>
              <a:t>Director of Engineering</a:t>
            </a:r>
          </a:p>
        </p:txBody>
      </p:sp>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a:t>
            </a:r>
          </a:p>
        </p:txBody>
      </p:sp>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it Start?</a:t>
            </a:r>
          </a:p>
        </p:txBody>
      </p:sp>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it happen to?</a:t>
            </a:r>
          </a:p>
        </p:txBody>
      </p:sp>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a:xfrm>
            <a:off x="1524000" y="1122362"/>
            <a:ext cx="9144000" cy="3797981"/>
          </a:xfrm>
        </p:spPr>
        <p:txBody>
          <a:bodyPr>
            <a:normAutofit/>
          </a:bodyPr>
          <a:lstStyle/>
          <a:p>
            <a:r>
              <a:rPr lang="en-US" dirty="0"/>
              <a:t>How Many of you have heard the term Error Culture before?</a:t>
            </a:r>
          </a:p>
        </p:txBody>
      </p:sp>
    </p:spTree>
    <p:extLst>
      <p:ext uri="{BB962C8B-B14F-4D97-AF65-F5344CB8AC3E}">
        <p14:creationId xmlns:p14="http://schemas.microsoft.com/office/powerpoint/2010/main" val="17281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spTree>
    <p:extLst>
      <p:ext uri="{BB962C8B-B14F-4D97-AF65-F5344CB8AC3E}">
        <p14:creationId xmlns:p14="http://schemas.microsoft.com/office/powerpoint/2010/main" val="703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96E52-0F97-7F4A-71CC-4C6F148B0655}"/>
              </a:ext>
            </a:extLst>
          </p:cNvPr>
          <p:cNvSpPr txBox="1"/>
          <p:nvPr/>
        </p:nvSpPr>
        <p:spPr>
          <a:xfrm>
            <a:off x="2498271" y="2416628"/>
            <a:ext cx="106135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4E5DED1F-3703-055D-41DC-EEB49C0C20AE}"/>
              </a:ext>
            </a:extLst>
          </p:cNvPr>
          <p:cNvSpPr txBox="1"/>
          <p:nvPr/>
        </p:nvSpPr>
        <p:spPr>
          <a:xfrm>
            <a:off x="2895600" y="1825625"/>
            <a:ext cx="1061358" cy="646331"/>
          </a:xfrm>
          <a:prstGeom prst="rect">
            <a:avLst/>
          </a:prstGeom>
          <a:noFill/>
        </p:spPr>
        <p:txBody>
          <a:bodyPr wrap="square" rtlCol="0">
            <a:spAutoFit/>
          </a:bodyPr>
          <a:lstStyle/>
          <a:p>
            <a:r>
              <a:rPr lang="en-US" sz="3600" dirty="0"/>
              <a:t>🎉</a:t>
            </a:r>
          </a:p>
        </p:txBody>
      </p:sp>
      <p:pic>
        <p:nvPicPr>
          <p:cNvPr id="1030" name="Picture 6">
            <a:extLst>
              <a:ext uri="{FF2B5EF4-FFF2-40B4-BE49-F238E27FC236}">
                <a16:creationId xmlns:a16="http://schemas.microsoft.com/office/drawing/2014/main" id="{B02A84C6-1CDD-9F3D-5F40-D56EB74CB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28" y="4001295"/>
            <a:ext cx="2310606" cy="23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18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98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65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a:t>
            </a:r>
          </a:p>
          <a:p>
            <a:r>
              <a:rPr lang="en-US" sz="3600" dirty="0"/>
              <a:t>External</a:t>
            </a:r>
          </a:p>
        </p:txBody>
      </p:sp>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r>
              <a:rPr lang="en-US" dirty="0"/>
              <a:t>WE need to be notified when THIS happens</a:t>
            </a:r>
          </a:p>
          <a:p>
            <a:r>
              <a:rPr lang="en-US" dirty="0"/>
              <a:t>MIGHT be useful</a:t>
            </a:r>
          </a:p>
          <a:p>
            <a:r>
              <a:rPr lang="en-US" dirty="0"/>
              <a:t>Opted In</a:t>
            </a:r>
          </a:p>
        </p:txBody>
      </p:sp>
    </p:spTree>
    <p:extLst>
      <p:ext uri="{BB962C8B-B14F-4D97-AF65-F5344CB8AC3E}">
        <p14:creationId xmlns:p14="http://schemas.microsoft.com/office/powerpoint/2010/main" val="29585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33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Administrators</a:t>
            </a:r>
          </a:p>
          <a:p>
            <a:r>
              <a:rPr lang="en-US" sz="3600" dirty="0"/>
              <a:t>Network Administrators</a:t>
            </a:r>
          </a:p>
          <a:p>
            <a:r>
              <a:rPr lang="en-US" sz="3600" dirty="0"/>
              <a:t>Directors of Engineering</a:t>
            </a:r>
          </a:p>
          <a:p>
            <a:r>
              <a:rPr lang="en-US" sz="3600" dirty="0"/>
              <a:t>Chief Technical Officers</a:t>
            </a:r>
          </a:p>
        </p:txBody>
      </p:sp>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Other Sectors / Industries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dirty="0"/>
              <a:t>Hospitality</a:t>
            </a:r>
          </a:p>
        </p:txBody>
      </p:sp>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724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70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95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8F-D72C-01B6-6996-A118F457652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0C7797E-01C4-9DCA-E47D-D301647629BE}"/>
              </a:ext>
            </a:extLst>
          </p:cNvPr>
          <p:cNvSpPr>
            <a:spLocks noGrp="1"/>
          </p:cNvSpPr>
          <p:nvPr>
            <p:ph idx="1"/>
          </p:nvPr>
        </p:nvSpPr>
        <p:spPr/>
        <p:txBody>
          <a:bodyPr/>
          <a:lstStyle/>
          <a:p>
            <a:r>
              <a:rPr lang="en-US" dirty="0"/>
              <a:t>Is your deleted items filled with lots of emails from no reply style email addresses that you didn’t even read … you just deleted them?</a:t>
            </a:r>
          </a:p>
        </p:txBody>
      </p:sp>
    </p:spTree>
    <p:extLst>
      <p:ext uri="{BB962C8B-B14F-4D97-AF65-F5344CB8AC3E}">
        <p14:creationId xmlns:p14="http://schemas.microsoft.com/office/powerpoint/2010/main" val="48174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3535135" y="251631"/>
            <a:ext cx="5121729" cy="6354737"/>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have a rule that just deletes emails?</a:t>
            </a:r>
          </a:p>
        </p:txBody>
      </p:sp>
    </p:spTree>
    <p:extLst>
      <p:ext uri="{BB962C8B-B14F-4D97-AF65-F5344CB8AC3E}">
        <p14:creationId xmlns:p14="http://schemas.microsoft.com/office/powerpoint/2010/main" val="170042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
        <p:nvSpPr>
          <p:cNvPr id="3" name="Rectangle 2">
            <a:extLst>
              <a:ext uri="{FF2B5EF4-FFF2-40B4-BE49-F238E27FC236}">
                <a16:creationId xmlns:a16="http://schemas.microsoft.com/office/drawing/2014/main" id="{736A9465-B643-594B-3CD7-A3949F2C3764}"/>
              </a:ext>
            </a:extLst>
          </p:cNvPr>
          <p:cNvSpPr/>
          <p:nvPr/>
        </p:nvSpPr>
        <p:spPr>
          <a:xfrm>
            <a:off x="5254171" y="4325256"/>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D62903-C15B-A4E6-1251-6926106B2747}"/>
              </a:ext>
            </a:extLst>
          </p:cNvPr>
          <p:cNvSpPr/>
          <p:nvPr/>
        </p:nvSpPr>
        <p:spPr>
          <a:xfrm>
            <a:off x="7590971" y="4325255"/>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63BF27-70E0-A022-79E6-4A51A51AD989}"/>
              </a:ext>
            </a:extLst>
          </p:cNvPr>
          <p:cNvSpPr txBox="1"/>
          <p:nvPr/>
        </p:nvSpPr>
        <p:spPr>
          <a:xfrm>
            <a:off x="3439886" y="4867438"/>
            <a:ext cx="2656114" cy="584775"/>
          </a:xfrm>
          <a:prstGeom prst="rect">
            <a:avLst/>
          </a:prstGeom>
          <a:noFill/>
        </p:spPr>
        <p:txBody>
          <a:bodyPr wrap="square" rtlCol="0">
            <a:spAutoFit/>
          </a:bodyPr>
          <a:lstStyle/>
          <a:p>
            <a:r>
              <a:rPr lang="en-US" sz="3200" dirty="0">
                <a:solidFill>
                  <a:schemeClr val="accent1"/>
                </a:solidFill>
              </a:rPr>
              <a:t>Which Library?</a:t>
            </a:r>
          </a:p>
        </p:txBody>
      </p:sp>
      <p:sp>
        <p:nvSpPr>
          <p:cNvPr id="8" name="TextBox 7">
            <a:extLst>
              <a:ext uri="{FF2B5EF4-FFF2-40B4-BE49-F238E27FC236}">
                <a16:creationId xmlns:a16="http://schemas.microsoft.com/office/drawing/2014/main" id="{987EC9E3-F76E-AE00-E5E2-38B6BA605104}"/>
              </a:ext>
            </a:extLst>
          </p:cNvPr>
          <p:cNvSpPr txBox="1"/>
          <p:nvPr/>
        </p:nvSpPr>
        <p:spPr>
          <a:xfrm>
            <a:off x="8396514" y="4867439"/>
            <a:ext cx="3171372" cy="584775"/>
          </a:xfrm>
          <a:prstGeom prst="rect">
            <a:avLst/>
          </a:prstGeom>
          <a:noFill/>
        </p:spPr>
        <p:txBody>
          <a:bodyPr wrap="square" rtlCol="0">
            <a:spAutoFit/>
          </a:bodyPr>
          <a:lstStyle/>
          <a:p>
            <a:r>
              <a:rPr lang="en-US" sz="3200" dirty="0">
                <a:solidFill>
                  <a:schemeClr val="accent1"/>
                </a:solidFill>
              </a:rPr>
              <a:t>What IP Address?</a:t>
            </a:r>
          </a:p>
        </p:txBody>
      </p:sp>
    </p:spTree>
    <p:extLst>
      <p:ext uri="{BB962C8B-B14F-4D97-AF65-F5344CB8AC3E}">
        <p14:creationId xmlns:p14="http://schemas.microsoft.com/office/powerpoint/2010/main" val="18013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or what to do about them? </a:t>
            </a:r>
          </a:p>
        </p:txBody>
      </p:sp>
    </p:spTree>
    <p:extLst>
      <p:ext uri="{BB962C8B-B14F-4D97-AF65-F5344CB8AC3E}">
        <p14:creationId xmlns:p14="http://schemas.microsoft.com/office/powerpoint/2010/main" val="262413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Tree>
    <p:extLst>
      <p:ext uri="{BB962C8B-B14F-4D97-AF65-F5344CB8AC3E}">
        <p14:creationId xmlns:p14="http://schemas.microsoft.com/office/powerpoint/2010/main" val="2944946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r>
              <a:rPr lang="en-US" dirty="0"/>
              <a:t>Are people rewarded for waiting until problems they knew about are big enough to alert everyone about and then resolve them? </a:t>
            </a:r>
          </a:p>
        </p:txBody>
      </p:sp>
    </p:spTree>
    <p:extLst>
      <p:ext uri="{BB962C8B-B14F-4D97-AF65-F5344CB8AC3E}">
        <p14:creationId xmlns:p14="http://schemas.microsoft.com/office/powerpoint/2010/main" val="394036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63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spTree>
    <p:extLst>
      <p:ext uri="{BB962C8B-B14F-4D97-AF65-F5344CB8AC3E}">
        <p14:creationId xmlns:p14="http://schemas.microsoft.com/office/powerpoint/2010/main" val="132683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220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48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34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49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43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79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2379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386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4350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9825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8572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84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51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71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84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spTree>
    <p:extLst>
      <p:ext uri="{BB962C8B-B14F-4D97-AF65-F5344CB8AC3E}">
        <p14:creationId xmlns:p14="http://schemas.microsoft.com/office/powerpoint/2010/main" val="1169261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spTree>
    <p:extLst>
      <p:ext uri="{BB962C8B-B14F-4D97-AF65-F5344CB8AC3E}">
        <p14:creationId xmlns:p14="http://schemas.microsoft.com/office/powerpoint/2010/main" val="1862997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spTree>
    <p:extLst>
      <p:ext uri="{BB962C8B-B14F-4D97-AF65-F5344CB8AC3E}">
        <p14:creationId xmlns:p14="http://schemas.microsoft.com/office/powerpoint/2010/main" val="301560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spTree>
    <p:extLst>
      <p:ext uri="{BB962C8B-B14F-4D97-AF65-F5344CB8AC3E}">
        <p14:creationId xmlns:p14="http://schemas.microsoft.com/office/powerpoint/2010/main" val="312150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1472611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does the alert exist?</a:t>
            </a:r>
          </a:p>
        </p:txBody>
      </p:sp>
    </p:spTree>
    <p:extLst>
      <p:ext uri="{BB962C8B-B14F-4D97-AF65-F5344CB8AC3E}">
        <p14:creationId xmlns:p14="http://schemas.microsoft.com/office/powerpoint/2010/main" val="24466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Is it important? </a:t>
            </a:r>
          </a:p>
        </p:txBody>
      </p:sp>
    </p:spTree>
    <p:extLst>
      <p:ext uri="{BB962C8B-B14F-4D97-AF65-F5344CB8AC3E}">
        <p14:creationId xmlns:p14="http://schemas.microsoft.com/office/powerpoint/2010/main" val="47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428750"/>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10457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via email</a:t>
            </a:r>
          </a:p>
          <a:p>
            <a:r>
              <a:rPr lang="en-US" sz="3600" dirty="0"/>
              <a:t>Are automated</a:t>
            </a:r>
          </a:p>
        </p:txBody>
      </p:sp>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September 1, 2024</a:t>
            </a:r>
          </a:p>
        </p:txBody>
      </p:sp>
    </p:spTree>
    <p:extLst>
      <p:ext uri="{BB962C8B-B14F-4D97-AF65-F5344CB8AC3E}">
        <p14:creationId xmlns:p14="http://schemas.microsoft.com/office/powerpoint/2010/main" val="1278307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415531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spTree>
    <p:extLst>
      <p:ext uri="{BB962C8B-B14F-4D97-AF65-F5344CB8AC3E}">
        <p14:creationId xmlns:p14="http://schemas.microsoft.com/office/powerpoint/2010/main" val="374402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3790904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78214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a:t>
            </a:r>
          </a:p>
        </p:txBody>
      </p:sp>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sp>
        <p:nvSpPr>
          <p:cNvPr id="12" name="Oval 11">
            <a:extLst>
              <a:ext uri="{FF2B5EF4-FFF2-40B4-BE49-F238E27FC236}">
                <a16:creationId xmlns:a16="http://schemas.microsoft.com/office/drawing/2014/main" id="{AF9D7E3B-F034-6279-7EAC-AA6BDF222D6B}"/>
              </a:ext>
            </a:extLst>
          </p:cNvPr>
          <p:cNvSpPr/>
          <p:nvPr/>
        </p:nvSpPr>
        <p:spPr>
          <a:xfrm>
            <a:off x="3345089" y="1868313"/>
            <a:ext cx="3356830" cy="3356830"/>
          </a:xfrm>
          <a:prstGeom prst="ellipse">
            <a:avLst/>
          </a:prstGeom>
          <a:solidFill>
            <a:schemeClr val="accent1">
              <a:lumMod val="40000"/>
              <a:lumOff val="60000"/>
              <a:alpha val="4973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BB57D62-06CE-DF82-A0A2-14CA25C41D92}"/>
              </a:ext>
            </a:extLst>
          </p:cNvPr>
          <p:cNvSpPr/>
          <p:nvPr/>
        </p:nvSpPr>
        <p:spPr>
          <a:xfrm>
            <a:off x="5199686" y="1868313"/>
            <a:ext cx="3356830" cy="3356830"/>
          </a:xfrm>
          <a:prstGeom prst="ellipse">
            <a:avLst/>
          </a:prstGeom>
          <a:solidFill>
            <a:schemeClr val="accent2">
              <a:lumMod val="40000"/>
              <a:lumOff val="60000"/>
              <a:alpha val="4997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B7BC68-ABCD-5217-44C8-72E7918AC6A4}"/>
              </a:ext>
            </a:extLst>
          </p:cNvPr>
          <p:cNvSpPr/>
          <p:nvPr/>
        </p:nvSpPr>
        <p:spPr>
          <a:xfrm>
            <a:off x="4417585" y="3167741"/>
            <a:ext cx="3356830" cy="3356830"/>
          </a:xfrm>
          <a:prstGeom prst="ellipse">
            <a:avLst/>
          </a:prstGeom>
          <a:solidFill>
            <a:schemeClr val="accent6">
              <a:lumMod val="40000"/>
              <a:lumOff val="60000"/>
              <a:alpha val="4966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CF1F2-5DD2-A951-E93A-5F621839B82A}"/>
              </a:ext>
            </a:extLst>
          </p:cNvPr>
          <p:cNvSpPr txBox="1"/>
          <p:nvPr/>
        </p:nvSpPr>
        <p:spPr>
          <a:xfrm>
            <a:off x="3822710" y="3059668"/>
            <a:ext cx="1189749" cy="369332"/>
          </a:xfrm>
          <a:prstGeom prst="rect">
            <a:avLst/>
          </a:prstGeom>
          <a:noFill/>
        </p:spPr>
        <p:txBody>
          <a:bodyPr wrap="none" rtlCol="0">
            <a:spAutoFit/>
          </a:bodyPr>
          <a:lstStyle/>
          <a:p>
            <a:r>
              <a:rPr lang="en-US" dirty="0"/>
              <a:t>Actionable</a:t>
            </a:r>
          </a:p>
        </p:txBody>
      </p:sp>
      <p:sp>
        <p:nvSpPr>
          <p:cNvPr id="16" name="TextBox 15">
            <a:extLst>
              <a:ext uri="{FF2B5EF4-FFF2-40B4-BE49-F238E27FC236}">
                <a16:creationId xmlns:a16="http://schemas.microsoft.com/office/drawing/2014/main" id="{BC6DAF0B-3D21-807B-B3C3-1806D033CB19}"/>
              </a:ext>
            </a:extLst>
          </p:cNvPr>
          <p:cNvSpPr txBox="1"/>
          <p:nvPr/>
        </p:nvSpPr>
        <p:spPr>
          <a:xfrm>
            <a:off x="7179540" y="3059668"/>
            <a:ext cx="1131913" cy="369332"/>
          </a:xfrm>
          <a:prstGeom prst="rect">
            <a:avLst/>
          </a:prstGeom>
          <a:noFill/>
        </p:spPr>
        <p:txBody>
          <a:bodyPr wrap="none" rtlCol="0">
            <a:spAutoFit/>
          </a:bodyPr>
          <a:lstStyle/>
          <a:p>
            <a:r>
              <a:rPr lang="en-US" dirty="0"/>
              <a:t>Important</a:t>
            </a:r>
          </a:p>
        </p:txBody>
      </p:sp>
      <p:sp>
        <p:nvSpPr>
          <p:cNvPr id="17" name="TextBox 16">
            <a:extLst>
              <a:ext uri="{FF2B5EF4-FFF2-40B4-BE49-F238E27FC236}">
                <a16:creationId xmlns:a16="http://schemas.microsoft.com/office/drawing/2014/main" id="{E86CB18B-7A73-2FFF-9A3A-DEEA5A68A534}"/>
              </a:ext>
            </a:extLst>
          </p:cNvPr>
          <p:cNvSpPr txBox="1"/>
          <p:nvPr/>
        </p:nvSpPr>
        <p:spPr>
          <a:xfrm>
            <a:off x="5582769" y="5402768"/>
            <a:ext cx="826060" cy="646331"/>
          </a:xfrm>
          <a:prstGeom prst="rect">
            <a:avLst/>
          </a:prstGeom>
          <a:noFill/>
        </p:spPr>
        <p:txBody>
          <a:bodyPr wrap="none" rtlCol="0">
            <a:spAutoFit/>
          </a:bodyPr>
          <a:lstStyle/>
          <a:p>
            <a:pPr algn="ctr"/>
            <a:r>
              <a:rPr lang="en-US" dirty="0"/>
              <a:t>Right</a:t>
            </a:r>
          </a:p>
          <a:p>
            <a:pPr algn="ctr"/>
            <a:r>
              <a:rPr lang="en-US" dirty="0"/>
              <a:t>People</a:t>
            </a:r>
          </a:p>
        </p:txBody>
      </p:sp>
      <p:sp>
        <p:nvSpPr>
          <p:cNvPr id="18" name="TextBox 17">
            <a:extLst>
              <a:ext uri="{FF2B5EF4-FFF2-40B4-BE49-F238E27FC236}">
                <a16:creationId xmlns:a16="http://schemas.microsoft.com/office/drawing/2014/main" id="{3E090DB2-DF83-F460-317C-C7AA8EE7E721}"/>
              </a:ext>
            </a:extLst>
          </p:cNvPr>
          <p:cNvSpPr txBox="1"/>
          <p:nvPr/>
        </p:nvSpPr>
        <p:spPr>
          <a:xfrm>
            <a:off x="4627706" y="4405262"/>
            <a:ext cx="769506" cy="646331"/>
          </a:xfrm>
          <a:prstGeom prst="rect">
            <a:avLst/>
          </a:prstGeom>
          <a:noFill/>
        </p:spPr>
        <p:txBody>
          <a:bodyPr wrap="none" rtlCol="0">
            <a:spAutoFit/>
          </a:bodyPr>
          <a:lstStyle/>
          <a:p>
            <a:pPr algn="ctr"/>
            <a:r>
              <a:rPr lang="en-US" dirty="0"/>
              <a:t>Time</a:t>
            </a:r>
          </a:p>
          <a:p>
            <a:pPr algn="ctr"/>
            <a:r>
              <a:rPr lang="en-US" dirty="0"/>
              <a:t>Waste</a:t>
            </a:r>
          </a:p>
        </p:txBody>
      </p:sp>
      <p:sp>
        <p:nvSpPr>
          <p:cNvPr id="19" name="TextBox 18">
            <a:extLst>
              <a:ext uri="{FF2B5EF4-FFF2-40B4-BE49-F238E27FC236}">
                <a16:creationId xmlns:a16="http://schemas.microsoft.com/office/drawing/2014/main" id="{C538A7FB-AEB2-E8F8-4043-8DDED5A95691}"/>
              </a:ext>
            </a:extLst>
          </p:cNvPr>
          <p:cNvSpPr txBox="1"/>
          <p:nvPr/>
        </p:nvSpPr>
        <p:spPr>
          <a:xfrm>
            <a:off x="6500125" y="4487515"/>
            <a:ext cx="1129092" cy="369332"/>
          </a:xfrm>
          <a:prstGeom prst="rect">
            <a:avLst/>
          </a:prstGeom>
          <a:noFill/>
        </p:spPr>
        <p:txBody>
          <a:bodyPr wrap="none" rtlCol="0">
            <a:spAutoFit/>
          </a:bodyPr>
          <a:lstStyle/>
          <a:p>
            <a:r>
              <a:rPr lang="en-US" dirty="0"/>
              <a:t>Confusion</a:t>
            </a:r>
          </a:p>
        </p:txBody>
      </p:sp>
      <p:sp>
        <p:nvSpPr>
          <p:cNvPr id="20" name="TextBox 19">
            <a:extLst>
              <a:ext uri="{FF2B5EF4-FFF2-40B4-BE49-F238E27FC236}">
                <a16:creationId xmlns:a16="http://schemas.microsoft.com/office/drawing/2014/main" id="{325494FC-345E-EBA7-7CB6-AF7737A0B8AE}"/>
              </a:ext>
            </a:extLst>
          </p:cNvPr>
          <p:cNvSpPr txBox="1"/>
          <p:nvPr/>
        </p:nvSpPr>
        <p:spPr>
          <a:xfrm>
            <a:off x="5361168" y="2709597"/>
            <a:ext cx="1213987" cy="369332"/>
          </a:xfrm>
          <a:prstGeom prst="rect">
            <a:avLst/>
          </a:prstGeom>
          <a:noFill/>
        </p:spPr>
        <p:txBody>
          <a:bodyPr wrap="none" rtlCol="0">
            <a:spAutoFit/>
          </a:bodyPr>
          <a:lstStyle/>
          <a:p>
            <a:r>
              <a:rPr lang="en-US" dirty="0"/>
              <a:t>Frustration</a:t>
            </a:r>
          </a:p>
        </p:txBody>
      </p:sp>
      <p:sp>
        <p:nvSpPr>
          <p:cNvPr id="21" name="TextBox 20">
            <a:extLst>
              <a:ext uri="{FF2B5EF4-FFF2-40B4-BE49-F238E27FC236}">
                <a16:creationId xmlns:a16="http://schemas.microsoft.com/office/drawing/2014/main" id="{2EBB50A9-61BA-FD21-137A-0FF66B98DAB6}"/>
              </a:ext>
            </a:extLst>
          </p:cNvPr>
          <p:cNvSpPr txBox="1"/>
          <p:nvPr/>
        </p:nvSpPr>
        <p:spPr>
          <a:xfrm>
            <a:off x="5449377" y="3801715"/>
            <a:ext cx="1081386" cy="369332"/>
          </a:xfrm>
          <a:prstGeom prst="rect">
            <a:avLst/>
          </a:prstGeom>
          <a:noFill/>
        </p:spPr>
        <p:txBody>
          <a:bodyPr wrap="none" rtlCol="0">
            <a:spAutoFit/>
          </a:bodyPr>
          <a:lstStyle/>
          <a:p>
            <a:r>
              <a:rPr lang="en-US" dirty="0"/>
              <a:t>Best Case</a:t>
            </a:r>
          </a:p>
        </p:txBody>
      </p:sp>
    </p:spTree>
    <p:extLst>
      <p:ext uri="{BB962C8B-B14F-4D97-AF65-F5344CB8AC3E}">
        <p14:creationId xmlns:p14="http://schemas.microsoft.com/office/powerpoint/2010/main" val="115675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P spid="18" grpId="0"/>
      <p:bldP spid="19" grpId="0"/>
      <p:bldP spid="20" grpId="0"/>
      <p:bldP spid="21" grpId="0"/>
    </p:bldLst>
  </p:timing>
  <p:extLst>
    <p:ext uri="{6950BFC3-D8DA-4A85-94F7-54DA5524770B}">
      <p188:commentRel xmlns:p188="http://schemas.microsoft.com/office/powerpoint/2018/8/main"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937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spTree>
    <p:extLst>
      <p:ext uri="{BB962C8B-B14F-4D97-AF65-F5344CB8AC3E}">
        <p14:creationId xmlns:p14="http://schemas.microsoft.com/office/powerpoint/2010/main" val="2396417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spTree>
    <p:extLst>
      <p:ext uri="{BB962C8B-B14F-4D97-AF65-F5344CB8AC3E}">
        <p14:creationId xmlns:p14="http://schemas.microsoft.com/office/powerpoint/2010/main" val="4120432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spTree>
    <p:extLst>
      <p:ext uri="{BB962C8B-B14F-4D97-AF65-F5344CB8AC3E}">
        <p14:creationId xmlns:p14="http://schemas.microsoft.com/office/powerpoint/2010/main" val="1673891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Adrienne Franke</a:t>
            </a:r>
          </a:p>
          <a:p>
            <a:r>
              <a:rPr lang="en-US" sz="3600" dirty="0"/>
              <a:t>Carolyn Zimmerman</a:t>
            </a:r>
          </a:p>
          <a:p>
            <a:r>
              <a:rPr lang="en-US" sz="3600" dirty="0"/>
              <a:t>Mario </a:t>
            </a:r>
            <a:r>
              <a:rPr lang="en-US" sz="3600" dirty="0" err="1"/>
              <a:t>Munuz</a:t>
            </a:r>
            <a:endParaRPr lang="en-US" sz="3600" dirty="0"/>
          </a:p>
          <a:p>
            <a:r>
              <a:rPr lang="en-US" sz="3600" dirty="0"/>
              <a:t>Trey </a:t>
            </a:r>
            <a:r>
              <a:rPr lang="en-US" sz="3600" dirty="0" err="1"/>
              <a:t>Hunner</a:t>
            </a:r>
            <a:endParaRPr lang="en-US" sz="3600" dirty="0"/>
          </a:p>
        </p:txBody>
      </p:sp>
    </p:spTree>
    <p:extLst>
      <p:ext uri="{BB962C8B-B14F-4D97-AF65-F5344CB8AC3E}">
        <p14:creationId xmlns:p14="http://schemas.microsoft.com/office/powerpoint/2010/main" val="19239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3657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13249</TotalTime>
  <Words>2189</Words>
  <Application>Microsoft Macintosh PowerPoint</Application>
  <PresentationFormat>Widescreen</PresentationFormat>
  <Paragraphs>447</Paragraphs>
  <Slides>96</Slides>
  <Notes>91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vt:lpstr>
      <vt:lpstr>When it Start?</vt:lpstr>
      <vt:lpstr>Who it happen to?</vt:lpstr>
      <vt:lpstr>Am I in it?</vt:lpstr>
      <vt:lpstr>How do I get out?</vt:lpstr>
      <vt:lpstr>What is Error Culture?</vt:lpstr>
      <vt:lpstr>How Many of you have heard the term Error Culture before?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External</vt:lpstr>
      <vt:lpstr>Who does it happen to?</vt:lpstr>
      <vt:lpstr>People in Tech</vt:lpstr>
      <vt:lpstr>Office Workers</vt:lpstr>
      <vt:lpstr>Other Sectors / Industries</vt:lpstr>
      <vt:lpstr>Anyone!</vt:lpstr>
      <vt:lpstr>Am I in it?</vt:lpstr>
      <vt:lpstr>Ask yourself a few questions</vt:lpstr>
      <vt:lpstr>Question 1</vt:lpstr>
      <vt:lpstr>Question 1</vt:lpstr>
      <vt:lpstr>PowerPoint Presentation</vt:lpstr>
      <vt:lpstr>Question 2</vt:lpstr>
      <vt:lpstr>Question 3</vt:lpstr>
      <vt:lpstr>Question 3</vt:lpstr>
      <vt:lpstr>Question 4</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vt:lpstr>
      <vt:lpstr>Why …</vt:lpstr>
      <vt:lpstr>Best</vt:lpstr>
      <vt:lpstr>Example Link</vt:lpstr>
      <vt:lpstr>Example Link</vt:lpstr>
      <vt:lpstr>Alert Context</vt:lpstr>
      <vt:lpstr>Who …</vt:lpstr>
      <vt:lpstr>Best</vt:lpstr>
      <vt:lpstr>Example Link</vt:lpstr>
      <vt:lpstr>Are these the right people?</vt:lpstr>
      <vt:lpstr>Right People</vt:lpstr>
      <vt:lpstr>PowerPoint Presentation</vt:lpstr>
      <vt:lpstr>Conclusion</vt:lpstr>
      <vt:lpstr>Pervasive</vt:lpstr>
      <vt:lpstr>Make it better</vt:lpstr>
      <vt:lpstr>Ask Questions</vt:lpstr>
      <vt:lpstr>Make Sure that your Alerts are</vt:lpstr>
      <vt:lpstr>Special Thanks</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36</cp:revision>
  <dcterms:created xsi:type="dcterms:W3CDTF">2024-07-30T01:09:25Z</dcterms:created>
  <dcterms:modified xsi:type="dcterms:W3CDTF">2024-09-15T20:55:39Z</dcterms:modified>
</cp:coreProperties>
</file>