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omments/modernComment_14A_69407F8B.xml" ContentType="application/vnd.ms-powerpoint.comment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101"/>
  </p:notesMasterIdLst>
  <p:sldIdLst>
    <p:sldId id="257" r:id="rId2"/>
    <p:sldId id="338" r:id="rId3"/>
    <p:sldId id="258" r:id="rId4"/>
    <p:sldId id="256" r:id="rId5"/>
    <p:sldId id="341" r:id="rId6"/>
    <p:sldId id="355" r:id="rId7"/>
    <p:sldId id="357" r:id="rId8"/>
    <p:sldId id="354" r:id="rId9"/>
    <p:sldId id="342" r:id="rId10"/>
    <p:sldId id="283" r:id="rId11"/>
    <p:sldId id="286" r:id="rId12"/>
    <p:sldId id="295" r:id="rId13"/>
    <p:sldId id="284" r:id="rId14"/>
    <p:sldId id="293" r:id="rId15"/>
    <p:sldId id="282" r:id="rId16"/>
    <p:sldId id="294" r:id="rId17"/>
    <p:sldId id="261" r:id="rId18"/>
    <p:sldId id="285" r:id="rId19"/>
    <p:sldId id="349" r:id="rId20"/>
    <p:sldId id="263" r:id="rId21"/>
    <p:sldId id="364" r:id="rId22"/>
    <p:sldId id="264" r:id="rId23"/>
    <p:sldId id="265" r:id="rId24"/>
    <p:sldId id="345" r:id="rId25"/>
    <p:sldId id="266" r:id="rId26"/>
    <p:sldId id="267" r:id="rId27"/>
    <p:sldId id="287" r:id="rId28"/>
    <p:sldId id="288" r:id="rId29"/>
    <p:sldId id="289" r:id="rId30"/>
    <p:sldId id="290" r:id="rId31"/>
    <p:sldId id="291" r:id="rId32"/>
    <p:sldId id="292" r:id="rId33"/>
    <p:sldId id="297" r:id="rId34"/>
    <p:sldId id="272" r:id="rId35"/>
    <p:sldId id="273" r:id="rId36"/>
    <p:sldId id="358" r:id="rId37"/>
    <p:sldId id="359" r:id="rId38"/>
    <p:sldId id="356" r:id="rId39"/>
    <p:sldId id="348" r:id="rId40"/>
    <p:sldId id="360" r:id="rId41"/>
    <p:sldId id="274" r:id="rId42"/>
    <p:sldId id="298" r:id="rId43"/>
    <p:sldId id="299" r:id="rId44"/>
    <p:sldId id="296" r:id="rId45"/>
    <p:sldId id="268" r:id="rId46"/>
    <p:sldId id="269" r:id="rId47"/>
    <p:sldId id="270" r:id="rId48"/>
    <p:sldId id="271" r:id="rId49"/>
    <p:sldId id="301" r:id="rId50"/>
    <p:sldId id="302" r:id="rId51"/>
    <p:sldId id="275" r:id="rId52"/>
    <p:sldId id="276" r:id="rId53"/>
    <p:sldId id="277" r:id="rId54"/>
    <p:sldId id="362" r:id="rId55"/>
    <p:sldId id="278" r:id="rId56"/>
    <p:sldId id="279" r:id="rId57"/>
    <p:sldId id="303" r:id="rId58"/>
    <p:sldId id="308" r:id="rId59"/>
    <p:sldId id="309" r:id="rId60"/>
    <p:sldId id="352" r:id="rId61"/>
    <p:sldId id="280" r:id="rId62"/>
    <p:sldId id="281" r:id="rId63"/>
    <p:sldId id="310" r:id="rId64"/>
    <p:sldId id="304" r:id="rId65"/>
    <p:sldId id="311" r:id="rId66"/>
    <p:sldId id="312" r:id="rId67"/>
    <p:sldId id="305" r:id="rId68"/>
    <p:sldId id="313" r:id="rId69"/>
    <p:sldId id="314" r:id="rId70"/>
    <p:sldId id="353" r:id="rId71"/>
    <p:sldId id="317" r:id="rId72"/>
    <p:sldId id="318" r:id="rId73"/>
    <p:sldId id="319" r:id="rId74"/>
    <p:sldId id="306" r:id="rId75"/>
    <p:sldId id="315" r:id="rId76"/>
    <p:sldId id="320" r:id="rId77"/>
    <p:sldId id="321" r:id="rId78"/>
    <p:sldId id="344" r:id="rId79"/>
    <p:sldId id="322" r:id="rId80"/>
    <p:sldId id="365" r:id="rId81"/>
    <p:sldId id="323" r:id="rId82"/>
    <p:sldId id="324" r:id="rId83"/>
    <p:sldId id="316" r:id="rId84"/>
    <p:sldId id="325" r:id="rId85"/>
    <p:sldId id="346" r:id="rId86"/>
    <p:sldId id="326" r:id="rId87"/>
    <p:sldId id="328" r:id="rId88"/>
    <p:sldId id="327" r:id="rId89"/>
    <p:sldId id="307" r:id="rId90"/>
    <p:sldId id="329" r:id="rId91"/>
    <p:sldId id="330" r:id="rId92"/>
    <p:sldId id="331" r:id="rId93"/>
    <p:sldId id="351" r:id="rId94"/>
    <p:sldId id="335" r:id="rId95"/>
    <p:sldId id="332" r:id="rId96"/>
    <p:sldId id="363" r:id="rId97"/>
    <p:sldId id="333" r:id="rId98"/>
    <p:sldId id="337" r:id="rId99"/>
    <p:sldId id="366"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845E86-FDEC-C94E-BB66-D184F2E7307A}">
          <p14:sldIdLst>
            <p14:sldId id="257"/>
            <p14:sldId id="338"/>
            <p14:sldId id="258"/>
            <p14:sldId id="256"/>
            <p14:sldId id="341"/>
            <p14:sldId id="355"/>
            <p14:sldId id="357"/>
            <p14:sldId id="354"/>
            <p14:sldId id="342"/>
            <p14:sldId id="283"/>
            <p14:sldId id="286"/>
            <p14:sldId id="295"/>
            <p14:sldId id="284"/>
            <p14:sldId id="293"/>
            <p14:sldId id="282"/>
          </p14:sldIdLst>
        </p14:section>
        <p14:section name="What is Error Culture" id="{A8BCC679-C742-6B42-B3C8-CC981ABD976F}">
          <p14:sldIdLst>
            <p14:sldId id="294"/>
            <p14:sldId id="261"/>
            <p14:sldId id="285"/>
            <p14:sldId id="349"/>
            <p14:sldId id="263"/>
          </p14:sldIdLst>
        </p14:section>
        <p14:section name="Why does it happen?" id="{36E03663-0027-7E49-9B50-9FEADF65689D}">
          <p14:sldIdLst>
            <p14:sldId id="364"/>
            <p14:sldId id="264"/>
            <p14:sldId id="265"/>
            <p14:sldId id="345"/>
            <p14:sldId id="266"/>
            <p14:sldId id="267"/>
            <p14:sldId id="287"/>
            <p14:sldId id="288"/>
            <p14:sldId id="289"/>
            <p14:sldId id="290"/>
            <p14:sldId id="291"/>
            <p14:sldId id="292"/>
          </p14:sldIdLst>
        </p14:section>
        <p14:section name="When does it Start?" id="{7B87AEEE-90FE-9C42-9FE9-63F223DDD892}">
          <p14:sldIdLst>
            <p14:sldId id="297"/>
            <p14:sldId id="272"/>
            <p14:sldId id="273"/>
            <p14:sldId id="358"/>
            <p14:sldId id="359"/>
            <p14:sldId id="356"/>
            <p14:sldId id="348"/>
            <p14:sldId id="360"/>
            <p14:sldId id="274"/>
            <p14:sldId id="298"/>
            <p14:sldId id="299"/>
          </p14:sldIdLst>
        </p14:section>
        <p14:section name="Who does it happen to?" id="{59DA6192-7C32-F943-B766-8943DB4FF8B5}">
          <p14:sldIdLst>
            <p14:sldId id="296"/>
            <p14:sldId id="268"/>
            <p14:sldId id="269"/>
            <p14:sldId id="270"/>
            <p14:sldId id="271"/>
          </p14:sldIdLst>
        </p14:section>
        <p14:section name="Am I in it?" id="{407D6213-6022-C84F-B94C-659615D4B59B}">
          <p14:sldIdLst>
            <p14:sldId id="301"/>
            <p14:sldId id="302"/>
            <p14:sldId id="275"/>
            <p14:sldId id="276"/>
            <p14:sldId id="277"/>
            <p14:sldId id="362"/>
            <p14:sldId id="278"/>
            <p14:sldId id="279"/>
            <p14:sldId id="303"/>
          </p14:sldIdLst>
        </p14:section>
        <p14:section name="How do I get out?" id="{21C148EA-FD1A-D748-BD13-CABB24D9FF44}">
          <p14:sldIdLst>
            <p14:sldId id="308"/>
            <p14:sldId id="309"/>
            <p14:sldId id="352"/>
            <p14:sldId id="280"/>
            <p14:sldId id="281"/>
            <p14:sldId id="310"/>
            <p14:sldId id="304"/>
            <p14:sldId id="311"/>
            <p14:sldId id="312"/>
            <p14:sldId id="305"/>
            <p14:sldId id="313"/>
            <p14:sldId id="314"/>
            <p14:sldId id="353"/>
            <p14:sldId id="317"/>
            <p14:sldId id="318"/>
            <p14:sldId id="319"/>
            <p14:sldId id="306"/>
            <p14:sldId id="315"/>
            <p14:sldId id="320"/>
            <p14:sldId id="321"/>
            <p14:sldId id="344"/>
            <p14:sldId id="322"/>
            <p14:sldId id="365"/>
            <p14:sldId id="323"/>
            <p14:sldId id="324"/>
            <p14:sldId id="316"/>
            <p14:sldId id="325"/>
            <p14:sldId id="346"/>
            <p14:sldId id="326"/>
            <p14:sldId id="328"/>
            <p14:sldId id="327"/>
            <p14:sldId id="307"/>
            <p14:sldId id="329"/>
            <p14:sldId id="330"/>
          </p14:sldIdLst>
        </p14:section>
        <p14:section name="Conclusion" id="{DC196E1A-794D-EC46-990F-5A4FEBD5F9A6}">
          <p14:sldIdLst>
            <p14:sldId id="331"/>
            <p14:sldId id="351"/>
            <p14:sldId id="335"/>
            <p14:sldId id="332"/>
            <p14:sldId id="363"/>
            <p14:sldId id="333"/>
            <p14:sldId id="337"/>
            <p14:sldId id="3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90014E-00EA-F9D5-823C-A32FF1CBF0B9}" name="Ryan Cheley" initials="RC" userId="3abd06468913f6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18"/>
    <p:restoredTop sz="62416"/>
  </p:normalViewPr>
  <p:slideViewPr>
    <p:cSldViewPr snapToGrid="0">
      <p:cViewPr varScale="1">
        <p:scale>
          <a:sx n="78" d="100"/>
          <a:sy n="78" d="100"/>
        </p:scale>
        <p:origin x="1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8/10/relationships/authors" Targe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modernComment_14A_69407F8B.xml><?xml version="1.0" encoding="utf-8"?>
<p188:cmLst xmlns:a="http://schemas.openxmlformats.org/drawingml/2006/main" xmlns:r="http://schemas.openxmlformats.org/officeDocument/2006/relationships" xmlns:p188="http://schemas.microsoft.com/office/powerpoint/2018/8/main">
  <p188:cm id="{99DDBE4F-7D31-804F-A42A-632ADBD64BE9}" authorId="{E190014E-00EA-F9D5-823C-A32FF1CBF0B9}" status="resolved" created="2024-07-30T02:00:26.278" complete="100000">
    <pc:sldMkLst xmlns:pc="http://schemas.microsoft.com/office/powerpoint/2013/main/command">
      <pc:docMk/>
      <pc:sldMk cId="1765834635" sldId="330"/>
    </pc:sldMkLst>
    <p188:txBody>
      <a:bodyPr/>
      <a:lstStyle/>
      <a:p>
        <a:r>
          <a:rPr lang="en-US"/>
          <a:t>Need more notes here</a:t>
        </a:r>
      </a:p>
    </p188:txBody>
    <p188:extLst>
      <p:ext xmlns:p="http://schemas.openxmlformats.org/presentationml/2006/main" uri="{57CB4572-C831-44C2-8A1C-0ADB6CCDFE69}">
        <p223:reactions xmlns:p223="http://schemas.microsoft.com/office/powerpoint/2022/03/main">
          <p223:rxn type="👍">
            <p223:instance time="2024-08-21T22:32:09.733" authorId="{E190014E-00EA-F9D5-823C-A32FF1CBF0B9}"/>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4047-EA58-134A-B286-18BF7AC2C690}" type="datetimeFigureOut">
              <a:rPr lang="en-US" smtClean="0"/>
              <a:t>9/8/24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8FA9-CEA9-714E-AA71-14BA256E4D7F}" type="slidenum">
              <a:rPr lang="en-US" smtClean="0"/>
              <a:t>‹#›</a:t>
            </a:fld>
            <a:endParaRPr lang="en-US"/>
          </a:p>
        </p:txBody>
      </p:sp>
    </p:spTree>
    <p:extLst>
      <p:ext uri="{BB962C8B-B14F-4D97-AF65-F5344CB8AC3E}">
        <p14:creationId xmlns:p14="http://schemas.microsoft.com/office/powerpoint/2010/main" val="66402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Speak slowly</a:t>
            </a:r>
          </a:p>
        </p:txBody>
      </p:sp>
      <p:sp>
        <p:nvSpPr>
          <p:cNvPr id="4" name="Slide Number Placeholder 3"/>
          <p:cNvSpPr>
            <a:spLocks noGrp="1"/>
          </p:cNvSpPr>
          <p:nvPr>
            <p:ph type="sldNum" sz="quarter" idx="5"/>
          </p:nvPr>
        </p:nvSpPr>
        <p:spPr/>
        <p:txBody>
          <a:bodyPr/>
          <a:lstStyle/>
          <a:p>
            <a:fld id="{78288FA9-CEA9-714E-AA71-14BA256E4D7F}" type="slidenum">
              <a:rPr lang="en-US" smtClean="0"/>
              <a:t>1</a:t>
            </a:fld>
            <a:endParaRPr lang="en-US"/>
          </a:p>
        </p:txBody>
      </p:sp>
    </p:spTree>
    <p:extLst>
      <p:ext uri="{BB962C8B-B14F-4D97-AF65-F5344CB8AC3E}">
        <p14:creationId xmlns:p14="http://schemas.microsoft.com/office/powerpoint/2010/main" val="873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10</a:t>
            </a:fld>
            <a:endParaRPr lang="en-US"/>
          </a:p>
        </p:txBody>
      </p:sp>
    </p:spTree>
    <p:extLst>
      <p:ext uri="{BB962C8B-B14F-4D97-AF65-F5344CB8AC3E}">
        <p14:creationId xmlns:p14="http://schemas.microsoft.com/office/powerpoint/2010/main" val="268140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 happens</a:t>
            </a:r>
          </a:p>
        </p:txBody>
      </p:sp>
      <p:sp>
        <p:nvSpPr>
          <p:cNvPr id="4" name="Slide Number Placeholder 3"/>
          <p:cNvSpPr>
            <a:spLocks noGrp="1"/>
          </p:cNvSpPr>
          <p:nvPr>
            <p:ph type="sldNum" sz="quarter" idx="5"/>
          </p:nvPr>
        </p:nvSpPr>
        <p:spPr/>
        <p:txBody>
          <a:bodyPr/>
          <a:lstStyle/>
          <a:p>
            <a:fld id="{78288FA9-CEA9-714E-AA71-14BA256E4D7F}" type="slidenum">
              <a:rPr lang="en-US" smtClean="0"/>
              <a:t>11</a:t>
            </a:fld>
            <a:endParaRPr lang="en-US"/>
          </a:p>
        </p:txBody>
      </p:sp>
    </p:spTree>
    <p:extLst>
      <p:ext uri="{BB962C8B-B14F-4D97-AF65-F5344CB8AC3E}">
        <p14:creationId xmlns:p14="http://schemas.microsoft.com/office/powerpoint/2010/main" val="20584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starts</a:t>
            </a:r>
          </a:p>
        </p:txBody>
      </p:sp>
      <p:sp>
        <p:nvSpPr>
          <p:cNvPr id="4" name="Slide Number Placeholder 3"/>
          <p:cNvSpPr>
            <a:spLocks noGrp="1"/>
          </p:cNvSpPr>
          <p:nvPr>
            <p:ph type="sldNum" sz="quarter" idx="5"/>
          </p:nvPr>
        </p:nvSpPr>
        <p:spPr/>
        <p:txBody>
          <a:bodyPr/>
          <a:lstStyle/>
          <a:p>
            <a:fld id="{78288FA9-CEA9-714E-AA71-14BA256E4D7F}" type="slidenum">
              <a:rPr lang="en-US" smtClean="0"/>
              <a:t>12</a:t>
            </a:fld>
            <a:endParaRPr lang="en-US"/>
          </a:p>
        </p:txBody>
      </p:sp>
    </p:spTree>
    <p:extLst>
      <p:ext uri="{BB962C8B-B14F-4D97-AF65-F5344CB8AC3E}">
        <p14:creationId xmlns:p14="http://schemas.microsoft.com/office/powerpoint/2010/main" val="18825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13</a:t>
            </a:fld>
            <a:endParaRPr lang="en-US"/>
          </a:p>
        </p:txBody>
      </p:sp>
    </p:spTree>
    <p:extLst>
      <p:ext uri="{BB962C8B-B14F-4D97-AF65-F5344CB8AC3E}">
        <p14:creationId xmlns:p14="http://schemas.microsoft.com/office/powerpoint/2010/main" val="9674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to tell if you're in an organization that suffers from it</a:t>
            </a:r>
          </a:p>
        </p:txBody>
      </p:sp>
      <p:sp>
        <p:nvSpPr>
          <p:cNvPr id="4" name="Slide Number Placeholder 3"/>
          <p:cNvSpPr>
            <a:spLocks noGrp="1"/>
          </p:cNvSpPr>
          <p:nvPr>
            <p:ph type="sldNum" sz="quarter" idx="5"/>
          </p:nvPr>
        </p:nvSpPr>
        <p:spPr/>
        <p:txBody>
          <a:bodyPr/>
          <a:lstStyle/>
          <a:p>
            <a:fld id="{78288FA9-CEA9-714E-AA71-14BA256E4D7F}" type="slidenum">
              <a:rPr lang="en-US" smtClean="0"/>
              <a:t>14</a:t>
            </a:fld>
            <a:endParaRPr lang="en-US"/>
          </a:p>
        </p:txBody>
      </p:sp>
    </p:spTree>
    <p:extLst>
      <p:ext uri="{BB962C8B-B14F-4D97-AF65-F5344CB8AC3E}">
        <p14:creationId xmlns:p14="http://schemas.microsoft.com/office/powerpoint/2010/main" val="402284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as hard as you think!</a:t>
            </a:r>
          </a:p>
        </p:txBody>
      </p:sp>
      <p:sp>
        <p:nvSpPr>
          <p:cNvPr id="4" name="Slide Number Placeholder 3"/>
          <p:cNvSpPr>
            <a:spLocks noGrp="1"/>
          </p:cNvSpPr>
          <p:nvPr>
            <p:ph type="sldNum" sz="quarter" idx="5"/>
          </p:nvPr>
        </p:nvSpPr>
        <p:spPr/>
        <p:txBody>
          <a:bodyPr/>
          <a:lstStyle/>
          <a:p>
            <a:fld id="{78288FA9-CEA9-714E-AA71-14BA256E4D7F}" type="slidenum">
              <a:rPr lang="en-US" smtClean="0"/>
              <a:t>15</a:t>
            </a:fld>
            <a:endParaRPr lang="en-US"/>
          </a:p>
        </p:txBody>
      </p:sp>
    </p:spTree>
    <p:extLst>
      <p:ext uri="{BB962C8B-B14F-4D97-AF65-F5344CB8AC3E}">
        <p14:creationId xmlns:p14="http://schemas.microsoft.com/office/powerpoint/2010/main" val="263401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16</a:t>
            </a:fld>
            <a:endParaRPr lang="en-US"/>
          </a:p>
        </p:txBody>
      </p:sp>
    </p:spTree>
    <p:extLst>
      <p:ext uri="{BB962C8B-B14F-4D97-AF65-F5344CB8AC3E}">
        <p14:creationId xmlns:p14="http://schemas.microsoft.com/office/powerpoint/2010/main" val="44464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17</a:t>
            </a:fld>
            <a:endParaRPr lang="en-US"/>
          </a:p>
        </p:txBody>
      </p:sp>
    </p:spTree>
    <p:extLst>
      <p:ext uri="{BB962C8B-B14F-4D97-AF65-F5344CB8AC3E}">
        <p14:creationId xmlns:p14="http://schemas.microsoft.com/office/powerpoint/2010/main" val="3763529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18</a:t>
            </a:fld>
            <a:endParaRPr lang="en-US"/>
          </a:p>
        </p:txBody>
      </p:sp>
    </p:spTree>
    <p:extLst>
      <p:ext uri="{BB962C8B-B14F-4D97-AF65-F5344CB8AC3E}">
        <p14:creationId xmlns:p14="http://schemas.microsoft.com/office/powerpoint/2010/main" val="48149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19</a:t>
            </a:fld>
            <a:endParaRPr lang="en-US"/>
          </a:p>
        </p:txBody>
      </p:sp>
    </p:spTree>
    <p:extLst>
      <p:ext uri="{BB962C8B-B14F-4D97-AF65-F5344CB8AC3E}">
        <p14:creationId xmlns:p14="http://schemas.microsoft.com/office/powerpoint/2010/main" val="129449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and I celebrated our 20 year wedding anniversary earlier this year and sent our daughter off to college last month</a:t>
            </a:r>
          </a:p>
          <a:p>
            <a:endParaRPr lang="en-US" dirty="0"/>
          </a:p>
          <a:p>
            <a:r>
              <a:rPr lang="en-US" dirty="0"/>
              <a:t>Dodgers and Firebirds (only 18 more days until opening night!)</a:t>
            </a:r>
          </a:p>
        </p:txBody>
      </p:sp>
      <p:sp>
        <p:nvSpPr>
          <p:cNvPr id="4" name="Slide Number Placeholder 3"/>
          <p:cNvSpPr>
            <a:spLocks noGrp="1"/>
          </p:cNvSpPr>
          <p:nvPr>
            <p:ph type="sldNum" sz="quarter" idx="5"/>
          </p:nvPr>
        </p:nvSpPr>
        <p:spPr/>
        <p:txBody>
          <a:bodyPr/>
          <a:lstStyle/>
          <a:p>
            <a:fld id="{78288FA9-CEA9-714E-AA71-14BA256E4D7F}" type="slidenum">
              <a:rPr lang="en-US" smtClean="0"/>
              <a:t>2</a:t>
            </a:fld>
            <a:endParaRPr lang="en-US"/>
          </a:p>
        </p:txBody>
      </p:sp>
    </p:spTree>
    <p:extLst>
      <p:ext uri="{BB962C8B-B14F-4D97-AF65-F5344CB8AC3E}">
        <p14:creationId xmlns:p14="http://schemas.microsoft.com/office/powerpoint/2010/main" val="225690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21</a:t>
            </a:fld>
            <a:endParaRPr lang="en-US"/>
          </a:p>
        </p:txBody>
      </p:sp>
    </p:spTree>
    <p:extLst>
      <p:ext uri="{BB962C8B-B14F-4D97-AF65-F5344CB8AC3E}">
        <p14:creationId xmlns:p14="http://schemas.microsoft.com/office/powerpoint/2010/main" val="3684623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understanding of </a:t>
            </a:r>
          </a:p>
          <a:p>
            <a:pPr marL="171450" indent="-171450">
              <a:buFontTx/>
              <a:buChar char="-"/>
            </a:pPr>
            <a:r>
              <a:rPr lang="en-US" dirty="0"/>
              <a:t>What the error is</a:t>
            </a:r>
          </a:p>
          <a:p>
            <a:pPr marL="171450" indent="-171450">
              <a:buFontTx/>
              <a:buChar char="-"/>
            </a:pPr>
            <a:r>
              <a:rPr lang="en-US" dirty="0"/>
              <a:t>Why it’s important</a:t>
            </a:r>
          </a:p>
          <a:p>
            <a:pPr marL="171450" indent="-171450">
              <a:buFontTx/>
              <a:buChar char="-"/>
            </a:pPr>
            <a:r>
              <a:rPr lang="en-US" dirty="0"/>
              <a:t>Who it impacts</a:t>
            </a:r>
          </a:p>
        </p:txBody>
      </p:sp>
      <p:sp>
        <p:nvSpPr>
          <p:cNvPr id="4" name="Slide Number Placeholder 3"/>
          <p:cNvSpPr>
            <a:spLocks noGrp="1"/>
          </p:cNvSpPr>
          <p:nvPr>
            <p:ph type="sldNum" sz="quarter" idx="5"/>
          </p:nvPr>
        </p:nvSpPr>
        <p:spPr/>
        <p:txBody>
          <a:bodyPr/>
          <a:lstStyle/>
          <a:p>
            <a:fld id="{78288FA9-CEA9-714E-AA71-14BA256E4D7F}" type="slidenum">
              <a:rPr lang="en-US" smtClean="0"/>
              <a:t>22</a:t>
            </a:fld>
            <a:endParaRPr lang="en-US"/>
          </a:p>
        </p:txBody>
      </p:sp>
    </p:spTree>
    <p:extLst>
      <p:ext uri="{BB962C8B-B14F-4D97-AF65-F5344CB8AC3E}">
        <p14:creationId xmlns:p14="http://schemas.microsoft.com/office/powerpoint/2010/main" val="321961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have to click ‘OK’ on one more fucking pop up … </a:t>
            </a:r>
          </a:p>
        </p:txBody>
      </p:sp>
      <p:sp>
        <p:nvSpPr>
          <p:cNvPr id="4" name="Slide Number Placeholder 3"/>
          <p:cNvSpPr>
            <a:spLocks noGrp="1"/>
          </p:cNvSpPr>
          <p:nvPr>
            <p:ph type="sldNum" sz="quarter" idx="5"/>
          </p:nvPr>
        </p:nvSpPr>
        <p:spPr/>
        <p:txBody>
          <a:bodyPr/>
          <a:lstStyle/>
          <a:p>
            <a:fld id="{78288FA9-CEA9-714E-AA71-14BA256E4D7F}" type="slidenum">
              <a:rPr lang="en-US" smtClean="0"/>
              <a:t>23</a:t>
            </a:fld>
            <a:endParaRPr lang="en-US"/>
          </a:p>
        </p:txBody>
      </p:sp>
    </p:spTree>
    <p:extLst>
      <p:ext uri="{BB962C8B-B14F-4D97-AF65-F5344CB8AC3E}">
        <p14:creationId xmlns:p14="http://schemas.microsoft.com/office/powerpoint/2010/main" val="390058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talk slowly</a:t>
            </a:r>
          </a:p>
          <a:p>
            <a:endParaRPr lang="en-US" dirty="0"/>
          </a:p>
          <a:p>
            <a:r>
              <a:rPr lang="en-US" dirty="0"/>
              <a:t>Have you ever had to click ‘OK’ a bunch of times? Have you ever had users complain about how many times they have to click OK? </a:t>
            </a:r>
          </a:p>
        </p:txBody>
      </p:sp>
      <p:sp>
        <p:nvSpPr>
          <p:cNvPr id="4" name="Slide Number Placeholder 3"/>
          <p:cNvSpPr>
            <a:spLocks noGrp="1"/>
          </p:cNvSpPr>
          <p:nvPr>
            <p:ph type="sldNum" sz="quarter" idx="5"/>
          </p:nvPr>
        </p:nvSpPr>
        <p:spPr/>
        <p:txBody>
          <a:bodyPr/>
          <a:lstStyle/>
          <a:p>
            <a:fld id="{78288FA9-CEA9-714E-AA71-14BA256E4D7F}" type="slidenum">
              <a:rPr lang="en-US" smtClean="0"/>
              <a:t>24</a:t>
            </a:fld>
            <a:endParaRPr lang="en-US"/>
          </a:p>
        </p:txBody>
      </p:sp>
    </p:spTree>
    <p:extLst>
      <p:ext uri="{BB962C8B-B14F-4D97-AF65-F5344CB8AC3E}">
        <p14:creationId xmlns:p14="http://schemas.microsoft.com/office/powerpoint/2010/main" val="1943349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5 minutes</a:t>
            </a:r>
          </a:p>
          <a:p>
            <a:endParaRPr lang="en-US" dirty="0"/>
          </a:p>
          <a:p>
            <a:r>
              <a:rPr lang="en-US" dirty="0"/>
              <a:t>And most insidious … </a:t>
            </a:r>
          </a:p>
        </p:txBody>
      </p:sp>
      <p:sp>
        <p:nvSpPr>
          <p:cNvPr id="4" name="Slide Number Placeholder 3"/>
          <p:cNvSpPr>
            <a:spLocks noGrp="1"/>
          </p:cNvSpPr>
          <p:nvPr>
            <p:ph type="sldNum" sz="quarter" idx="5"/>
          </p:nvPr>
        </p:nvSpPr>
        <p:spPr/>
        <p:txBody>
          <a:bodyPr/>
          <a:lstStyle/>
          <a:p>
            <a:fld id="{78288FA9-CEA9-714E-AA71-14BA256E4D7F}" type="slidenum">
              <a:rPr lang="en-US" smtClean="0"/>
              <a:t>25</a:t>
            </a:fld>
            <a:endParaRPr lang="en-US"/>
          </a:p>
        </p:txBody>
      </p:sp>
    </p:spTree>
    <p:extLst>
      <p:ext uri="{BB962C8B-B14F-4D97-AF65-F5344CB8AC3E}">
        <p14:creationId xmlns:p14="http://schemas.microsoft.com/office/powerpoint/2010/main" val="126617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These next few slides have one of my favorite comics from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Work Chronicles comic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“Prevention and Cure” https://</a:t>
            </a:r>
            <a:r>
              <a:rPr lang="en-US" b="0" dirty="0" err="1">
                <a:solidFill>
                  <a:srgbClr val="F8F8F2"/>
                </a:solidFill>
                <a:effectLst/>
                <a:highlight>
                  <a:srgbClr val="282634"/>
                </a:highlight>
                <a:latin typeface="Inconsolata NF Regular" pitchFamily="49" charset="77"/>
              </a:rPr>
              <a:t>workchronicles.com</a:t>
            </a:r>
            <a:r>
              <a:rPr lang="en-US" b="0" dirty="0">
                <a:solidFill>
                  <a:srgbClr val="F8F8F2"/>
                </a:solidFill>
                <a:effectLst/>
                <a:highlight>
                  <a:srgbClr val="282634"/>
                </a:highlight>
                <a:latin typeface="Inconsolata NF Regular" pitchFamily="49" charset="77"/>
              </a:rPr>
              <a:t>/prevention-and-cure/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finding a problem</a:t>
            </a:r>
          </a:p>
          <a:p>
            <a:endParaRPr lang="en-US" dirty="0"/>
          </a:p>
          <a:p>
            <a:r>
              <a:rPr lang="en-US" dirty="0"/>
              <a:t>ACTION: Describe the image</a:t>
            </a:r>
          </a:p>
        </p:txBody>
      </p:sp>
      <p:sp>
        <p:nvSpPr>
          <p:cNvPr id="4" name="Slide Number Placeholder 3"/>
          <p:cNvSpPr>
            <a:spLocks noGrp="1"/>
          </p:cNvSpPr>
          <p:nvPr>
            <p:ph type="sldNum" sz="quarter" idx="5"/>
          </p:nvPr>
        </p:nvSpPr>
        <p:spPr/>
        <p:txBody>
          <a:bodyPr/>
          <a:lstStyle/>
          <a:p>
            <a:fld id="{78288FA9-CEA9-714E-AA71-14BA256E4D7F}" type="slidenum">
              <a:rPr lang="en-US" smtClean="0"/>
              <a:t>26</a:t>
            </a:fld>
            <a:endParaRPr lang="en-US"/>
          </a:p>
        </p:txBody>
      </p:sp>
    </p:spTree>
    <p:extLst>
      <p:ext uri="{BB962C8B-B14F-4D97-AF65-F5344CB8AC3E}">
        <p14:creationId xmlns:p14="http://schemas.microsoft.com/office/powerpoint/2010/main" val="172828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watching the problem get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27</a:t>
            </a:fld>
            <a:endParaRPr lang="en-US"/>
          </a:p>
        </p:txBody>
      </p:sp>
    </p:spTree>
    <p:extLst>
      <p:ext uri="{BB962C8B-B14F-4D97-AF65-F5344CB8AC3E}">
        <p14:creationId xmlns:p14="http://schemas.microsoft.com/office/powerpoint/2010/main" val="2178988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28</a:t>
            </a:fld>
            <a:endParaRPr lang="en-US"/>
          </a:p>
        </p:txBody>
      </p:sp>
    </p:spTree>
    <p:extLst>
      <p:ext uri="{BB962C8B-B14F-4D97-AF65-F5344CB8AC3E}">
        <p14:creationId xmlns:p14="http://schemas.microsoft.com/office/powerpoint/2010/main" val="4275469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notifies everyone about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29</a:t>
            </a:fld>
            <a:endParaRPr lang="en-US"/>
          </a:p>
        </p:txBody>
      </p:sp>
    </p:spTree>
    <p:extLst>
      <p:ext uri="{BB962C8B-B14F-4D97-AF65-F5344CB8AC3E}">
        <p14:creationId xmlns:p14="http://schemas.microsoft.com/office/powerpoint/2010/main" val="133133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fixes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30</a:t>
            </a:fld>
            <a:endParaRPr lang="en-US"/>
          </a:p>
        </p:txBody>
      </p:sp>
    </p:spTree>
    <p:extLst>
      <p:ext uri="{BB962C8B-B14F-4D97-AF65-F5344CB8AC3E}">
        <p14:creationId xmlns:p14="http://schemas.microsoft.com/office/powerpoint/2010/main" val="108979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a:t>
            </a:fld>
            <a:endParaRPr lang="en-US"/>
          </a:p>
        </p:txBody>
      </p:sp>
    </p:spTree>
    <p:extLst>
      <p:ext uri="{BB962C8B-B14F-4D97-AF65-F5344CB8AC3E}">
        <p14:creationId xmlns:p14="http://schemas.microsoft.com/office/powerpoint/2010/main" val="364292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is recognized for their efforts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31</a:t>
            </a:fld>
            <a:endParaRPr lang="en-US"/>
          </a:p>
        </p:txBody>
      </p:sp>
    </p:spTree>
    <p:extLst>
      <p:ext uri="{BB962C8B-B14F-4D97-AF65-F5344CB8AC3E}">
        <p14:creationId xmlns:p14="http://schemas.microsoft.com/office/powerpoint/2010/main" val="3370618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ever been the person the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been the person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a:t>
            </a:r>
            <a:r>
              <a:rPr lang="en-US" b="0" i="1" dirty="0">
                <a:solidFill>
                  <a:srgbClr val="F8F8F2"/>
                </a:solidFill>
                <a:effectLst/>
                <a:highlight>
                  <a:srgbClr val="282634"/>
                </a:highlight>
                <a:latin typeface="Inconsolata NF Regular" pitchFamily="49" charset="77"/>
              </a:rPr>
              <a:t>*feels*</a:t>
            </a:r>
            <a:r>
              <a:rPr lang="en-US" b="0" dirty="0">
                <a:solidFill>
                  <a:srgbClr val="F8F8F2"/>
                </a:solidFill>
                <a:effectLst/>
                <a:highlight>
                  <a:srgbClr val="282634"/>
                </a:highlight>
                <a:latin typeface="Inconsolata NF Regular" pitchFamily="49" charset="77"/>
              </a:rPr>
              <a:t> better? The one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is actually better for problem solving? The one on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32</a:t>
            </a:fld>
            <a:endParaRPr lang="en-US"/>
          </a:p>
        </p:txBody>
      </p:sp>
    </p:spTree>
    <p:extLst>
      <p:ext uri="{BB962C8B-B14F-4D97-AF65-F5344CB8AC3E}">
        <p14:creationId xmlns:p14="http://schemas.microsoft.com/office/powerpoint/2010/main" val="424408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33</a:t>
            </a:fld>
            <a:endParaRPr lang="en-US"/>
          </a:p>
        </p:txBody>
      </p:sp>
    </p:spTree>
    <p:extLst>
      <p:ext uri="{BB962C8B-B14F-4D97-AF65-F5344CB8AC3E}">
        <p14:creationId xmlns:p14="http://schemas.microsoft.com/office/powerpoint/2010/main" val="4228075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classes of reasons</a:t>
            </a:r>
          </a:p>
        </p:txBody>
      </p:sp>
      <p:sp>
        <p:nvSpPr>
          <p:cNvPr id="4" name="Slide Number Placeholder 3"/>
          <p:cNvSpPr>
            <a:spLocks noGrp="1"/>
          </p:cNvSpPr>
          <p:nvPr>
            <p:ph type="sldNum" sz="quarter" idx="5"/>
          </p:nvPr>
        </p:nvSpPr>
        <p:spPr/>
        <p:txBody>
          <a:bodyPr/>
          <a:lstStyle/>
          <a:p>
            <a:fld id="{78288FA9-CEA9-714E-AA71-14BA256E4D7F}" type="slidenum">
              <a:rPr lang="en-US" smtClean="0"/>
              <a:t>34</a:t>
            </a:fld>
            <a:endParaRPr lang="en-US"/>
          </a:p>
        </p:txBody>
      </p:sp>
    </p:spTree>
    <p:extLst>
      <p:ext uri="{BB962C8B-B14F-4D97-AF65-F5344CB8AC3E}">
        <p14:creationId xmlns:p14="http://schemas.microsoft.com/office/powerpoint/2010/main" val="577177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someone decides that ‘we’ need to be notified of when ‘this’ happens again</a:t>
            </a:r>
          </a:p>
        </p:txBody>
      </p:sp>
      <p:sp>
        <p:nvSpPr>
          <p:cNvPr id="4" name="Slide Number Placeholder 3"/>
          <p:cNvSpPr>
            <a:spLocks noGrp="1"/>
          </p:cNvSpPr>
          <p:nvPr>
            <p:ph type="sldNum" sz="quarter" idx="5"/>
          </p:nvPr>
        </p:nvSpPr>
        <p:spPr/>
        <p:txBody>
          <a:bodyPr/>
          <a:lstStyle/>
          <a:p>
            <a:fld id="{78288FA9-CEA9-714E-AA71-14BA256E4D7F}" type="slidenum">
              <a:rPr lang="en-US" smtClean="0"/>
              <a:t>35</a:t>
            </a:fld>
            <a:endParaRPr lang="en-US"/>
          </a:p>
        </p:txBody>
      </p:sp>
    </p:spTree>
    <p:extLst>
      <p:ext uri="{BB962C8B-B14F-4D97-AF65-F5344CB8AC3E}">
        <p14:creationId xmlns:p14="http://schemas.microsoft.com/office/powerpoint/2010/main" val="295018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someone decides that ‘we’ need to be notified of when ‘this’ happens again</a:t>
            </a:r>
          </a:p>
        </p:txBody>
      </p:sp>
      <p:sp>
        <p:nvSpPr>
          <p:cNvPr id="4" name="Slide Number Placeholder 3"/>
          <p:cNvSpPr>
            <a:spLocks noGrp="1"/>
          </p:cNvSpPr>
          <p:nvPr>
            <p:ph type="sldNum" sz="quarter" idx="5"/>
          </p:nvPr>
        </p:nvSpPr>
        <p:spPr/>
        <p:txBody>
          <a:bodyPr/>
          <a:lstStyle/>
          <a:p>
            <a:fld id="{78288FA9-CEA9-714E-AA71-14BA256E4D7F}" type="slidenum">
              <a:rPr lang="en-US" smtClean="0"/>
              <a:t>36</a:t>
            </a:fld>
            <a:endParaRPr lang="en-US"/>
          </a:p>
        </p:txBody>
      </p:sp>
    </p:spTree>
    <p:extLst>
      <p:ext uri="{BB962C8B-B14F-4D97-AF65-F5344CB8AC3E}">
        <p14:creationId xmlns:p14="http://schemas.microsoft.com/office/powerpoint/2010/main" val="1380485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someone decides that ‘we’ need to be notified of when ‘this’ happens again</a:t>
            </a:r>
          </a:p>
        </p:txBody>
      </p:sp>
      <p:sp>
        <p:nvSpPr>
          <p:cNvPr id="4" name="Slide Number Placeholder 3"/>
          <p:cNvSpPr>
            <a:spLocks noGrp="1"/>
          </p:cNvSpPr>
          <p:nvPr>
            <p:ph type="sldNum" sz="quarter" idx="5"/>
          </p:nvPr>
        </p:nvSpPr>
        <p:spPr/>
        <p:txBody>
          <a:bodyPr/>
          <a:lstStyle/>
          <a:p>
            <a:fld id="{78288FA9-CEA9-714E-AA71-14BA256E4D7F}" type="slidenum">
              <a:rPr lang="en-US" smtClean="0"/>
              <a:t>37</a:t>
            </a:fld>
            <a:endParaRPr lang="en-US"/>
          </a:p>
        </p:txBody>
      </p:sp>
    </p:spTree>
    <p:extLst>
      <p:ext uri="{BB962C8B-B14F-4D97-AF65-F5344CB8AC3E}">
        <p14:creationId xmlns:p14="http://schemas.microsoft.com/office/powerpoint/2010/main" val="2710935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report is sent to the team of report developers when it happens</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38</a:t>
            </a:fld>
            <a:endParaRPr lang="en-US"/>
          </a:p>
        </p:txBody>
      </p:sp>
    </p:spTree>
    <p:extLst>
      <p:ext uri="{BB962C8B-B14F-4D97-AF65-F5344CB8AC3E}">
        <p14:creationId xmlns:p14="http://schemas.microsoft.com/office/powerpoint/2010/main" val="1670167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may need </a:t>
            </a:r>
          </a:p>
        </p:txBody>
      </p:sp>
      <p:sp>
        <p:nvSpPr>
          <p:cNvPr id="4" name="Slide Number Placeholder 3"/>
          <p:cNvSpPr>
            <a:spLocks noGrp="1"/>
          </p:cNvSpPr>
          <p:nvPr>
            <p:ph type="sldNum" sz="quarter" idx="10"/>
          </p:nvPr>
        </p:nvSpPr>
        <p:spPr/>
        <p:txBody>
          <a:bodyPr/>
          <a:lstStyle/>
          <a:p>
            <a:fld id="{78288FA9-CEA9-714E-AA71-14BA256E4D7F}" type="slidenum">
              <a:rPr lang="en-US" smtClean="0"/>
              <a:t>39</a:t>
            </a:fld>
            <a:endParaRPr lang="en-US"/>
          </a:p>
        </p:txBody>
      </p:sp>
    </p:spTree>
    <p:extLst>
      <p:ext uri="{BB962C8B-B14F-4D97-AF65-F5344CB8AC3E}">
        <p14:creationId xmlns:p14="http://schemas.microsoft.com/office/powerpoint/2010/main" val="862616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ACTION: Slow Down!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an alert is created because it ‘might’ be useful but doesn’t provide full context for why</a:t>
            </a:r>
          </a:p>
        </p:txBody>
      </p:sp>
      <p:sp>
        <p:nvSpPr>
          <p:cNvPr id="4" name="Slide Number Placeholder 3"/>
          <p:cNvSpPr>
            <a:spLocks noGrp="1"/>
          </p:cNvSpPr>
          <p:nvPr>
            <p:ph type="sldNum" sz="quarter" idx="5"/>
          </p:nvPr>
        </p:nvSpPr>
        <p:spPr/>
        <p:txBody>
          <a:bodyPr/>
          <a:lstStyle/>
          <a:p>
            <a:fld id="{78288FA9-CEA9-714E-AA71-14BA256E4D7F}" type="slidenum">
              <a:rPr lang="en-US" smtClean="0"/>
              <a:t>41</a:t>
            </a:fld>
            <a:endParaRPr lang="en-US"/>
          </a:p>
        </p:txBody>
      </p:sp>
    </p:spTree>
    <p:extLst>
      <p:ext uri="{BB962C8B-B14F-4D97-AF65-F5344CB8AC3E}">
        <p14:creationId xmlns:p14="http://schemas.microsoft.com/office/powerpoint/2010/main" val="181068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title: What the heck are all of these emails I get for anyway? </a:t>
            </a:r>
          </a:p>
          <a:p>
            <a:endParaRPr lang="en-US" dirty="0"/>
          </a:p>
          <a:p>
            <a:r>
              <a:rPr lang="en-US" dirty="0"/>
              <a:t>QUESTION: How many of you have heard the term ‘Error Culture’ before? </a:t>
            </a:r>
          </a:p>
        </p:txBody>
      </p:sp>
      <p:sp>
        <p:nvSpPr>
          <p:cNvPr id="4" name="Slide Number Placeholder 3"/>
          <p:cNvSpPr>
            <a:spLocks noGrp="1"/>
          </p:cNvSpPr>
          <p:nvPr>
            <p:ph type="sldNum" sz="quarter" idx="5"/>
          </p:nvPr>
        </p:nvSpPr>
        <p:spPr/>
        <p:txBody>
          <a:bodyPr/>
          <a:lstStyle/>
          <a:p>
            <a:fld id="{78288FA9-CEA9-714E-AA71-14BA256E4D7F}" type="slidenum">
              <a:rPr lang="en-US" smtClean="0"/>
              <a:t>4</a:t>
            </a:fld>
            <a:endParaRPr lang="en-US"/>
          </a:p>
        </p:txBody>
      </p:sp>
    </p:spTree>
    <p:extLst>
      <p:ext uri="{BB962C8B-B14F-4D97-AF65-F5344CB8AC3E}">
        <p14:creationId xmlns:p14="http://schemas.microsoft.com/office/powerpoint/2010/main" val="2819208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Sometimes you just get opted into Alerts and aren't notified</a:t>
            </a:r>
          </a:p>
          <a:p>
            <a:endParaRPr lang="en-US" dirty="0"/>
          </a:p>
          <a:p>
            <a:r>
              <a:rPr lang="en-US" dirty="0"/>
              <a:t>This is an actual message the ETL team received. </a:t>
            </a:r>
          </a:p>
          <a:p>
            <a:endParaRPr lang="en-US" dirty="0"/>
          </a:p>
          <a:p>
            <a:r>
              <a:rPr lang="en-US" dirty="0"/>
              <a:t>There is very little information about what the problem is (which client library)? What IP Address? </a:t>
            </a:r>
          </a:p>
          <a:p>
            <a:endParaRPr lang="en-US" dirty="0"/>
          </a:p>
          <a:p>
            <a:r>
              <a:rPr lang="en-US" dirty="0"/>
              <a:t>There was literally NOTHING they could do  …. and the message was sent ONLY to them. </a:t>
            </a:r>
          </a:p>
        </p:txBody>
      </p:sp>
      <p:sp>
        <p:nvSpPr>
          <p:cNvPr id="4" name="Slide Number Placeholder 3"/>
          <p:cNvSpPr>
            <a:spLocks noGrp="1"/>
          </p:cNvSpPr>
          <p:nvPr>
            <p:ph type="sldNum" sz="quarter" idx="5"/>
          </p:nvPr>
        </p:nvSpPr>
        <p:spPr/>
        <p:txBody>
          <a:bodyPr/>
          <a:lstStyle/>
          <a:p>
            <a:fld id="{78288FA9-CEA9-714E-AA71-14BA256E4D7F}" type="slidenum">
              <a:rPr lang="en-US" smtClean="0"/>
              <a:t>42</a:t>
            </a:fld>
            <a:endParaRPr lang="en-US"/>
          </a:p>
        </p:txBody>
      </p:sp>
    </p:spTree>
    <p:extLst>
      <p:ext uri="{BB962C8B-B14F-4D97-AF65-F5344CB8AC3E}">
        <p14:creationId xmlns:p14="http://schemas.microsoft.com/office/powerpoint/2010/main" val="3425440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Unfortunately, I don’t have any examples</a:t>
            </a:r>
            <a:r>
              <a:rPr lang="en-US" b="0" baseline="0" dirty="0">
                <a:solidFill>
                  <a:srgbClr val="F8F8F2"/>
                </a:solidFill>
                <a:effectLst/>
                <a:highlight>
                  <a:srgbClr val="282634"/>
                </a:highlight>
                <a:latin typeface="Inconsolata NF Regular" pitchFamily="49" charset="77"/>
              </a:rPr>
              <a:t> I can show here, but </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 consultant indicates that it is ‘best practice’ to be notified of an alert but doesn’t provide more context. This is similar to the WE need to be notified about THIS from the internal section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defaults for external software come with enabled alerts but no context or steps for resolution</a:t>
            </a:r>
          </a:p>
        </p:txBody>
      </p:sp>
      <p:sp>
        <p:nvSpPr>
          <p:cNvPr id="4" name="Slide Number Placeholder 3"/>
          <p:cNvSpPr>
            <a:spLocks noGrp="1"/>
          </p:cNvSpPr>
          <p:nvPr>
            <p:ph type="sldNum" sz="quarter" idx="5"/>
          </p:nvPr>
        </p:nvSpPr>
        <p:spPr/>
        <p:txBody>
          <a:bodyPr/>
          <a:lstStyle/>
          <a:p>
            <a:fld id="{78288FA9-CEA9-714E-AA71-14BA256E4D7F}" type="slidenum">
              <a:rPr lang="en-US" smtClean="0"/>
              <a:t>43</a:t>
            </a:fld>
            <a:endParaRPr lang="en-US"/>
          </a:p>
        </p:txBody>
      </p:sp>
    </p:spTree>
    <p:extLst>
      <p:ext uri="{BB962C8B-B14F-4D97-AF65-F5344CB8AC3E}">
        <p14:creationId xmlns:p14="http://schemas.microsoft.com/office/powerpoint/2010/main" val="2066690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44</a:t>
            </a:fld>
            <a:endParaRPr lang="en-US"/>
          </a:p>
        </p:txBody>
      </p:sp>
    </p:spTree>
    <p:extLst>
      <p:ext uri="{BB962C8B-B14F-4D97-AF65-F5344CB8AC3E}">
        <p14:creationId xmlns:p14="http://schemas.microsoft.com/office/powerpoint/2010/main" val="3860681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Since we're at a tech conference, the obvious answer is folks in tech. This can be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45</a:t>
            </a:fld>
            <a:endParaRPr lang="en-US"/>
          </a:p>
        </p:txBody>
      </p:sp>
    </p:spTree>
    <p:extLst>
      <p:ext uri="{BB962C8B-B14F-4D97-AF65-F5344CB8AC3E}">
        <p14:creationId xmlns:p14="http://schemas.microsoft.com/office/powerpoint/2010/main" val="3929633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you might not realize this has the potential to happen in other areas of life as well.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46</a:t>
            </a:fld>
            <a:endParaRPr lang="en-US"/>
          </a:p>
        </p:txBody>
      </p:sp>
    </p:spTree>
    <p:extLst>
      <p:ext uri="{BB962C8B-B14F-4D97-AF65-F5344CB8AC3E}">
        <p14:creationId xmlns:p14="http://schemas.microsoft.com/office/powerpoint/2010/main" val="2984272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a:t>
            </a:r>
          </a:p>
          <a:p>
            <a:r>
              <a:rPr lang="en-US" dirty="0"/>
              <a:t>Education</a:t>
            </a:r>
          </a:p>
          <a:p>
            <a:r>
              <a:rPr lang="en-US" dirty="0"/>
              <a:t>Agriculture</a:t>
            </a:r>
          </a:p>
          <a:p>
            <a:r>
              <a:rPr lang="en-US" dirty="0"/>
              <a:t>Hospitality</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47</a:t>
            </a:fld>
            <a:endParaRPr lang="en-US"/>
          </a:p>
        </p:txBody>
      </p:sp>
    </p:spTree>
    <p:extLst>
      <p:ext uri="{BB962C8B-B14F-4D97-AF65-F5344CB8AC3E}">
        <p14:creationId xmlns:p14="http://schemas.microsoft.com/office/powerpoint/2010/main" val="6013780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Honestly, this can happen to anyone!</a:t>
            </a:r>
          </a:p>
        </p:txBody>
      </p:sp>
      <p:sp>
        <p:nvSpPr>
          <p:cNvPr id="4" name="Slide Number Placeholder 3"/>
          <p:cNvSpPr>
            <a:spLocks noGrp="1"/>
          </p:cNvSpPr>
          <p:nvPr>
            <p:ph type="sldNum" sz="quarter" idx="5"/>
          </p:nvPr>
        </p:nvSpPr>
        <p:spPr/>
        <p:txBody>
          <a:bodyPr/>
          <a:lstStyle/>
          <a:p>
            <a:fld id="{78288FA9-CEA9-714E-AA71-14BA256E4D7F}" type="slidenum">
              <a:rPr lang="en-US" smtClean="0"/>
              <a:t>48</a:t>
            </a:fld>
            <a:endParaRPr lang="en-US"/>
          </a:p>
        </p:txBody>
      </p:sp>
    </p:spTree>
    <p:extLst>
      <p:ext uri="{BB962C8B-B14F-4D97-AF65-F5344CB8AC3E}">
        <p14:creationId xmlns:p14="http://schemas.microsoft.com/office/powerpoint/2010/main" val="2152213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49</a:t>
            </a:fld>
            <a:endParaRPr lang="en-US"/>
          </a:p>
        </p:txBody>
      </p:sp>
    </p:spTree>
    <p:extLst>
      <p:ext uri="{BB962C8B-B14F-4D97-AF65-F5344CB8AC3E}">
        <p14:creationId xmlns:p14="http://schemas.microsoft.com/office/powerpoint/2010/main" val="2578015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TIME: 11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50</a:t>
            </a:fld>
            <a:endParaRPr lang="en-US"/>
          </a:p>
        </p:txBody>
      </p:sp>
    </p:spTree>
    <p:extLst>
      <p:ext uri="{BB962C8B-B14F-4D97-AF65-F5344CB8AC3E}">
        <p14:creationId xmlns:p14="http://schemas.microsoft.com/office/powerpoint/2010/main" val="4249657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receive emails or alerts from no-reply style email addresses where your first reaction is to just delete them</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51</a:t>
            </a:fld>
            <a:endParaRPr lang="en-US"/>
          </a:p>
        </p:txBody>
      </p:sp>
    </p:spTree>
    <p:extLst>
      <p:ext uri="{BB962C8B-B14F-4D97-AF65-F5344CB8AC3E}">
        <p14:creationId xmlns:p14="http://schemas.microsoft.com/office/powerpoint/2010/main" val="1016708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a:t>
            </a:fld>
            <a:endParaRPr lang="en-US"/>
          </a:p>
        </p:txBody>
      </p:sp>
    </p:spTree>
    <p:extLst>
      <p:ext uri="{BB962C8B-B14F-4D97-AF65-F5344CB8AC3E}">
        <p14:creationId xmlns:p14="http://schemas.microsoft.com/office/powerpoint/2010/main" val="115981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52</a:t>
            </a:fld>
            <a:endParaRPr lang="en-US"/>
          </a:p>
        </p:txBody>
      </p:sp>
    </p:spTree>
    <p:extLst>
      <p:ext uri="{BB962C8B-B14F-4D97-AF65-F5344CB8AC3E}">
        <p14:creationId xmlns:p14="http://schemas.microsoft.com/office/powerpoint/2010/main" val="1200078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3: Do you receive alerts or errors and have NO idea why? </a:t>
            </a:r>
          </a:p>
        </p:txBody>
      </p:sp>
      <p:sp>
        <p:nvSpPr>
          <p:cNvPr id="4" name="Slide Number Placeholder 3"/>
          <p:cNvSpPr>
            <a:spLocks noGrp="1"/>
          </p:cNvSpPr>
          <p:nvPr>
            <p:ph type="sldNum" sz="quarter" idx="5"/>
          </p:nvPr>
        </p:nvSpPr>
        <p:spPr/>
        <p:txBody>
          <a:bodyPr/>
          <a:lstStyle/>
          <a:p>
            <a:fld id="{78288FA9-CEA9-714E-AA71-14BA256E4D7F}" type="slidenum">
              <a:rPr lang="en-US" smtClean="0"/>
              <a:t>53</a:t>
            </a:fld>
            <a:endParaRPr lang="en-US"/>
          </a:p>
        </p:txBody>
      </p:sp>
    </p:spTree>
    <p:extLst>
      <p:ext uri="{BB962C8B-B14F-4D97-AF65-F5344CB8AC3E}">
        <p14:creationId xmlns:p14="http://schemas.microsoft.com/office/powerpoint/2010/main" val="1031685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54</a:t>
            </a:fld>
            <a:endParaRPr lang="en-US"/>
          </a:p>
        </p:txBody>
      </p:sp>
    </p:spTree>
    <p:extLst>
      <p:ext uri="{BB962C8B-B14F-4D97-AF65-F5344CB8AC3E}">
        <p14:creationId xmlns:p14="http://schemas.microsoft.com/office/powerpoint/2010/main" val="393498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see others around you put out fires that you BOTH knew were coming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did nothing until the fire got BIG enough to let EVERYONE know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 and then they get ‘rewarded’ for putting out the fire?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55</a:t>
            </a:fld>
            <a:endParaRPr lang="en-US"/>
          </a:p>
        </p:txBody>
      </p:sp>
    </p:spTree>
    <p:extLst>
      <p:ext uri="{BB962C8B-B14F-4D97-AF65-F5344CB8AC3E}">
        <p14:creationId xmlns:p14="http://schemas.microsoft.com/office/powerpoint/2010/main" val="5181314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56</a:t>
            </a:fld>
            <a:endParaRPr lang="en-US"/>
          </a:p>
        </p:txBody>
      </p:sp>
    </p:spTree>
    <p:extLst>
      <p:ext uri="{BB962C8B-B14F-4D97-AF65-F5344CB8AC3E}">
        <p14:creationId xmlns:p14="http://schemas.microsoft.com/office/powerpoint/2010/main" val="761065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57</a:t>
            </a:fld>
            <a:endParaRPr lang="en-US"/>
          </a:p>
        </p:txBody>
      </p:sp>
    </p:spTree>
    <p:extLst>
      <p:ext uri="{BB962C8B-B14F-4D97-AF65-F5344CB8AC3E}">
        <p14:creationId xmlns:p14="http://schemas.microsoft.com/office/powerpoint/2010/main" val="39691891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Hopeully</a:t>
            </a:r>
            <a:r>
              <a:rPr lang="en-US" dirty="0"/>
              <a:t> I’ve convinced you that Error Culture is bad</a:t>
            </a:r>
          </a:p>
        </p:txBody>
      </p:sp>
      <p:sp>
        <p:nvSpPr>
          <p:cNvPr id="4" name="Slide Number Placeholder 3"/>
          <p:cNvSpPr>
            <a:spLocks noGrp="1"/>
          </p:cNvSpPr>
          <p:nvPr>
            <p:ph type="sldNum" sz="quarter" idx="5"/>
          </p:nvPr>
        </p:nvSpPr>
        <p:spPr/>
        <p:txBody>
          <a:bodyPr/>
          <a:lstStyle/>
          <a:p>
            <a:fld id="{78288FA9-CEA9-714E-AA71-14BA256E4D7F}" type="slidenum">
              <a:rPr lang="en-US" smtClean="0"/>
              <a:t>58</a:t>
            </a:fld>
            <a:endParaRPr lang="en-US"/>
          </a:p>
        </p:txBody>
      </p:sp>
    </p:spTree>
    <p:extLst>
      <p:ext uri="{BB962C8B-B14F-4D97-AF65-F5344CB8AC3E}">
        <p14:creationId xmlns:p14="http://schemas.microsoft.com/office/powerpoint/2010/main" val="808771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59</a:t>
            </a:fld>
            <a:endParaRPr lang="en-US"/>
          </a:p>
        </p:txBody>
      </p:sp>
    </p:spTree>
    <p:extLst>
      <p:ext uri="{BB962C8B-B14F-4D97-AF65-F5344CB8AC3E}">
        <p14:creationId xmlns:p14="http://schemas.microsoft.com/office/powerpoint/2010/main" val="1367098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60</a:t>
            </a:fld>
            <a:endParaRPr lang="en-US"/>
          </a:p>
        </p:txBody>
      </p:sp>
    </p:spTree>
    <p:extLst>
      <p:ext uri="{BB962C8B-B14F-4D97-AF65-F5344CB8AC3E}">
        <p14:creationId xmlns:p14="http://schemas.microsoft.com/office/powerpoint/2010/main" val="1624447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No matter where you are in the 'ladder' at work (i.e. IC, or CTO) you can make a change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61</a:t>
            </a:fld>
            <a:endParaRPr lang="en-US"/>
          </a:p>
        </p:txBody>
      </p:sp>
    </p:spTree>
    <p:extLst>
      <p:ext uri="{BB962C8B-B14F-4D97-AF65-F5344CB8AC3E}">
        <p14:creationId xmlns:p14="http://schemas.microsoft.com/office/powerpoint/2010/main" val="175934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a:t>
            </a:r>
            <a:r>
              <a:rPr lang="en-US" sz="1200" dirty="0">
                <a:solidFill>
                  <a:srgbClr val="1F1F1F"/>
                </a:solidFill>
                <a:highlight>
                  <a:srgbClr val="FFFFFF"/>
                </a:highlight>
                <a:latin typeface="Roboto" panose="020F0502020204030204" pitchFamily="34" charset="0"/>
              </a:rPr>
              <a:t>warning of a </a:t>
            </a:r>
            <a:r>
              <a:rPr lang="en-US" sz="1200" b="1" dirty="0">
                <a:solidFill>
                  <a:srgbClr val="1F1F1F"/>
                </a:solidFill>
                <a:highlight>
                  <a:srgbClr val="FFFFFF"/>
                </a:highlight>
                <a:latin typeface="Roboto" panose="020F0502020204030204" pitchFamily="34" charset="0"/>
              </a:rPr>
              <a:t>danger</a:t>
            </a:r>
            <a:r>
              <a:rPr lang="en-US" sz="1200" dirty="0">
                <a:solidFill>
                  <a:srgbClr val="1F1F1F"/>
                </a:solidFill>
                <a:highlight>
                  <a:srgbClr val="FFFFFF"/>
                </a:highlight>
                <a:latin typeface="Roboto" panose="020F0502020204030204" pitchFamily="34" charset="0"/>
              </a:rPr>
              <a:t>, </a:t>
            </a:r>
            <a:r>
              <a:rPr lang="en-US" sz="1200" b="1" dirty="0">
                <a:solidFill>
                  <a:srgbClr val="1F1F1F"/>
                </a:solidFill>
                <a:highlight>
                  <a:srgbClr val="FFFFFF"/>
                </a:highlight>
                <a:latin typeface="Roboto" panose="020F0502020204030204" pitchFamily="34" charset="0"/>
              </a:rPr>
              <a:t>threat</a:t>
            </a:r>
            <a:r>
              <a:rPr lang="en-US" sz="1200" dirty="0">
                <a:solidFill>
                  <a:srgbClr val="1F1F1F"/>
                </a:solidFill>
                <a:highlight>
                  <a:srgbClr val="FFFFFF"/>
                </a:highlight>
                <a:latin typeface="Roboto" panose="020F0502020204030204" pitchFamily="34" charset="0"/>
              </a:rPr>
              <a:t>, or </a:t>
            </a:r>
            <a:r>
              <a:rPr lang="en-US" sz="1200" b="1" dirty="0">
                <a:solidFill>
                  <a:srgbClr val="1F1F1F"/>
                </a:solidFill>
                <a:highlight>
                  <a:srgbClr val="FFFFFF"/>
                </a:highlight>
                <a:latin typeface="Roboto" panose="020F0502020204030204" pitchFamily="34" charset="0"/>
              </a:rPr>
              <a:t>problem</a:t>
            </a:r>
            <a:r>
              <a:rPr lang="en-US" sz="1200" dirty="0">
                <a:solidFill>
                  <a:srgbClr val="1F1F1F"/>
                </a:solidFill>
                <a:highlight>
                  <a:srgbClr val="FFFFFF"/>
                </a:highlight>
                <a:latin typeface="Roboto" panose="020F0502020204030204" pitchFamily="34" charset="0"/>
              </a:rPr>
              <a:t>, typically with the intention of having it avoided or dealt with.</a:t>
            </a:r>
          </a:p>
        </p:txBody>
      </p:sp>
      <p:sp>
        <p:nvSpPr>
          <p:cNvPr id="4" name="Slide Number Placeholder 3"/>
          <p:cNvSpPr>
            <a:spLocks noGrp="1"/>
          </p:cNvSpPr>
          <p:nvPr>
            <p:ph type="sldNum" sz="quarter" idx="5"/>
          </p:nvPr>
        </p:nvSpPr>
        <p:spPr/>
        <p:txBody>
          <a:bodyPr/>
          <a:lstStyle/>
          <a:p>
            <a:fld id="{78288FA9-CEA9-714E-AA71-14BA256E4D7F}" type="slidenum">
              <a:rPr lang="en-US" smtClean="0"/>
              <a:t>6</a:t>
            </a:fld>
            <a:endParaRPr lang="en-US"/>
          </a:p>
        </p:txBody>
      </p:sp>
    </p:spTree>
    <p:extLst>
      <p:ext uri="{BB962C8B-B14F-4D97-AF65-F5344CB8AC3E}">
        <p14:creationId xmlns:p14="http://schemas.microsoft.com/office/powerpoint/2010/main" val="1113395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word of caution … </a:t>
            </a:r>
            <a:r>
              <a:rPr lang="en-US" b="0" dirty="0">
                <a:solidFill>
                  <a:srgbClr val="F8F8F2"/>
                </a:solidFill>
                <a:effectLst/>
                <a:highlight>
                  <a:srgbClr val="282634"/>
                </a:highlight>
                <a:latin typeface="Inconsolata NF Regular" pitchFamily="49" charset="77"/>
              </a:rPr>
              <a:t>change should not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until the reasoning behind the current state of affairs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is understood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63</a:t>
            </a:fld>
            <a:endParaRPr lang="en-US"/>
          </a:p>
        </p:txBody>
      </p:sp>
    </p:spTree>
    <p:extLst>
      <p:ext uri="{BB962C8B-B14F-4D97-AF65-F5344CB8AC3E}">
        <p14:creationId xmlns:p14="http://schemas.microsoft.com/office/powerpoint/2010/main" val="22757351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is …</a:t>
            </a:r>
          </a:p>
        </p:txBody>
      </p:sp>
      <p:sp>
        <p:nvSpPr>
          <p:cNvPr id="4" name="Slide Number Placeholder 3"/>
          <p:cNvSpPr>
            <a:spLocks noGrp="1"/>
          </p:cNvSpPr>
          <p:nvPr>
            <p:ph type="sldNum" sz="quarter" idx="5"/>
          </p:nvPr>
        </p:nvSpPr>
        <p:spPr/>
        <p:txBody>
          <a:bodyPr/>
          <a:lstStyle/>
          <a:p>
            <a:fld id="{78288FA9-CEA9-714E-AA71-14BA256E4D7F}" type="slidenum">
              <a:rPr lang="en-US" smtClean="0"/>
              <a:t>65</a:t>
            </a:fld>
            <a:endParaRPr lang="en-US"/>
          </a:p>
        </p:txBody>
      </p:sp>
    </p:spTree>
    <p:extLst>
      <p:ext uri="{BB962C8B-B14F-4D97-AF65-F5344CB8AC3E}">
        <p14:creationId xmlns:p14="http://schemas.microsoft.com/office/powerpoint/2010/main" val="28661309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66</a:t>
            </a:fld>
            <a:endParaRPr lang="en-US"/>
          </a:p>
        </p:txBody>
      </p:sp>
    </p:spTree>
    <p:extLst>
      <p:ext uri="{BB962C8B-B14F-4D97-AF65-F5344CB8AC3E}">
        <p14:creationId xmlns:p14="http://schemas.microsoft.com/office/powerpoint/2010/main" val="68734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67</a:t>
            </a:fld>
            <a:endParaRPr lang="en-US"/>
          </a:p>
        </p:txBody>
      </p:sp>
    </p:spTree>
    <p:extLst>
      <p:ext uri="{BB962C8B-B14F-4D97-AF65-F5344CB8AC3E}">
        <p14:creationId xmlns:p14="http://schemas.microsoft.com/office/powerpoint/2010/main" val="34193446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when you ask the question “Id the alert important?” and the answer is … </a:t>
            </a:r>
          </a:p>
        </p:txBody>
      </p:sp>
      <p:sp>
        <p:nvSpPr>
          <p:cNvPr id="4" name="Slide Number Placeholder 3"/>
          <p:cNvSpPr>
            <a:spLocks noGrp="1"/>
          </p:cNvSpPr>
          <p:nvPr>
            <p:ph type="sldNum" sz="quarter" idx="5"/>
          </p:nvPr>
        </p:nvSpPr>
        <p:spPr/>
        <p:txBody>
          <a:bodyPr/>
          <a:lstStyle/>
          <a:p>
            <a:fld id="{78288FA9-CEA9-714E-AA71-14BA256E4D7F}" type="slidenum">
              <a:rPr lang="en-US" smtClean="0"/>
              <a:t>68</a:t>
            </a:fld>
            <a:endParaRPr lang="en-US"/>
          </a:p>
        </p:txBody>
      </p:sp>
    </p:spTree>
    <p:extLst>
      <p:ext uri="{BB962C8B-B14F-4D97-AF65-F5344CB8AC3E}">
        <p14:creationId xmlns:p14="http://schemas.microsoft.com/office/powerpoint/2010/main" val="2534991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a:t>
            </a:r>
          </a:p>
        </p:txBody>
      </p:sp>
      <p:sp>
        <p:nvSpPr>
          <p:cNvPr id="4" name="Slide Number Placeholder 3"/>
          <p:cNvSpPr>
            <a:spLocks noGrp="1"/>
          </p:cNvSpPr>
          <p:nvPr>
            <p:ph type="sldNum" sz="quarter" idx="5"/>
          </p:nvPr>
        </p:nvSpPr>
        <p:spPr/>
        <p:txBody>
          <a:bodyPr/>
          <a:lstStyle/>
          <a:p>
            <a:fld id="{78288FA9-CEA9-714E-AA71-14BA256E4D7F}" type="slidenum">
              <a:rPr lang="en-US" smtClean="0"/>
              <a:t>69</a:t>
            </a:fld>
            <a:endParaRPr lang="en-US"/>
          </a:p>
        </p:txBody>
      </p:sp>
    </p:spTree>
    <p:extLst>
      <p:ext uri="{BB962C8B-B14F-4D97-AF65-F5344CB8AC3E}">
        <p14:creationId xmlns:p14="http://schemas.microsoft.com/office/powerpoint/2010/main" val="1321243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 important alert</a:t>
            </a:r>
          </a:p>
        </p:txBody>
      </p:sp>
      <p:sp>
        <p:nvSpPr>
          <p:cNvPr id="4" name="Slide Number Placeholder 3"/>
          <p:cNvSpPr>
            <a:spLocks noGrp="1"/>
          </p:cNvSpPr>
          <p:nvPr>
            <p:ph type="sldNum" sz="quarter" idx="5"/>
          </p:nvPr>
        </p:nvSpPr>
        <p:spPr/>
        <p:txBody>
          <a:bodyPr/>
          <a:lstStyle/>
          <a:p>
            <a:fld id="{78288FA9-CEA9-714E-AA71-14BA256E4D7F}" type="slidenum">
              <a:rPr lang="en-US" smtClean="0"/>
              <a:t>70</a:t>
            </a:fld>
            <a:endParaRPr lang="en-US"/>
          </a:p>
        </p:txBody>
      </p:sp>
    </p:spTree>
    <p:extLst>
      <p:ext uri="{BB962C8B-B14F-4D97-AF65-F5344CB8AC3E}">
        <p14:creationId xmlns:p14="http://schemas.microsoft.com/office/powerpoint/2010/main" val="4137680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71</a:t>
            </a:fld>
            <a:endParaRPr lang="en-US"/>
          </a:p>
        </p:txBody>
      </p:sp>
    </p:spTree>
    <p:extLst>
      <p:ext uri="{BB962C8B-B14F-4D97-AF65-F5344CB8AC3E}">
        <p14:creationId xmlns:p14="http://schemas.microsoft.com/office/powerpoint/2010/main" val="4023632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72</a:t>
            </a:fld>
            <a:endParaRPr lang="en-US"/>
          </a:p>
        </p:txBody>
      </p:sp>
    </p:spTree>
    <p:extLst>
      <p:ext uri="{BB962C8B-B14F-4D97-AF65-F5344CB8AC3E}">
        <p14:creationId xmlns:p14="http://schemas.microsoft.com/office/powerpoint/2010/main" val="13389246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~16 minutes</a:t>
            </a:r>
          </a:p>
          <a:p>
            <a:endParaRPr lang="en-US" dirty="0"/>
          </a:p>
          <a:p>
            <a:r>
              <a:rPr lang="en-US" dirty="0"/>
              <a:t>ACTION: Describe the image</a:t>
            </a:r>
          </a:p>
          <a:p>
            <a:endParaRPr lang="en-US" dirty="0"/>
          </a:p>
          <a:p>
            <a:r>
              <a:rPr lang="en-US" dirty="0"/>
              <a:t>The superhero Verb from Schoolhouse Rocks </a:t>
            </a:r>
          </a:p>
        </p:txBody>
      </p:sp>
      <p:sp>
        <p:nvSpPr>
          <p:cNvPr id="4" name="Slide Number Placeholder 3"/>
          <p:cNvSpPr>
            <a:spLocks noGrp="1"/>
          </p:cNvSpPr>
          <p:nvPr>
            <p:ph type="sldNum" sz="quarter" idx="5"/>
          </p:nvPr>
        </p:nvSpPr>
        <p:spPr/>
        <p:txBody>
          <a:bodyPr/>
          <a:lstStyle/>
          <a:p>
            <a:fld id="{78288FA9-CEA9-714E-AA71-14BA256E4D7F}" type="slidenum">
              <a:rPr lang="en-US" smtClean="0"/>
              <a:t>73</a:t>
            </a:fld>
            <a:endParaRPr lang="en-US"/>
          </a:p>
        </p:txBody>
      </p:sp>
    </p:spTree>
    <p:extLst>
      <p:ext uri="{BB962C8B-B14F-4D97-AF65-F5344CB8AC3E}">
        <p14:creationId xmlns:p14="http://schemas.microsoft.com/office/powerpoint/2010/main" val="49666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a:t>
            </a:fld>
            <a:endParaRPr lang="en-US"/>
          </a:p>
        </p:txBody>
      </p:sp>
    </p:spTree>
    <p:extLst>
      <p:ext uri="{BB962C8B-B14F-4D97-AF65-F5344CB8AC3E}">
        <p14:creationId xmlns:p14="http://schemas.microsoft.com/office/powerpoint/2010/main" val="2495995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server?</a:t>
            </a:r>
          </a:p>
        </p:txBody>
      </p:sp>
      <p:sp>
        <p:nvSpPr>
          <p:cNvPr id="4" name="Slide Number Placeholder 3"/>
          <p:cNvSpPr>
            <a:spLocks noGrp="1"/>
          </p:cNvSpPr>
          <p:nvPr>
            <p:ph type="sldNum" sz="quarter" idx="5"/>
          </p:nvPr>
        </p:nvSpPr>
        <p:spPr/>
        <p:txBody>
          <a:bodyPr/>
          <a:lstStyle/>
          <a:p>
            <a:fld id="{78288FA9-CEA9-714E-AA71-14BA256E4D7F}" type="slidenum">
              <a:rPr lang="en-US" smtClean="0"/>
              <a:t>75</a:t>
            </a:fld>
            <a:endParaRPr lang="en-US"/>
          </a:p>
        </p:txBody>
      </p:sp>
    </p:spTree>
    <p:extLst>
      <p:ext uri="{BB962C8B-B14F-4D97-AF65-F5344CB8AC3E}">
        <p14:creationId xmlns:p14="http://schemas.microsoft.com/office/powerpoint/2010/main" val="654980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know </a:t>
            </a:r>
            <a:r>
              <a:rPr lang="en-US" b="1" dirty="0">
                <a:solidFill>
                  <a:srgbClr val="F8F8F2"/>
                </a:solidFill>
                <a:effectLst/>
                <a:highlight>
                  <a:srgbClr val="282634"/>
                </a:highlight>
                <a:latin typeface="Inconsolata NF Regular" pitchFamily="49" charset="77"/>
              </a:rPr>
              <a:t>**which**</a:t>
            </a:r>
            <a:r>
              <a:rPr lang="en-US" b="0" dirty="0">
                <a:solidFill>
                  <a:srgbClr val="F8F8F2"/>
                </a:solidFill>
                <a:effectLst/>
                <a:highlight>
                  <a:srgbClr val="282634"/>
                </a:highlight>
                <a:latin typeface="Inconsolata NF Regular" pitchFamily="49" charset="77"/>
              </a:rPr>
              <a:t> server now, but what am I supposed to do about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76</a:t>
            </a:fld>
            <a:endParaRPr lang="en-US"/>
          </a:p>
        </p:txBody>
      </p:sp>
    </p:spTree>
    <p:extLst>
      <p:ext uri="{BB962C8B-B14F-4D97-AF65-F5344CB8AC3E}">
        <p14:creationId xmlns:p14="http://schemas.microsoft.com/office/powerpoint/2010/main" val="10331196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verb here is do</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77</a:t>
            </a:fld>
            <a:endParaRPr lang="en-US"/>
          </a:p>
        </p:txBody>
      </p:sp>
    </p:spTree>
    <p:extLst>
      <p:ext uri="{BB962C8B-B14F-4D97-AF65-F5344CB8AC3E}">
        <p14:creationId xmlns:p14="http://schemas.microsoft.com/office/powerpoint/2010/main" val="545862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The verb here is reboot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78</a:t>
            </a:fld>
            <a:endParaRPr lang="en-US"/>
          </a:p>
        </p:txBody>
      </p:sp>
    </p:spTree>
    <p:extLst>
      <p:ext uri="{BB962C8B-B14F-4D97-AF65-F5344CB8AC3E}">
        <p14:creationId xmlns:p14="http://schemas.microsoft.com/office/powerpoint/2010/main" val="12795268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79</a:t>
            </a:fld>
            <a:endParaRPr lang="en-US"/>
          </a:p>
        </p:txBody>
      </p:sp>
    </p:spTree>
    <p:extLst>
      <p:ext uri="{BB962C8B-B14F-4D97-AF65-F5344CB8AC3E}">
        <p14:creationId xmlns:p14="http://schemas.microsoft.com/office/powerpoint/2010/main" val="12941093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80</a:t>
            </a:fld>
            <a:endParaRPr lang="en-US"/>
          </a:p>
        </p:txBody>
      </p:sp>
    </p:spTree>
    <p:extLst>
      <p:ext uri="{BB962C8B-B14F-4D97-AF65-F5344CB8AC3E}">
        <p14:creationId xmlns:p14="http://schemas.microsoft.com/office/powerpoint/2010/main" val="26919576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knowing why an alert exists can help you to determine if it's still needed in the future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81</a:t>
            </a:fld>
            <a:endParaRPr lang="en-US"/>
          </a:p>
        </p:txBody>
      </p:sp>
    </p:spTree>
    <p:extLst>
      <p:ext uri="{BB962C8B-B14F-4D97-AF65-F5344CB8AC3E}">
        <p14:creationId xmlns:p14="http://schemas.microsoft.com/office/powerpoint/2010/main" val="12533555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added a link to our Knowledge Management System to help provide context for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82</a:t>
            </a:fld>
            <a:endParaRPr lang="en-US"/>
          </a:p>
        </p:txBody>
      </p:sp>
    </p:spTree>
    <p:extLst>
      <p:ext uri="{BB962C8B-B14F-4D97-AF65-F5344CB8AC3E}">
        <p14:creationId xmlns:p14="http://schemas.microsoft.com/office/powerpoint/2010/main" val="28881709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today is September 23, 2024 …</a:t>
            </a:r>
          </a:p>
          <a:p>
            <a:endParaRPr lang="en-US" dirty="0"/>
          </a:p>
          <a:p>
            <a:r>
              <a:rPr lang="en-US" dirty="0"/>
              <a:t>maybe this alert isn’t important anymore</a:t>
            </a:r>
          </a:p>
        </p:txBody>
      </p:sp>
      <p:sp>
        <p:nvSpPr>
          <p:cNvPr id="4" name="Slide Number Placeholder 3"/>
          <p:cNvSpPr>
            <a:spLocks noGrp="1"/>
          </p:cNvSpPr>
          <p:nvPr>
            <p:ph type="sldNum" sz="quarter" idx="5"/>
          </p:nvPr>
        </p:nvSpPr>
        <p:spPr/>
        <p:txBody>
          <a:bodyPr/>
          <a:lstStyle/>
          <a:p>
            <a:fld id="{78288FA9-CEA9-714E-AA71-14BA256E4D7F}" type="slidenum">
              <a:rPr lang="en-US" smtClean="0"/>
              <a:t>83</a:t>
            </a:fld>
            <a:endParaRPr lang="en-US"/>
          </a:p>
        </p:txBody>
      </p:sp>
    </p:spTree>
    <p:extLst>
      <p:ext uri="{BB962C8B-B14F-4D97-AF65-F5344CB8AC3E}">
        <p14:creationId xmlns:p14="http://schemas.microsoft.com/office/powerpoint/2010/main" val="26046995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84</a:t>
            </a:fld>
            <a:endParaRPr lang="en-US"/>
          </a:p>
        </p:txBody>
      </p:sp>
    </p:spTree>
    <p:extLst>
      <p:ext uri="{BB962C8B-B14F-4D97-AF65-F5344CB8AC3E}">
        <p14:creationId xmlns:p14="http://schemas.microsoft.com/office/powerpoint/2010/main" val="25134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Error Culture specifically in the context of alerts that come from emails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Alert is defined as a </a:t>
            </a:r>
            <a:r>
              <a:rPr lang="en-US" b="0" i="0" dirty="0">
                <a:solidFill>
                  <a:srgbClr val="1F1F1F"/>
                </a:solidFill>
                <a:effectLst/>
                <a:highlight>
                  <a:srgbClr val="FFFFFF"/>
                </a:highlight>
                <a:latin typeface="Roboto" panose="020F0502020204030204" pitchFamily="34" charset="0"/>
              </a:rPr>
              <a:t>warning of a danger, threat, or problem, typically with the intention of having it avoided or dealt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1F1F"/>
              </a:solidFill>
              <a:effectLst/>
              <a:highlight>
                <a:srgbClr val="FFFFFF"/>
              </a:highlight>
              <a:latin typeface="Roboto"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a:t>
            </a:fld>
            <a:endParaRPr lang="en-US"/>
          </a:p>
        </p:txBody>
      </p:sp>
    </p:spTree>
    <p:extLst>
      <p:ext uri="{BB962C8B-B14F-4D97-AF65-F5344CB8AC3E}">
        <p14:creationId xmlns:p14="http://schemas.microsoft.com/office/powerpoint/2010/main" val="1085218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85</a:t>
            </a:fld>
            <a:endParaRPr lang="en-US"/>
          </a:p>
        </p:txBody>
      </p:sp>
    </p:spTree>
    <p:extLst>
      <p:ext uri="{BB962C8B-B14F-4D97-AF65-F5344CB8AC3E}">
        <p14:creationId xmlns:p14="http://schemas.microsoft.com/office/powerpoint/2010/main" val="12412999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make sure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 are being notified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86</a:t>
            </a:fld>
            <a:endParaRPr lang="en-US"/>
          </a:p>
        </p:txBody>
      </p:sp>
    </p:spTree>
    <p:extLst>
      <p:ext uri="{BB962C8B-B14F-4D97-AF65-F5344CB8AC3E}">
        <p14:creationId xmlns:p14="http://schemas.microsoft.com/office/powerpoint/2010/main" val="28246900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87</a:t>
            </a:fld>
            <a:endParaRPr lang="en-US"/>
          </a:p>
        </p:txBody>
      </p:sp>
    </p:spTree>
    <p:extLst>
      <p:ext uri="{BB962C8B-B14F-4D97-AF65-F5344CB8AC3E}">
        <p14:creationId xmlns:p14="http://schemas.microsoft.com/office/powerpoint/2010/main" val="35622597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Claims team and the Business Analyst can't do anything; given the security infrastructure, the developer might not be able to do anything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might be good information for them to have, but sending an actionable alert to the wrong people doesn’t help anything</a:t>
            </a:r>
          </a:p>
        </p:txBody>
      </p:sp>
      <p:sp>
        <p:nvSpPr>
          <p:cNvPr id="4" name="Slide Number Placeholder 3"/>
          <p:cNvSpPr>
            <a:spLocks noGrp="1"/>
          </p:cNvSpPr>
          <p:nvPr>
            <p:ph type="sldNum" sz="quarter" idx="5"/>
          </p:nvPr>
        </p:nvSpPr>
        <p:spPr/>
        <p:txBody>
          <a:bodyPr/>
          <a:lstStyle/>
          <a:p>
            <a:fld id="{78288FA9-CEA9-714E-AA71-14BA256E4D7F}" type="slidenum">
              <a:rPr lang="en-US" smtClean="0"/>
              <a:t>88</a:t>
            </a:fld>
            <a:endParaRPr lang="en-US"/>
          </a:p>
        </p:txBody>
      </p:sp>
    </p:spTree>
    <p:extLst>
      <p:ext uri="{BB962C8B-B14F-4D97-AF65-F5344CB8AC3E}">
        <p14:creationId xmlns:p14="http://schemas.microsoft.com/office/powerpoint/2010/main" val="40634379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is a person that can actually perform the action of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from above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89</a:t>
            </a:fld>
            <a:endParaRPr lang="en-US"/>
          </a:p>
        </p:txBody>
      </p:sp>
    </p:spTree>
    <p:extLst>
      <p:ext uri="{BB962C8B-B14F-4D97-AF65-F5344CB8AC3E}">
        <p14:creationId xmlns:p14="http://schemas.microsoft.com/office/powerpoint/2010/main" val="7366947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90</a:t>
            </a:fld>
            <a:endParaRPr lang="en-US"/>
          </a:p>
        </p:txBody>
      </p:sp>
    </p:spTree>
    <p:extLst>
      <p:ext uri="{BB962C8B-B14F-4D97-AF65-F5344CB8AC3E}">
        <p14:creationId xmlns:p14="http://schemas.microsoft.com/office/powerpoint/2010/main" val="42196484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Frustration -&gt; What am I supposed to do with this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Waste -&gt; Why did I just do this? </a:t>
            </a:r>
          </a:p>
          <a:p>
            <a:endParaRPr lang="en-US" dirty="0"/>
          </a:p>
          <a:p>
            <a:r>
              <a:rPr lang="en-US" dirty="0"/>
              <a:t>Confusion -&gt; what am I supposed to do?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91</a:t>
            </a:fld>
            <a:endParaRPr lang="en-US"/>
          </a:p>
        </p:txBody>
      </p:sp>
    </p:spTree>
    <p:extLst>
      <p:ext uri="{BB962C8B-B14F-4D97-AF65-F5344CB8AC3E}">
        <p14:creationId xmlns:p14="http://schemas.microsoft.com/office/powerpoint/2010/main" val="25921879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92</a:t>
            </a:fld>
            <a:endParaRPr lang="en-US"/>
          </a:p>
        </p:txBody>
      </p:sp>
    </p:spTree>
    <p:extLst>
      <p:ext uri="{BB962C8B-B14F-4D97-AF65-F5344CB8AC3E}">
        <p14:creationId xmlns:p14="http://schemas.microsoft.com/office/powerpoint/2010/main" val="5655612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Error Culture is / can be pervasive.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93</a:t>
            </a:fld>
            <a:endParaRPr lang="en-US"/>
          </a:p>
        </p:txBody>
      </p:sp>
    </p:spTree>
    <p:extLst>
      <p:ext uri="{BB962C8B-B14F-4D97-AF65-F5344CB8AC3E}">
        <p14:creationId xmlns:p14="http://schemas.microsoft.com/office/powerpoint/2010/main" val="4150500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can make it better</a:t>
            </a:r>
          </a:p>
        </p:txBody>
      </p:sp>
      <p:sp>
        <p:nvSpPr>
          <p:cNvPr id="4" name="Slide Number Placeholder 3"/>
          <p:cNvSpPr>
            <a:spLocks noGrp="1"/>
          </p:cNvSpPr>
          <p:nvPr>
            <p:ph type="sldNum" sz="quarter" idx="5"/>
          </p:nvPr>
        </p:nvSpPr>
        <p:spPr/>
        <p:txBody>
          <a:bodyPr/>
          <a:lstStyle/>
          <a:p>
            <a:fld id="{78288FA9-CEA9-714E-AA71-14BA256E4D7F}" type="slidenum">
              <a:rPr lang="en-US" smtClean="0"/>
              <a:t>94</a:t>
            </a:fld>
            <a:endParaRPr lang="en-US"/>
          </a:p>
        </p:txBody>
      </p:sp>
    </p:spTree>
    <p:extLst>
      <p:ext uri="{BB962C8B-B14F-4D97-AF65-F5344CB8AC3E}">
        <p14:creationId xmlns:p14="http://schemas.microsoft.com/office/powerpoint/2010/main" val="206326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really a way to start a conversation … with me or those at your organization</a:t>
            </a:r>
          </a:p>
        </p:txBody>
      </p:sp>
      <p:sp>
        <p:nvSpPr>
          <p:cNvPr id="4" name="Slide Number Placeholder 3"/>
          <p:cNvSpPr>
            <a:spLocks noGrp="1"/>
          </p:cNvSpPr>
          <p:nvPr>
            <p:ph type="sldNum" sz="quarter" idx="5"/>
          </p:nvPr>
        </p:nvSpPr>
        <p:spPr/>
        <p:txBody>
          <a:bodyPr/>
          <a:lstStyle/>
          <a:p>
            <a:fld id="{78288FA9-CEA9-714E-AA71-14BA256E4D7F}" type="slidenum">
              <a:rPr lang="en-US" smtClean="0"/>
              <a:t>9</a:t>
            </a:fld>
            <a:endParaRPr lang="en-US"/>
          </a:p>
        </p:txBody>
      </p:sp>
    </p:spTree>
    <p:extLst>
      <p:ext uri="{BB962C8B-B14F-4D97-AF65-F5344CB8AC3E}">
        <p14:creationId xmlns:p14="http://schemas.microsoft.com/office/powerpoint/2010/main" val="24131645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95</a:t>
            </a:fld>
            <a:endParaRPr lang="en-US"/>
          </a:p>
        </p:txBody>
      </p:sp>
    </p:spTree>
    <p:extLst>
      <p:ext uri="{BB962C8B-B14F-4D97-AF65-F5344CB8AC3E}">
        <p14:creationId xmlns:p14="http://schemas.microsoft.com/office/powerpoint/2010/main" val="23449145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96</a:t>
            </a:fld>
            <a:endParaRPr lang="en-US"/>
          </a:p>
        </p:txBody>
      </p:sp>
    </p:spTree>
    <p:extLst>
      <p:ext uri="{BB962C8B-B14F-4D97-AF65-F5344CB8AC3E}">
        <p14:creationId xmlns:p14="http://schemas.microsoft.com/office/powerpoint/2010/main" val="38290147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amazing people gave me the motivation and encouragement to be here today and I just wanted to make sure I said thank you!</a:t>
            </a:r>
          </a:p>
        </p:txBody>
      </p:sp>
      <p:sp>
        <p:nvSpPr>
          <p:cNvPr id="4" name="Slide Number Placeholder 3"/>
          <p:cNvSpPr>
            <a:spLocks noGrp="1"/>
          </p:cNvSpPr>
          <p:nvPr>
            <p:ph type="sldNum" sz="quarter" idx="5"/>
          </p:nvPr>
        </p:nvSpPr>
        <p:spPr/>
        <p:txBody>
          <a:bodyPr/>
          <a:lstStyle/>
          <a:p>
            <a:fld id="{78288FA9-CEA9-714E-AA71-14BA256E4D7F}" type="slidenum">
              <a:rPr lang="en-US" smtClean="0"/>
              <a:t>97</a:t>
            </a:fld>
            <a:endParaRPr lang="en-US"/>
          </a:p>
        </p:txBody>
      </p:sp>
    </p:spTree>
    <p:extLst>
      <p:ext uri="{BB962C8B-B14F-4D97-AF65-F5344CB8AC3E}">
        <p14:creationId xmlns:p14="http://schemas.microsoft.com/office/powerpoint/2010/main" val="4806176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99</a:t>
            </a:fld>
            <a:endParaRPr lang="en-US"/>
          </a:p>
        </p:txBody>
      </p:sp>
    </p:spTree>
    <p:extLst>
      <p:ext uri="{BB962C8B-B14F-4D97-AF65-F5344CB8AC3E}">
        <p14:creationId xmlns:p14="http://schemas.microsoft.com/office/powerpoint/2010/main" val="27100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8506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0937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4072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0130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ABCE6-4E1F-4440-BD2E-1908BCC61C3F}" type="datetimeFigureOut">
              <a:rPr lang="en-US" smtClean="0"/>
              <a:t>9/8/24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981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ABCE6-4E1F-4440-BD2E-1908BCC61C3F}" type="datetimeFigureOut">
              <a:rPr lang="en-US" smtClean="0"/>
              <a:t>9/8/24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6846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BCE6-4E1F-4440-BD2E-1908BCC61C3F}" type="datetimeFigureOut">
              <a:rPr lang="en-US" smtClean="0"/>
              <a:t>9/8/24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7687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BCE6-4E1F-4440-BD2E-1908BCC61C3F}" type="datetimeFigureOut">
              <a:rPr lang="en-US" smtClean="0"/>
              <a:t>9/8/24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379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BCE6-4E1F-4440-BD2E-1908BCC61C3F}" type="datetimeFigureOut">
              <a:rPr lang="en-US" smtClean="0"/>
              <a:t>9/8/24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291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972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02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ABCE6-4E1F-4440-BD2E-1908BCC61C3F}" type="datetimeFigureOut">
              <a:rPr lang="en-US" smtClean="0"/>
              <a:t>9/8/24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8AC0-C722-1141-BAAC-89ACA48B6086}" type="slidenum">
              <a:rPr lang="en-US" smtClean="0"/>
              <a:t>‹#›</a:t>
            </a:fld>
            <a:endParaRPr lang="en-US"/>
          </a:p>
        </p:txBody>
      </p:sp>
    </p:spTree>
    <p:extLst>
      <p:ext uri="{BB962C8B-B14F-4D97-AF65-F5344CB8AC3E}">
        <p14:creationId xmlns:p14="http://schemas.microsoft.com/office/powerpoint/2010/main" val="9337512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3.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yanchele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4" Type="http://schemas.openxmlformats.org/officeDocument/2006/relationships/hyperlink" Target="https://mastodon.social/@ryanchele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microsoft.com/office/2018/10/relationships/comments" Target="../comments/modernComment_14A_69407F8B.xm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ryancheley.com/" TargetMode="External"/><Relationship Id="rId7" Type="http://schemas.openxmlformats.org/officeDocument/2006/relationships/image" Target="../media/image20.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10" Type="http://schemas.openxmlformats.org/officeDocument/2006/relationships/image" Target="../media/image23.png"/><Relationship Id="rId4" Type="http://schemas.openxmlformats.org/officeDocument/2006/relationships/hyperlink" Target="https://mastodon.social/@ryancheley" TargetMode="Externa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Ryan Cheley</a:t>
            </a:r>
          </a:p>
          <a:p>
            <a:r>
              <a:rPr lang="en-US" sz="3600" dirty="0"/>
              <a:t>Senior Regional Director of Business Informatics</a:t>
            </a:r>
          </a:p>
          <a:p>
            <a:r>
              <a:rPr lang="en-US" sz="3600" dirty="0"/>
              <a:t>Director of Engineering</a:t>
            </a:r>
          </a:p>
        </p:txBody>
      </p:sp>
    </p:spTree>
    <p:extLst>
      <p:ext uri="{BB962C8B-B14F-4D97-AF65-F5344CB8AC3E}">
        <p14:creationId xmlns:p14="http://schemas.microsoft.com/office/powerpoint/2010/main" val="2338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it?</a:t>
            </a:r>
          </a:p>
        </p:txBody>
      </p:sp>
    </p:spTree>
    <p:extLst>
      <p:ext uri="{BB962C8B-B14F-4D97-AF65-F5344CB8AC3E}">
        <p14:creationId xmlns:p14="http://schemas.microsoft.com/office/powerpoint/2010/main" val="2228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it happens?</a:t>
            </a:r>
          </a:p>
        </p:txBody>
      </p:sp>
    </p:spTree>
    <p:extLst>
      <p:ext uri="{BB962C8B-B14F-4D97-AF65-F5344CB8AC3E}">
        <p14:creationId xmlns:p14="http://schemas.microsoft.com/office/powerpoint/2010/main" val="6259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it Start?</a:t>
            </a:r>
          </a:p>
        </p:txBody>
      </p:sp>
    </p:spTree>
    <p:extLst>
      <p:ext uri="{BB962C8B-B14F-4D97-AF65-F5344CB8AC3E}">
        <p14:creationId xmlns:p14="http://schemas.microsoft.com/office/powerpoint/2010/main" val="24369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Tree>
    <p:extLst>
      <p:ext uri="{BB962C8B-B14F-4D97-AF65-F5344CB8AC3E}">
        <p14:creationId xmlns:p14="http://schemas.microsoft.com/office/powerpoint/2010/main" val="28583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Tree>
    <p:extLst>
      <p:ext uri="{BB962C8B-B14F-4D97-AF65-F5344CB8AC3E}">
        <p14:creationId xmlns:p14="http://schemas.microsoft.com/office/powerpoint/2010/main" val="310646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do I get out?</a:t>
            </a:r>
          </a:p>
        </p:txBody>
      </p:sp>
    </p:spTree>
    <p:extLst>
      <p:ext uri="{BB962C8B-B14F-4D97-AF65-F5344CB8AC3E}">
        <p14:creationId xmlns:p14="http://schemas.microsoft.com/office/powerpoint/2010/main" val="19242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76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4294967295"/>
          </p:nvPr>
        </p:nvSpPr>
        <p:spPr>
          <a:xfrm>
            <a:off x="990600" y="565150"/>
            <a:ext cx="11201400" cy="5884863"/>
          </a:xfrm>
        </p:spPr>
        <p:txBody>
          <a:bodyPr>
            <a:normAutofit lnSpcReduction="10000"/>
          </a:bodyPr>
          <a:lstStyle/>
          <a:p>
            <a:pPr marL="0" indent="0">
              <a:buNone/>
            </a:pPr>
            <a:r>
              <a:rPr lang="en-US" sz="7200" dirty="0"/>
              <a:t>A culture that </a:t>
            </a:r>
            <a:r>
              <a:rPr lang="en-US" sz="7200" b="1" dirty="0"/>
              <a:t>accepts </a:t>
            </a:r>
            <a:r>
              <a:rPr lang="en-US" sz="7200" dirty="0"/>
              <a:t>error notifications and </a:t>
            </a:r>
            <a:r>
              <a:rPr lang="en-US" sz="7200" b="1" dirty="0"/>
              <a:t>ignores</a:t>
            </a:r>
            <a:r>
              <a:rPr lang="en-US" sz="7200" dirty="0"/>
              <a:t> them, encouraging a </a:t>
            </a:r>
            <a:r>
              <a:rPr lang="en-US" sz="7200" b="1" dirty="0"/>
              <a:t>reactive</a:t>
            </a:r>
            <a:r>
              <a:rPr lang="en-US" sz="7200" dirty="0"/>
              <a:t> fire fighting culture, instead of </a:t>
            </a:r>
            <a:r>
              <a:rPr lang="en-US" sz="7200" b="1" dirty="0"/>
              <a:t>proactive</a:t>
            </a:r>
            <a:r>
              <a:rPr lang="en-US" sz="7200" dirty="0"/>
              <a:t> culture of problem solving</a:t>
            </a:r>
          </a:p>
        </p:txBody>
      </p:sp>
    </p:spTree>
    <p:extLst>
      <p:ext uri="{BB962C8B-B14F-4D97-AF65-F5344CB8AC3E}">
        <p14:creationId xmlns:p14="http://schemas.microsoft.com/office/powerpoint/2010/main" val="7036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Is that Bad?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77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YES!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183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Husband</a:t>
            </a:r>
          </a:p>
          <a:p>
            <a:r>
              <a:rPr lang="en-US" sz="3600" dirty="0"/>
              <a:t>Father</a:t>
            </a:r>
          </a:p>
          <a:p>
            <a:r>
              <a:rPr lang="en-US" sz="3600" dirty="0"/>
              <a:t>Sports Fan</a:t>
            </a:r>
          </a:p>
          <a:p>
            <a:endParaRPr lang="en-US" sz="3600" dirty="0"/>
          </a:p>
          <a:p>
            <a:pPr marL="0" indent="0">
              <a:buNone/>
            </a:pPr>
            <a:endParaRPr lang="en-US" sz="3600" dirty="0"/>
          </a:p>
        </p:txBody>
      </p:sp>
      <p:pic>
        <p:nvPicPr>
          <p:cNvPr id="1026" name="Picture 2" descr="Dodgers Logo - Dodgers Baseball Team Logo - CleanPNG / KissPNG">
            <a:extLst>
              <a:ext uri="{FF2B5EF4-FFF2-40B4-BE49-F238E27FC236}">
                <a16:creationId xmlns:a16="http://schemas.microsoft.com/office/drawing/2014/main" id="{251F4DA6-BCC6-4F5F-ED07-6061475B2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471" y="4001294"/>
            <a:ext cx="2540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achella Valley Firebirds Logo - Primary Logo - American Hockey League  (AHL) - Chris Creamer's Sports Logos Page - SportsLogos.Net">
            <a:extLst>
              <a:ext uri="{FF2B5EF4-FFF2-40B4-BE49-F238E27FC236}">
                <a16:creationId xmlns:a16="http://schemas.microsoft.com/office/drawing/2014/main" id="{74AEF949-CE2E-9702-C4C9-A3339DF7D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955" y="4001294"/>
            <a:ext cx="2182774" cy="2310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96E52-0F97-7F4A-71CC-4C6F148B0655}"/>
              </a:ext>
            </a:extLst>
          </p:cNvPr>
          <p:cNvSpPr txBox="1"/>
          <p:nvPr/>
        </p:nvSpPr>
        <p:spPr>
          <a:xfrm>
            <a:off x="2498271" y="2416628"/>
            <a:ext cx="1061358" cy="646331"/>
          </a:xfrm>
          <a:prstGeom prst="rect">
            <a:avLst/>
          </a:prstGeom>
          <a:noFill/>
        </p:spPr>
        <p:txBody>
          <a:bodyPr wrap="square" rtlCol="0">
            <a:spAutoFit/>
          </a:bodyPr>
          <a:lstStyle/>
          <a:p>
            <a:r>
              <a:rPr lang="en-US" sz="3600" dirty="0"/>
              <a:t>🎓</a:t>
            </a:r>
          </a:p>
        </p:txBody>
      </p:sp>
      <p:sp>
        <p:nvSpPr>
          <p:cNvPr id="5" name="TextBox 4">
            <a:extLst>
              <a:ext uri="{FF2B5EF4-FFF2-40B4-BE49-F238E27FC236}">
                <a16:creationId xmlns:a16="http://schemas.microsoft.com/office/drawing/2014/main" id="{4E5DED1F-3703-055D-41DC-EEB49C0C20AE}"/>
              </a:ext>
            </a:extLst>
          </p:cNvPr>
          <p:cNvSpPr txBox="1"/>
          <p:nvPr/>
        </p:nvSpPr>
        <p:spPr>
          <a:xfrm>
            <a:off x="2895600" y="1825625"/>
            <a:ext cx="1061358"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91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Low Signal to Noise Ratio</a:t>
            </a:r>
          </a:p>
          <a:p>
            <a:r>
              <a:rPr lang="en-US" sz="3600" dirty="0"/>
              <a:t>Wait until the 💩 hits the fan</a:t>
            </a:r>
          </a:p>
        </p:txBody>
      </p:sp>
    </p:spTree>
    <p:extLst>
      <p:ext uri="{BB962C8B-B14F-4D97-AF65-F5344CB8AC3E}">
        <p14:creationId xmlns:p14="http://schemas.microsoft.com/office/powerpoint/2010/main" val="3310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does Error Culture happen?</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981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Lack of Understanding</a:t>
            </a:r>
          </a:p>
          <a:p>
            <a:pPr lvl="1"/>
            <a:r>
              <a:rPr lang="en-US" sz="3600" dirty="0"/>
              <a:t>What</a:t>
            </a:r>
          </a:p>
          <a:p>
            <a:pPr lvl="1"/>
            <a:r>
              <a:rPr lang="en-US" sz="3600" dirty="0"/>
              <a:t>Why</a:t>
            </a:r>
          </a:p>
          <a:p>
            <a:pPr lvl="1"/>
            <a:r>
              <a:rPr lang="en-US" sz="3600" dirty="0"/>
              <a:t>Who</a:t>
            </a:r>
          </a:p>
        </p:txBody>
      </p:sp>
    </p:spTree>
    <p:extLst>
      <p:ext uri="{BB962C8B-B14F-4D97-AF65-F5344CB8AC3E}">
        <p14:creationId xmlns:p14="http://schemas.microsoft.com/office/powerpoint/2010/main" val="8818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Error/Alert Fatigue</a:t>
            </a:r>
          </a:p>
        </p:txBody>
      </p:sp>
    </p:spTree>
    <p:extLst>
      <p:ext uri="{BB962C8B-B14F-4D97-AF65-F5344CB8AC3E}">
        <p14:creationId xmlns:p14="http://schemas.microsoft.com/office/powerpoint/2010/main" val="24724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3C61-53AC-0300-504F-3D4ED24118BA}"/>
              </a:ext>
            </a:extLst>
          </p:cNvPr>
          <p:cNvSpPr>
            <a:spLocks noGrp="1"/>
          </p:cNvSpPr>
          <p:nvPr>
            <p:ph type="title"/>
          </p:nvPr>
        </p:nvSpPr>
        <p:spPr/>
        <p:txBody>
          <a:bodyPr/>
          <a:lstStyle/>
          <a:p>
            <a:r>
              <a:rPr lang="en-US" dirty="0"/>
              <a:t>Why does it happen?</a:t>
            </a:r>
          </a:p>
        </p:txBody>
      </p:sp>
      <p:pic>
        <p:nvPicPr>
          <p:cNvPr id="4" name="Recents - 1 of 1.mov">
            <a:hlinkClick r:id="" action="ppaction://media"/>
            <a:extLst>
              <a:ext uri="{FF2B5EF4-FFF2-40B4-BE49-F238E27FC236}">
                <a16:creationId xmlns:a16="http://schemas.microsoft.com/office/drawing/2014/main" id="{EEF028C7-A2EE-5FC7-7099-54FAB3D443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165475" y="1825625"/>
            <a:ext cx="5862638" cy="4351338"/>
          </a:xfrm>
        </p:spPr>
      </p:pic>
    </p:spTree>
    <p:extLst>
      <p:ext uri="{BB962C8B-B14F-4D97-AF65-F5344CB8AC3E}">
        <p14:creationId xmlns:p14="http://schemas.microsoft.com/office/powerpoint/2010/main" val="89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Hero Culture</a:t>
            </a:r>
          </a:p>
        </p:txBody>
      </p:sp>
    </p:spTree>
    <p:extLst>
      <p:ext uri="{BB962C8B-B14F-4D97-AF65-F5344CB8AC3E}">
        <p14:creationId xmlns:p14="http://schemas.microsoft.com/office/powerpoint/2010/main" val="42618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4B96AB-4CEA-1628-41EE-AC3D04EC784D}"/>
              </a:ext>
            </a:extLst>
          </p:cNvPr>
          <p:cNvPicPr>
            <a:picLocks noGrp="1" noChangeAspect="1"/>
          </p:cNvPicPr>
          <p:nvPr>
            <p:ph idx="1"/>
          </p:nvPr>
        </p:nvPicPr>
        <p:blipFill>
          <a:blip r:embed="rId3"/>
          <a:stretch>
            <a:fillRect/>
          </a:stretch>
        </p:blipFill>
        <p:spPr>
          <a:xfrm>
            <a:off x="2566416" y="214031"/>
            <a:ext cx="7059168" cy="6429938"/>
          </a:xfrm>
          <a:prstGeom prst="rect">
            <a:avLst/>
          </a:prstGeom>
        </p:spPr>
      </p:pic>
    </p:spTree>
    <p:extLst>
      <p:ext uri="{BB962C8B-B14F-4D97-AF65-F5344CB8AC3E}">
        <p14:creationId xmlns:p14="http://schemas.microsoft.com/office/powerpoint/2010/main" val="1039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924BC-CCC7-AF39-67D9-ADCB7222EEC5}"/>
              </a:ext>
            </a:extLst>
          </p:cNvPr>
          <p:cNvPicPr>
            <a:picLocks noChangeAspect="1"/>
          </p:cNvPicPr>
          <p:nvPr/>
        </p:nvPicPr>
        <p:blipFill>
          <a:blip r:embed="rId3"/>
          <a:stretch>
            <a:fillRect/>
          </a:stretch>
        </p:blipFill>
        <p:spPr>
          <a:xfrm>
            <a:off x="2552700" y="183456"/>
            <a:ext cx="7086599" cy="6491087"/>
          </a:xfrm>
          <a:prstGeom prst="rect">
            <a:avLst/>
          </a:prstGeom>
        </p:spPr>
      </p:pic>
    </p:spTree>
    <p:extLst>
      <p:ext uri="{BB962C8B-B14F-4D97-AF65-F5344CB8AC3E}">
        <p14:creationId xmlns:p14="http://schemas.microsoft.com/office/powerpoint/2010/main" val="3331149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B204A-3E5C-131E-3BAF-5964052A27A4}"/>
              </a:ext>
            </a:extLst>
          </p:cNvPr>
          <p:cNvPicPr>
            <a:picLocks noChangeAspect="1"/>
          </p:cNvPicPr>
          <p:nvPr/>
        </p:nvPicPr>
        <p:blipFill>
          <a:blip r:embed="rId3"/>
          <a:stretch>
            <a:fillRect/>
          </a:stretch>
        </p:blipFill>
        <p:spPr>
          <a:xfrm>
            <a:off x="2541295" y="222795"/>
            <a:ext cx="7109409" cy="6412409"/>
          </a:xfrm>
          <a:prstGeom prst="rect">
            <a:avLst/>
          </a:prstGeom>
        </p:spPr>
      </p:pic>
    </p:spTree>
    <p:extLst>
      <p:ext uri="{BB962C8B-B14F-4D97-AF65-F5344CB8AC3E}">
        <p14:creationId xmlns:p14="http://schemas.microsoft.com/office/powerpoint/2010/main" val="491518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907BE-965A-1465-E265-9D18A7DFD4FF}"/>
              </a:ext>
            </a:extLst>
          </p:cNvPr>
          <p:cNvPicPr>
            <a:picLocks noChangeAspect="1"/>
          </p:cNvPicPr>
          <p:nvPr/>
        </p:nvPicPr>
        <p:blipFill>
          <a:blip r:embed="rId3"/>
          <a:stretch>
            <a:fillRect/>
          </a:stretch>
        </p:blipFill>
        <p:spPr>
          <a:xfrm>
            <a:off x="2687269" y="307521"/>
            <a:ext cx="6817462" cy="6242957"/>
          </a:xfrm>
          <a:prstGeom prst="rect">
            <a:avLst/>
          </a:prstGeom>
        </p:spPr>
      </p:pic>
    </p:spTree>
    <p:extLst>
      <p:ext uri="{BB962C8B-B14F-4D97-AF65-F5344CB8AC3E}">
        <p14:creationId xmlns:p14="http://schemas.microsoft.com/office/powerpoint/2010/main" val="146157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How to find me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Website: </a:t>
            </a:r>
            <a:r>
              <a:rPr lang="en-US" sz="3600" dirty="0">
                <a:hlinkClick r:id="rId3"/>
              </a:rPr>
              <a:t>https://ryancheley.com/</a:t>
            </a:r>
            <a:endParaRPr lang="en-US" sz="3600" dirty="0"/>
          </a:p>
          <a:p>
            <a:r>
              <a:rPr lang="en-US" sz="3600" dirty="0"/>
              <a:t>Mastodon: </a:t>
            </a:r>
            <a:r>
              <a:rPr lang="en-US" sz="3600" dirty="0">
                <a:hlinkClick r:id="rId4"/>
              </a:rPr>
              <a:t>https://mastodon.social/@ryancheley</a:t>
            </a:r>
            <a:endParaRPr lang="en-US" sz="3600" dirty="0"/>
          </a:p>
          <a:p>
            <a:r>
              <a:rPr lang="en-US" sz="3600" dirty="0"/>
              <a:t>GitHub: </a:t>
            </a:r>
            <a:r>
              <a:rPr lang="en-US" sz="3600" dirty="0">
                <a:hlinkClick r:id="rId5"/>
              </a:rPr>
              <a:t>https://github.com/ryancheley/</a:t>
            </a:r>
            <a:endParaRPr lang="en-US" sz="3600" dirty="0"/>
          </a:p>
          <a:p>
            <a:r>
              <a:rPr lang="en-US" sz="3600" dirty="0"/>
              <a:t>LinkedIn: </a:t>
            </a:r>
            <a:r>
              <a:rPr lang="en-US" sz="3600" dirty="0">
                <a:hlinkClick r:id="rId6"/>
              </a:rPr>
              <a:t>https://www.linkedin.com/in/ryan-cheley/</a:t>
            </a:r>
            <a:endParaRPr lang="en-US" sz="3600" dirty="0"/>
          </a:p>
        </p:txBody>
      </p:sp>
    </p:spTree>
    <p:extLst>
      <p:ext uri="{BB962C8B-B14F-4D97-AF65-F5344CB8AC3E}">
        <p14:creationId xmlns:p14="http://schemas.microsoft.com/office/powerpoint/2010/main" val="230278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07470-3E07-98A1-D16D-934AF8B80A77}"/>
              </a:ext>
            </a:extLst>
          </p:cNvPr>
          <p:cNvPicPr>
            <a:picLocks noChangeAspect="1"/>
          </p:cNvPicPr>
          <p:nvPr/>
        </p:nvPicPr>
        <p:blipFill>
          <a:blip r:embed="rId3"/>
          <a:stretch>
            <a:fillRect/>
          </a:stretch>
        </p:blipFill>
        <p:spPr>
          <a:xfrm>
            <a:off x="2552700" y="203306"/>
            <a:ext cx="7086600" cy="6451387"/>
          </a:xfrm>
          <a:prstGeom prst="rect">
            <a:avLst/>
          </a:prstGeom>
        </p:spPr>
      </p:pic>
    </p:spTree>
    <p:extLst>
      <p:ext uri="{BB962C8B-B14F-4D97-AF65-F5344CB8AC3E}">
        <p14:creationId xmlns:p14="http://schemas.microsoft.com/office/powerpoint/2010/main" val="2208863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A62F0-21D2-0251-8289-ED18FA887E48}"/>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3859087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706FB-D2E9-3A84-2430-745EA9C7C996}"/>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1902993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Error Culture Start?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652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Internal Reasons</a:t>
            </a:r>
          </a:p>
          <a:p>
            <a:r>
              <a:rPr lang="en-US" sz="3600" dirty="0"/>
              <a:t>External Reason</a:t>
            </a:r>
          </a:p>
        </p:txBody>
      </p:sp>
    </p:spTree>
    <p:extLst>
      <p:ext uri="{BB962C8B-B14F-4D97-AF65-F5344CB8AC3E}">
        <p14:creationId xmlns:p14="http://schemas.microsoft.com/office/powerpoint/2010/main" val="1835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Internal</a:t>
            </a:r>
          </a:p>
        </p:txBody>
      </p:sp>
      <p:sp>
        <p:nvSpPr>
          <p:cNvPr id="4" name="Content Placeholder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4939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WE</a:t>
            </a:r>
          </a:p>
        </p:txBody>
      </p:sp>
      <p:sp>
        <p:nvSpPr>
          <p:cNvPr id="4" name="Content Placeholder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693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a:t>THIS</a:t>
            </a:r>
            <a:endParaRPr lang="en-US" dirty="0"/>
          </a:p>
        </p:txBody>
      </p:sp>
      <p:sp>
        <p:nvSpPr>
          <p:cNvPr id="4" name="Content Placeholder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0045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525280" y="1309913"/>
            <a:ext cx="9336683" cy="5096384"/>
          </a:xfrm>
          <a:prstGeom prst="rect">
            <a:avLst/>
          </a:prstGeom>
        </p:spPr>
      </p:pic>
    </p:spTree>
    <p:extLst>
      <p:ext uri="{BB962C8B-B14F-4D97-AF65-F5344CB8AC3E}">
        <p14:creationId xmlns:p14="http://schemas.microsoft.com/office/powerpoint/2010/main" val="2958531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E6D5-CE60-6B85-2DC7-803FF5CA7E75}"/>
              </a:ext>
            </a:extLst>
          </p:cNvPr>
          <p:cNvSpPr>
            <a:spLocks noGrp="1"/>
          </p:cNvSpPr>
          <p:nvPr>
            <p:ph type="title"/>
          </p:nvPr>
        </p:nvSpPr>
        <p:spPr/>
        <p:txBody>
          <a:bodyPr/>
          <a:lstStyle/>
          <a:p>
            <a:r>
              <a:rPr lang="en-US" dirty="0"/>
              <a:t>Internal</a:t>
            </a:r>
          </a:p>
        </p:txBody>
      </p:sp>
      <p:pic>
        <p:nvPicPr>
          <p:cNvPr id="1026" name="Picture 2" descr="C:\Users\ryan\AppData\Local\Temp\SNAGHTML99de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902" y="2295958"/>
            <a:ext cx="9477375"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42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normAutofit/>
          </a:bodyPr>
          <a:lstStyle/>
          <a:p>
            <a:r>
              <a:rPr lang="en-US" sz="3600" dirty="0"/>
              <a:t>What the heck are all of these emails I get for anyway? </a:t>
            </a:r>
          </a:p>
        </p:txBody>
      </p:sp>
    </p:spTree>
    <p:extLst>
      <p:ext uri="{BB962C8B-B14F-4D97-AF65-F5344CB8AC3E}">
        <p14:creationId xmlns:p14="http://schemas.microsoft.com/office/powerpoint/2010/main" val="10169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55126C-70AA-0F89-3781-FF6BE1D28E33}"/>
              </a:ext>
            </a:extLst>
          </p:cNvPr>
          <p:cNvSpPr>
            <a:spLocks noGrp="1"/>
          </p:cNvSpPr>
          <p:nvPr>
            <p:ph type="ctrTitle"/>
          </p:nvPr>
        </p:nvSpPr>
        <p:spPr/>
        <p:txBody>
          <a:bodyPr/>
          <a:lstStyle/>
          <a:p>
            <a:r>
              <a:rPr lang="en-US" dirty="0"/>
              <a:t>Might be Useful</a:t>
            </a:r>
          </a:p>
        </p:txBody>
      </p:sp>
      <p:sp>
        <p:nvSpPr>
          <p:cNvPr id="5" name="Subtitle 4">
            <a:extLst>
              <a:ext uri="{FF2B5EF4-FFF2-40B4-BE49-F238E27FC236}">
                <a16:creationId xmlns:a16="http://schemas.microsoft.com/office/drawing/2014/main" id="{53E31F2E-4CA8-80E3-B67E-E9AF261432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7984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pic>
        <p:nvPicPr>
          <p:cNvPr id="5" name="Picture 4"/>
          <p:cNvPicPr>
            <a:picLocks noChangeAspect="1"/>
          </p:cNvPicPr>
          <p:nvPr/>
        </p:nvPicPr>
        <p:blipFill>
          <a:blip r:embed="rId3"/>
          <a:stretch>
            <a:fillRect/>
          </a:stretch>
        </p:blipFill>
        <p:spPr>
          <a:xfrm>
            <a:off x="1193672" y="1492179"/>
            <a:ext cx="9852945" cy="4770076"/>
          </a:xfrm>
          <a:prstGeom prst="rect">
            <a:avLst/>
          </a:prstGeom>
        </p:spPr>
      </p:pic>
    </p:spTree>
    <p:extLst>
      <p:ext uri="{BB962C8B-B14F-4D97-AF65-F5344CB8AC3E}">
        <p14:creationId xmlns:p14="http://schemas.microsoft.com/office/powerpoint/2010/main" val="2940205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pic>
        <p:nvPicPr>
          <p:cNvPr id="6" name="Picture 5">
            <a:extLst>
              <a:ext uri="{FF2B5EF4-FFF2-40B4-BE49-F238E27FC236}">
                <a16:creationId xmlns:a16="http://schemas.microsoft.com/office/drawing/2014/main" id="{71977B5E-2B38-3816-2D8F-517461725080}"/>
              </a:ext>
            </a:extLst>
          </p:cNvPr>
          <p:cNvPicPr>
            <a:picLocks noChangeAspect="1"/>
          </p:cNvPicPr>
          <p:nvPr/>
        </p:nvPicPr>
        <p:blipFill>
          <a:blip r:embed="rId3"/>
          <a:stretch>
            <a:fillRect/>
          </a:stretch>
        </p:blipFill>
        <p:spPr>
          <a:xfrm>
            <a:off x="233497" y="1430912"/>
            <a:ext cx="11725005" cy="4678058"/>
          </a:xfrm>
          <a:prstGeom prst="rect">
            <a:avLst/>
          </a:prstGeom>
        </p:spPr>
      </p:pic>
      <p:sp>
        <p:nvSpPr>
          <p:cNvPr id="3" name="Rectangle 2">
            <a:extLst>
              <a:ext uri="{FF2B5EF4-FFF2-40B4-BE49-F238E27FC236}">
                <a16:creationId xmlns:a16="http://schemas.microsoft.com/office/drawing/2014/main" id="{1A4BCFEB-FA6B-4166-D20E-43FADA51E599}"/>
              </a:ext>
            </a:extLst>
          </p:cNvPr>
          <p:cNvSpPr/>
          <p:nvPr/>
        </p:nvSpPr>
        <p:spPr>
          <a:xfrm>
            <a:off x="6600826" y="4486276"/>
            <a:ext cx="2443162" cy="357188"/>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748FC63-33BF-89FA-79B3-2B8260904E60}"/>
              </a:ext>
            </a:extLst>
          </p:cNvPr>
          <p:cNvSpPr/>
          <p:nvPr/>
        </p:nvSpPr>
        <p:spPr>
          <a:xfrm>
            <a:off x="5243512" y="4486276"/>
            <a:ext cx="1357313" cy="357188"/>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88D02D3-4165-D264-DC85-3039542C561F}"/>
              </a:ext>
            </a:extLst>
          </p:cNvPr>
          <p:cNvSpPr txBox="1"/>
          <p:nvPr/>
        </p:nvSpPr>
        <p:spPr>
          <a:xfrm>
            <a:off x="3388723" y="5187434"/>
            <a:ext cx="2800351" cy="646331"/>
          </a:xfrm>
          <a:prstGeom prst="rect">
            <a:avLst/>
          </a:prstGeom>
          <a:noFill/>
        </p:spPr>
        <p:txBody>
          <a:bodyPr wrap="square" rtlCol="0">
            <a:spAutoFit/>
          </a:bodyPr>
          <a:lstStyle/>
          <a:p>
            <a:r>
              <a:rPr lang="en-US" sz="3600" dirty="0"/>
              <a:t>Which one?</a:t>
            </a:r>
          </a:p>
        </p:txBody>
      </p:sp>
      <p:sp>
        <p:nvSpPr>
          <p:cNvPr id="8" name="TextBox 7">
            <a:extLst>
              <a:ext uri="{FF2B5EF4-FFF2-40B4-BE49-F238E27FC236}">
                <a16:creationId xmlns:a16="http://schemas.microsoft.com/office/drawing/2014/main" id="{A9580D53-9F67-BD58-0931-9973A6D18514}"/>
              </a:ext>
            </a:extLst>
          </p:cNvPr>
          <p:cNvSpPr txBox="1"/>
          <p:nvPr/>
        </p:nvSpPr>
        <p:spPr>
          <a:xfrm>
            <a:off x="8272463" y="5103922"/>
            <a:ext cx="3571739" cy="646331"/>
          </a:xfrm>
          <a:prstGeom prst="rect">
            <a:avLst/>
          </a:prstGeom>
          <a:noFill/>
        </p:spPr>
        <p:txBody>
          <a:bodyPr wrap="square" rtlCol="0">
            <a:spAutoFit/>
          </a:bodyPr>
          <a:lstStyle/>
          <a:p>
            <a:r>
              <a:rPr lang="en-US" sz="3600" dirty="0"/>
              <a:t>What IP Address?</a:t>
            </a:r>
          </a:p>
        </p:txBody>
      </p:sp>
    </p:spTree>
    <p:extLst>
      <p:ext uri="{BB962C8B-B14F-4D97-AF65-F5344CB8AC3E}">
        <p14:creationId xmlns:p14="http://schemas.microsoft.com/office/powerpoint/2010/main" val="181646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External</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Best Practice</a:t>
            </a:r>
          </a:p>
          <a:p>
            <a:r>
              <a:rPr lang="en-US" sz="3600" dirty="0"/>
              <a:t>Default Enabled Alerts</a:t>
            </a:r>
          </a:p>
        </p:txBody>
      </p:sp>
    </p:spTree>
    <p:extLst>
      <p:ext uri="{BB962C8B-B14F-4D97-AF65-F5344CB8AC3E}">
        <p14:creationId xmlns:p14="http://schemas.microsoft.com/office/powerpoint/2010/main" val="23455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332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People in Tech</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Developers</a:t>
            </a:r>
          </a:p>
          <a:p>
            <a:r>
              <a:rPr lang="en-US" sz="3600" dirty="0"/>
              <a:t>Help Desk Folks</a:t>
            </a:r>
          </a:p>
          <a:p>
            <a:r>
              <a:rPr lang="en-US" sz="3600" dirty="0"/>
              <a:t>System Admins</a:t>
            </a:r>
          </a:p>
          <a:p>
            <a:r>
              <a:rPr lang="en-US" sz="3600" dirty="0"/>
              <a:t>Network Admins</a:t>
            </a:r>
          </a:p>
          <a:p>
            <a:r>
              <a:rPr lang="en-US" sz="3600" dirty="0"/>
              <a:t>Directors of Engineering</a:t>
            </a:r>
          </a:p>
          <a:p>
            <a:r>
              <a:rPr lang="en-US" sz="3600" dirty="0"/>
              <a:t>Chief Technical Officers</a:t>
            </a:r>
          </a:p>
        </p:txBody>
      </p:sp>
    </p:spTree>
    <p:extLst>
      <p:ext uri="{BB962C8B-B14F-4D97-AF65-F5344CB8AC3E}">
        <p14:creationId xmlns:p14="http://schemas.microsoft.com/office/powerpoint/2010/main" val="28034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Office Workers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Administrative Assistants</a:t>
            </a:r>
          </a:p>
          <a:p>
            <a:r>
              <a:rPr lang="en-US" sz="3600" dirty="0"/>
              <a:t>Office Managers</a:t>
            </a:r>
          </a:p>
          <a:p>
            <a:r>
              <a:rPr lang="en-US" sz="3600" dirty="0"/>
              <a:t>Customer Service Representatives</a:t>
            </a:r>
          </a:p>
          <a:p>
            <a:r>
              <a:rPr lang="en-US" sz="3600" dirty="0"/>
              <a:t>Account Managers</a:t>
            </a:r>
          </a:p>
        </p:txBody>
      </p:sp>
    </p:spTree>
    <p:extLst>
      <p:ext uri="{BB962C8B-B14F-4D97-AF65-F5344CB8AC3E}">
        <p14:creationId xmlns:p14="http://schemas.microsoft.com/office/powerpoint/2010/main" val="16767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Other Areas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Healthcare</a:t>
            </a:r>
          </a:p>
          <a:p>
            <a:r>
              <a:rPr lang="en-US" sz="3600" dirty="0"/>
              <a:t>Education</a:t>
            </a:r>
          </a:p>
          <a:p>
            <a:r>
              <a:rPr lang="en-US" sz="3600" dirty="0"/>
              <a:t>Agriculture</a:t>
            </a:r>
          </a:p>
          <a:p>
            <a:r>
              <a:rPr lang="en-US" sz="3600"/>
              <a:t>Hospitality</a:t>
            </a:r>
            <a:endParaRPr lang="en-US" sz="3600" dirty="0"/>
          </a:p>
        </p:txBody>
      </p:sp>
    </p:spTree>
    <p:extLst>
      <p:ext uri="{BB962C8B-B14F-4D97-AF65-F5344CB8AC3E}">
        <p14:creationId xmlns:p14="http://schemas.microsoft.com/office/powerpoint/2010/main" val="37704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Anyone!</a:t>
            </a:r>
          </a:p>
        </p:txBody>
      </p:sp>
      <p:sp>
        <p:nvSpPr>
          <p:cNvPr id="4" name="Subtitle 3">
            <a:extLst>
              <a:ext uri="{FF2B5EF4-FFF2-40B4-BE49-F238E27FC236}">
                <a16:creationId xmlns:a16="http://schemas.microsoft.com/office/drawing/2014/main" id="{EC33D0F0-1265-FAAA-8BF1-122DC1CF9C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7248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70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Definition</a:t>
            </a:r>
          </a:p>
        </p:txBody>
      </p:sp>
    </p:spTree>
    <p:extLst>
      <p:ext uri="{BB962C8B-B14F-4D97-AF65-F5344CB8AC3E}">
        <p14:creationId xmlns:p14="http://schemas.microsoft.com/office/powerpoint/2010/main" val="3296275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Ask yourself a few questions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9599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1</a:t>
            </a:r>
          </a:p>
        </p:txBody>
      </p:sp>
      <p:pic>
        <p:nvPicPr>
          <p:cNvPr id="4" name="Picture 3"/>
          <p:cNvPicPr>
            <a:picLocks noChangeAspect="1"/>
          </p:cNvPicPr>
          <p:nvPr/>
        </p:nvPicPr>
        <p:blipFill>
          <a:blip r:embed="rId3"/>
          <a:stretch>
            <a:fillRect/>
          </a:stretch>
        </p:blipFill>
        <p:spPr>
          <a:xfrm>
            <a:off x="-7352" y="365125"/>
            <a:ext cx="12199352" cy="6333565"/>
          </a:xfrm>
          <a:prstGeom prst="rect">
            <a:avLst/>
          </a:prstGeom>
        </p:spPr>
      </p:pic>
    </p:spTree>
    <p:extLst>
      <p:ext uri="{BB962C8B-B14F-4D97-AF65-F5344CB8AC3E}">
        <p14:creationId xmlns:p14="http://schemas.microsoft.com/office/powerpoint/2010/main" val="3677331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3747247" cy="4351338"/>
          </a:xfrm>
        </p:spPr>
        <p:txBody>
          <a:bodyPr>
            <a:normAutofit/>
          </a:bodyPr>
          <a:lstStyle/>
          <a:p>
            <a:r>
              <a:rPr lang="en-US" sz="3600" dirty="0"/>
              <a:t>Do you have a rule that just deletes emails?</a:t>
            </a:r>
          </a:p>
        </p:txBody>
      </p:sp>
      <p:pic>
        <p:nvPicPr>
          <p:cNvPr id="6" name="Picture 5" descr="A screenshot of a computer screen&#10;&#10;Description automatically generated">
            <a:extLst>
              <a:ext uri="{FF2B5EF4-FFF2-40B4-BE49-F238E27FC236}">
                <a16:creationId xmlns:a16="http://schemas.microsoft.com/office/drawing/2014/main" id="{1C63C296-E75E-6411-7386-A72182CD8C60}"/>
              </a:ext>
            </a:extLst>
          </p:cNvPr>
          <p:cNvPicPr>
            <a:picLocks noChangeAspect="1"/>
          </p:cNvPicPr>
          <p:nvPr/>
        </p:nvPicPr>
        <p:blipFill>
          <a:blip r:embed="rId3"/>
          <a:stretch>
            <a:fillRect/>
          </a:stretch>
        </p:blipFill>
        <p:spPr>
          <a:xfrm>
            <a:off x="6569527" y="365124"/>
            <a:ext cx="5121729" cy="6354737"/>
          </a:xfrm>
          <a:prstGeom prst="rect">
            <a:avLst/>
          </a:prstGeom>
        </p:spPr>
      </p:pic>
    </p:spTree>
    <p:extLst>
      <p:ext uri="{BB962C8B-B14F-4D97-AF65-F5344CB8AC3E}">
        <p14:creationId xmlns:p14="http://schemas.microsoft.com/office/powerpoint/2010/main" val="1445420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pic>
        <p:nvPicPr>
          <p:cNvPr id="6" name="Picture 5">
            <a:extLst>
              <a:ext uri="{FF2B5EF4-FFF2-40B4-BE49-F238E27FC236}">
                <a16:creationId xmlns:a16="http://schemas.microsoft.com/office/drawing/2014/main" id="{3E42B213-BFEB-7025-DD6B-D0E6D0992BF0}"/>
              </a:ext>
            </a:extLst>
          </p:cNvPr>
          <p:cNvPicPr>
            <a:picLocks noChangeAspect="1"/>
          </p:cNvPicPr>
          <p:nvPr/>
        </p:nvPicPr>
        <p:blipFill>
          <a:blip r:embed="rId3"/>
          <a:stretch>
            <a:fillRect/>
          </a:stretch>
        </p:blipFill>
        <p:spPr>
          <a:xfrm>
            <a:off x="404166" y="1333635"/>
            <a:ext cx="11383668" cy="4541871"/>
          </a:xfrm>
          <a:prstGeom prst="rect">
            <a:avLst/>
          </a:prstGeom>
        </p:spPr>
      </p:pic>
    </p:spTree>
    <p:extLst>
      <p:ext uri="{BB962C8B-B14F-4D97-AF65-F5344CB8AC3E}">
        <p14:creationId xmlns:p14="http://schemas.microsoft.com/office/powerpoint/2010/main" val="1801387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get alerts and have no idea why? </a:t>
            </a:r>
          </a:p>
        </p:txBody>
      </p:sp>
    </p:spTree>
    <p:extLst>
      <p:ext uri="{BB962C8B-B14F-4D97-AF65-F5344CB8AC3E}">
        <p14:creationId xmlns:p14="http://schemas.microsoft.com/office/powerpoint/2010/main" val="2624131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endParaRPr lang="en-US" dirty="0"/>
          </a:p>
        </p:txBody>
      </p:sp>
      <p:pic>
        <p:nvPicPr>
          <p:cNvPr id="5" name="Content Placeholder 5" descr="A cartoon of a person holding a fire extinguisher&#10;&#10;Description automatically generated">
            <a:extLst>
              <a:ext uri="{FF2B5EF4-FFF2-40B4-BE49-F238E27FC236}">
                <a16:creationId xmlns:a16="http://schemas.microsoft.com/office/drawing/2014/main" id="{2FF5E043-98F4-5D9D-E55E-939E405599BB}"/>
              </a:ext>
            </a:extLst>
          </p:cNvPr>
          <p:cNvPicPr>
            <a:picLocks noChangeAspect="1"/>
          </p:cNvPicPr>
          <p:nvPr/>
        </p:nvPicPr>
        <p:blipFill>
          <a:blip r:embed="rId3"/>
          <a:stretch>
            <a:fillRect/>
          </a:stretch>
        </p:blipFill>
        <p:spPr>
          <a:xfrm>
            <a:off x="3191780" y="1322615"/>
            <a:ext cx="5808440" cy="5359478"/>
          </a:xfrm>
          <a:prstGeom prst="rect">
            <a:avLst/>
          </a:prstGeom>
        </p:spPr>
      </p:pic>
    </p:spTree>
    <p:extLst>
      <p:ext uri="{BB962C8B-B14F-4D97-AF65-F5344CB8AC3E}">
        <p14:creationId xmlns:p14="http://schemas.microsoft.com/office/powerpoint/2010/main" val="2944946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If you answered yes … </a:t>
            </a:r>
          </a:p>
        </p:txBody>
      </p:sp>
      <p:sp>
        <p:nvSpPr>
          <p:cNvPr id="4" name="Subtitle 3">
            <a:extLst>
              <a:ext uri="{FF2B5EF4-FFF2-40B4-BE49-F238E27FC236}">
                <a16:creationId xmlns:a16="http://schemas.microsoft.com/office/drawing/2014/main" id="{76993A1E-F6F0-2C27-AB7E-70064CBF35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5639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You’re in an Error Culture</a:t>
            </a:r>
          </a:p>
        </p:txBody>
      </p:sp>
    </p:spTree>
    <p:extLst>
      <p:ext uri="{BB962C8B-B14F-4D97-AF65-F5344CB8AC3E}">
        <p14:creationId xmlns:p14="http://schemas.microsoft.com/office/powerpoint/2010/main" val="1326836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Convinced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2208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can </a:t>
            </a:r>
            <a:r>
              <a:rPr lang="en-US" b="1" dirty="0"/>
              <a:t>I</a:t>
            </a:r>
            <a:r>
              <a:rPr lang="en-US" dirty="0"/>
              <a:t> fix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48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Alert Definition</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pPr marL="0" lvl="0" indent="0">
              <a:lnSpc>
                <a:spcPct val="100000"/>
              </a:lnSpc>
              <a:spcBef>
                <a:spcPts val="0"/>
              </a:spcBef>
              <a:buNone/>
              <a:defRPr/>
            </a:pPr>
            <a:r>
              <a:rPr lang="en-US" sz="3600" dirty="0"/>
              <a:t>a </a:t>
            </a:r>
            <a:r>
              <a:rPr lang="en-US" sz="3600" dirty="0">
                <a:solidFill>
                  <a:srgbClr val="1F1F1F"/>
                </a:solidFill>
                <a:highlight>
                  <a:srgbClr val="FFFFFF"/>
                </a:highlight>
                <a:latin typeface="Roboto" panose="020F0502020204030204" pitchFamily="34" charset="0"/>
              </a:rPr>
              <a:t>warning of a </a:t>
            </a:r>
            <a:r>
              <a:rPr lang="en-US" sz="3600" b="1" dirty="0">
                <a:solidFill>
                  <a:srgbClr val="1F1F1F"/>
                </a:solidFill>
                <a:highlight>
                  <a:srgbClr val="FFFFFF"/>
                </a:highlight>
                <a:latin typeface="Roboto" panose="020F0502020204030204" pitchFamily="34" charset="0"/>
              </a:rPr>
              <a:t>danger</a:t>
            </a:r>
            <a:r>
              <a:rPr lang="en-US" sz="3600" dirty="0">
                <a:solidFill>
                  <a:srgbClr val="1F1F1F"/>
                </a:solidFill>
                <a:highlight>
                  <a:srgbClr val="FFFFFF"/>
                </a:highlight>
                <a:latin typeface="Roboto" panose="020F0502020204030204" pitchFamily="34" charset="0"/>
              </a:rPr>
              <a:t>, </a:t>
            </a:r>
            <a:r>
              <a:rPr lang="en-US" sz="3600" b="1" dirty="0">
                <a:solidFill>
                  <a:srgbClr val="1F1F1F"/>
                </a:solidFill>
                <a:highlight>
                  <a:srgbClr val="FFFFFF"/>
                </a:highlight>
                <a:latin typeface="Roboto" panose="020F0502020204030204" pitchFamily="34" charset="0"/>
              </a:rPr>
              <a:t>threat</a:t>
            </a:r>
            <a:r>
              <a:rPr lang="en-US" sz="3600" dirty="0">
                <a:solidFill>
                  <a:srgbClr val="1F1F1F"/>
                </a:solidFill>
                <a:highlight>
                  <a:srgbClr val="FFFFFF"/>
                </a:highlight>
                <a:latin typeface="Roboto" panose="020F0502020204030204" pitchFamily="34" charset="0"/>
              </a:rPr>
              <a:t>, or </a:t>
            </a:r>
            <a:r>
              <a:rPr lang="en-US" sz="3600" b="1" dirty="0">
                <a:solidFill>
                  <a:srgbClr val="1F1F1F"/>
                </a:solidFill>
                <a:highlight>
                  <a:srgbClr val="FFFFFF"/>
                </a:highlight>
                <a:latin typeface="Roboto" panose="020F0502020204030204" pitchFamily="34" charset="0"/>
              </a:rPr>
              <a:t>problem</a:t>
            </a:r>
            <a:r>
              <a:rPr lang="en-US" sz="3600" dirty="0">
                <a:solidFill>
                  <a:srgbClr val="1F1F1F"/>
                </a:solidFill>
                <a:highlight>
                  <a:srgbClr val="FFFFFF"/>
                </a:highlight>
                <a:latin typeface="Roboto" panose="020F0502020204030204" pitchFamily="34" charset="0"/>
              </a:rPr>
              <a:t>, typically with the intention of having it avoided or dealt with.</a:t>
            </a:r>
          </a:p>
        </p:txBody>
      </p:sp>
    </p:spTree>
    <p:extLst>
      <p:ext uri="{BB962C8B-B14F-4D97-AF65-F5344CB8AC3E}">
        <p14:creationId xmlns:p14="http://schemas.microsoft.com/office/powerpoint/2010/main" val="2076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Good News!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341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Good news!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Individual Contributor</a:t>
            </a:r>
          </a:p>
          <a:p>
            <a:r>
              <a:rPr lang="en-US" sz="3600" dirty="0"/>
              <a:t>Chief Technical Officer</a:t>
            </a:r>
          </a:p>
        </p:txBody>
      </p:sp>
    </p:spTree>
    <p:extLst>
      <p:ext uri="{BB962C8B-B14F-4D97-AF65-F5344CB8AC3E}">
        <p14:creationId xmlns:p14="http://schemas.microsoft.com/office/powerpoint/2010/main" val="25900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Where to start?</a:t>
            </a:r>
          </a:p>
        </p:txBody>
      </p:sp>
      <p:sp>
        <p:nvSpPr>
          <p:cNvPr id="5" name="Subtitle 4">
            <a:extLst>
              <a:ext uri="{FF2B5EF4-FFF2-40B4-BE49-F238E27FC236}">
                <a16:creationId xmlns:a16="http://schemas.microsoft.com/office/drawing/2014/main" id="{4D9CF69B-193A-706A-ECF5-D63C27A1A1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4978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BC457A-B5E5-4ED1-3AA5-1D373700B3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7158" y="270158"/>
            <a:ext cx="6317684" cy="631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43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Ask Questions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7996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2379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NO</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38645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Delete the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But not JUST the alert</a:t>
            </a:r>
          </a:p>
          <a:p>
            <a:r>
              <a:rPr lang="en-US" sz="3600" dirty="0"/>
              <a:t>The mechanism that generates the alert</a:t>
            </a:r>
          </a:p>
        </p:txBody>
      </p:sp>
    </p:spTree>
    <p:extLst>
      <p:ext uri="{BB962C8B-B14F-4D97-AF65-F5344CB8AC3E}">
        <p14:creationId xmlns:p14="http://schemas.microsoft.com/office/powerpoint/2010/main" val="26537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4350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YES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982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Assumptions</a:t>
            </a:r>
          </a:p>
        </p:txBody>
      </p:sp>
    </p:spTree>
    <p:extLst>
      <p:ext uri="{BB962C8B-B14F-4D97-AF65-F5344CB8AC3E}">
        <p14:creationId xmlns:p14="http://schemas.microsoft.com/office/powerpoint/2010/main" val="369733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Important Alert!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8572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Actionable?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9844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What does an Actionable Alert Look Like?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515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VERB</a:t>
            </a:r>
          </a:p>
        </p:txBody>
      </p:sp>
      <p:pic>
        <p:nvPicPr>
          <p:cNvPr id="1026" name="Picture 2">
            <a:extLst>
              <a:ext uri="{FF2B5EF4-FFF2-40B4-BE49-F238E27FC236}">
                <a16:creationId xmlns:a16="http://schemas.microsoft.com/office/drawing/2014/main" id="{65F5FC44-7CCB-3C8E-8EEE-F2FBB316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57175"/>
            <a:ext cx="634365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71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5B17904A-C6FD-49AD-BC49-94FDE494A3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8447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is unresponsive!</a:t>
            </a:r>
          </a:p>
        </p:txBody>
      </p:sp>
    </p:spTree>
    <p:extLst>
      <p:ext uri="{BB962C8B-B14F-4D97-AF65-F5344CB8AC3E}">
        <p14:creationId xmlns:p14="http://schemas.microsoft.com/office/powerpoint/2010/main" val="1169261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Better</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a:t>
            </a:r>
          </a:p>
        </p:txBody>
      </p:sp>
    </p:spTree>
    <p:extLst>
      <p:ext uri="{BB962C8B-B14F-4D97-AF65-F5344CB8AC3E}">
        <p14:creationId xmlns:p14="http://schemas.microsoft.com/office/powerpoint/2010/main" val="18629974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**do** X</a:t>
            </a:r>
          </a:p>
        </p:txBody>
      </p:sp>
    </p:spTree>
    <p:extLst>
      <p:ext uri="{BB962C8B-B14F-4D97-AF65-F5344CB8AC3E}">
        <p14:creationId xmlns:p14="http://schemas.microsoft.com/office/powerpoint/2010/main" val="3015606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a:t>
            </a:r>
            <a:r>
              <a:rPr lang="en-US" sz="5400" b="1" dirty="0">
                <a:effectLst/>
                <a:latin typeface="Helvetica" pitchFamily="2" charset="0"/>
              </a:rPr>
              <a:t>REBOOT</a:t>
            </a:r>
            <a:r>
              <a:rPr lang="en-US" sz="5400" dirty="0">
                <a:effectLst/>
                <a:latin typeface="Helvetica" pitchFamily="2" charset="0"/>
              </a:rPr>
              <a:t> the server</a:t>
            </a:r>
          </a:p>
        </p:txBody>
      </p:sp>
    </p:spTree>
    <p:extLst>
      <p:ext uri="{BB962C8B-B14F-4D97-AF65-F5344CB8AC3E}">
        <p14:creationId xmlns:p14="http://schemas.microsoft.com/office/powerpoint/2010/main" val="3121502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Actionable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spTree>
    <p:extLst>
      <p:ext uri="{BB962C8B-B14F-4D97-AF65-F5344CB8AC3E}">
        <p14:creationId xmlns:p14="http://schemas.microsoft.com/office/powerpoint/2010/main" val="147261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r>
              <a:rPr lang="en-US" sz="3600" dirty="0"/>
              <a:t>Done primarily via email</a:t>
            </a:r>
          </a:p>
          <a:p>
            <a:r>
              <a:rPr lang="en-US" sz="3600" dirty="0"/>
              <a:t>Are automated</a:t>
            </a:r>
          </a:p>
        </p:txBody>
      </p:sp>
    </p:spTree>
    <p:extLst>
      <p:ext uri="{BB962C8B-B14F-4D97-AF65-F5344CB8AC3E}">
        <p14:creationId xmlns:p14="http://schemas.microsoft.com/office/powerpoint/2010/main" val="4523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Why does the alert exist?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spTree>
    <p:extLst>
      <p:ext uri="{BB962C8B-B14F-4D97-AF65-F5344CB8AC3E}">
        <p14:creationId xmlns:p14="http://schemas.microsoft.com/office/powerpoint/2010/main" val="24466584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3600" dirty="0"/>
              <a:t>Is it important? </a:t>
            </a:r>
          </a:p>
        </p:txBody>
      </p:sp>
    </p:spTree>
    <p:extLst>
      <p:ext uri="{BB962C8B-B14F-4D97-AF65-F5344CB8AC3E}">
        <p14:creationId xmlns:p14="http://schemas.microsoft.com/office/powerpoint/2010/main" val="47303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428750"/>
            <a:ext cx="10515600" cy="4748213"/>
          </a:xfrm>
        </p:spPr>
        <p:txBody>
          <a:bodyPr>
            <a:noAutofit/>
          </a:bodyPr>
          <a:lstStyle/>
          <a:p>
            <a:pPr marL="0" indent="0">
              <a:buNone/>
            </a:pPr>
            <a:r>
              <a:rPr lang="en-US" sz="5400" b="1" dirty="0"/>
              <a:t>Subject</a:t>
            </a:r>
            <a:r>
              <a:rPr lang="en-US" sz="5400" dirty="0"/>
              <a:t>: Super Important Alert about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1045791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test server on Digital Ocean. It is used for project ABC which is set to be retired on September 1, 2024</a:t>
            </a:r>
          </a:p>
        </p:txBody>
      </p:sp>
    </p:spTree>
    <p:extLst>
      <p:ext uri="{BB962C8B-B14F-4D97-AF65-F5344CB8AC3E}">
        <p14:creationId xmlns:p14="http://schemas.microsoft.com/office/powerpoint/2010/main" val="12783071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4155318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A4B-E447-6F94-AF59-41BD5660C5CA}"/>
              </a:ext>
            </a:extLst>
          </p:cNvPr>
          <p:cNvSpPr>
            <a:spLocks noGrp="1"/>
          </p:cNvSpPr>
          <p:nvPr>
            <p:ph type="title"/>
          </p:nvPr>
        </p:nvSpPr>
        <p:spPr/>
        <p:txBody>
          <a:bodyPr/>
          <a:lstStyle/>
          <a:p>
            <a:r>
              <a:rPr lang="en-US" dirty="0"/>
              <a:t>Alert Context</a:t>
            </a:r>
          </a:p>
        </p:txBody>
      </p:sp>
      <p:sp>
        <p:nvSpPr>
          <p:cNvPr id="3" name="Content Placeholder 2">
            <a:extLst>
              <a:ext uri="{FF2B5EF4-FFF2-40B4-BE49-F238E27FC236}">
                <a16:creationId xmlns:a16="http://schemas.microsoft.com/office/drawing/2014/main" id="{CF21B452-9931-1F48-815A-3ACA2A77B3C3}"/>
              </a:ext>
            </a:extLst>
          </p:cNvPr>
          <p:cNvSpPr>
            <a:spLocks noGrp="1"/>
          </p:cNvSpPr>
          <p:nvPr>
            <p:ph idx="1"/>
          </p:nvPr>
        </p:nvSpPr>
        <p:spPr/>
        <p:txBody>
          <a:bodyPr>
            <a:normAutofit/>
          </a:bodyPr>
          <a:lstStyle/>
          <a:p>
            <a:r>
              <a:rPr lang="en-US" sz="3600" dirty="0"/>
              <a:t>Link</a:t>
            </a:r>
          </a:p>
          <a:p>
            <a:r>
              <a:rPr lang="en-US" sz="3600" dirty="0"/>
              <a:t>Embedded</a:t>
            </a:r>
          </a:p>
        </p:txBody>
      </p:sp>
    </p:spTree>
    <p:extLst>
      <p:ext uri="{BB962C8B-B14F-4D97-AF65-F5344CB8AC3E}">
        <p14:creationId xmlns:p14="http://schemas.microsoft.com/office/powerpoint/2010/main" val="15645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Who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Should be notified?</a:t>
            </a:r>
          </a:p>
        </p:txBody>
      </p:sp>
    </p:spTree>
    <p:extLst>
      <p:ext uri="{BB962C8B-B14F-4D97-AF65-F5344CB8AC3E}">
        <p14:creationId xmlns:p14="http://schemas.microsoft.com/office/powerpoint/2010/main" val="37440242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71600"/>
            <a:ext cx="10515600" cy="4805363"/>
          </a:xfrm>
        </p:spPr>
        <p:txBody>
          <a:bodyPr>
            <a:no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37909042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Are these the right people to notify?</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Claims team</a:t>
            </a:r>
          </a:p>
          <a:p>
            <a:r>
              <a:rPr lang="en-US" sz="3600" dirty="0"/>
              <a:t>Business Analyst</a:t>
            </a:r>
          </a:p>
          <a:p>
            <a:r>
              <a:rPr lang="en-US" sz="3600" dirty="0"/>
              <a:t>Developer</a:t>
            </a:r>
          </a:p>
        </p:txBody>
      </p:sp>
    </p:spTree>
    <p:extLst>
      <p:ext uri="{BB962C8B-B14F-4D97-AF65-F5344CB8AC3E}">
        <p14:creationId xmlns:p14="http://schemas.microsoft.com/office/powerpoint/2010/main" val="33079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Server Admin</a:t>
            </a:r>
          </a:p>
        </p:txBody>
      </p:sp>
    </p:spTree>
    <p:extLst>
      <p:ext uri="{BB962C8B-B14F-4D97-AF65-F5344CB8AC3E}">
        <p14:creationId xmlns:p14="http://schemas.microsoft.com/office/powerpoint/2010/main" val="21542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Conversation</a:t>
            </a:r>
          </a:p>
        </p:txBody>
      </p:sp>
    </p:spTree>
    <p:extLst>
      <p:ext uri="{BB962C8B-B14F-4D97-AF65-F5344CB8AC3E}">
        <p14:creationId xmlns:p14="http://schemas.microsoft.com/office/powerpoint/2010/main" val="424023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Best Alert</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spTree>
    <p:extLst>
      <p:ext uri="{BB962C8B-B14F-4D97-AF65-F5344CB8AC3E}">
        <p14:creationId xmlns:p14="http://schemas.microsoft.com/office/powerpoint/2010/main" val="123641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endParaRPr lang="en-US"/>
          </a:p>
        </p:txBody>
      </p:sp>
      <p:pic>
        <p:nvPicPr>
          <p:cNvPr id="5" name="Content Placeholder 4" descr="A diagram of a different type of person&#10;&#10;Description automatically generated with medium confidence">
            <a:extLst>
              <a:ext uri="{FF2B5EF4-FFF2-40B4-BE49-F238E27FC236}">
                <a16:creationId xmlns:a16="http://schemas.microsoft.com/office/drawing/2014/main" id="{DACB1344-E5FF-6085-6DEE-A05903A032DE}"/>
              </a:ext>
            </a:extLst>
          </p:cNvPr>
          <p:cNvPicPr>
            <a:picLocks noGrp="1" noChangeAspect="1"/>
          </p:cNvPicPr>
          <p:nvPr>
            <p:ph idx="1"/>
          </p:nvPr>
        </p:nvPicPr>
        <p:blipFill>
          <a:blip r:embed="rId4"/>
          <a:stretch>
            <a:fillRect/>
          </a:stretch>
        </p:blipFill>
        <p:spPr>
          <a:xfrm>
            <a:off x="381670" y="528325"/>
            <a:ext cx="11428659" cy="5801350"/>
          </a:xfrm>
        </p:spPr>
      </p:pic>
      <p:sp>
        <p:nvSpPr>
          <p:cNvPr id="3" name="TextBox 2">
            <a:extLst>
              <a:ext uri="{FF2B5EF4-FFF2-40B4-BE49-F238E27FC236}">
                <a16:creationId xmlns:a16="http://schemas.microsoft.com/office/drawing/2014/main" id="{93722CCC-4961-9BB0-9D37-D14F41440F64}"/>
              </a:ext>
            </a:extLst>
          </p:cNvPr>
          <p:cNvSpPr txBox="1"/>
          <p:nvPr/>
        </p:nvSpPr>
        <p:spPr>
          <a:xfrm>
            <a:off x="6614808" y="3919523"/>
            <a:ext cx="1147864" cy="369332"/>
          </a:xfrm>
          <a:prstGeom prst="rect">
            <a:avLst/>
          </a:prstGeom>
          <a:noFill/>
        </p:spPr>
        <p:txBody>
          <a:bodyPr wrap="square" rtlCol="0">
            <a:spAutoFit/>
          </a:bodyPr>
          <a:lstStyle/>
          <a:p>
            <a:r>
              <a:rPr lang="en-US" dirty="0"/>
              <a:t>Confusion</a:t>
            </a:r>
          </a:p>
        </p:txBody>
      </p:sp>
      <p:sp>
        <p:nvSpPr>
          <p:cNvPr id="4" name="TextBox 3">
            <a:extLst>
              <a:ext uri="{FF2B5EF4-FFF2-40B4-BE49-F238E27FC236}">
                <a16:creationId xmlns:a16="http://schemas.microsoft.com/office/drawing/2014/main" id="{781B1398-8159-FBD8-D210-EDEE75F10982}"/>
              </a:ext>
            </a:extLst>
          </p:cNvPr>
          <p:cNvSpPr txBox="1"/>
          <p:nvPr/>
        </p:nvSpPr>
        <p:spPr>
          <a:xfrm>
            <a:off x="4763311" y="3591367"/>
            <a:ext cx="1147864" cy="646331"/>
          </a:xfrm>
          <a:prstGeom prst="rect">
            <a:avLst/>
          </a:prstGeom>
          <a:noFill/>
        </p:spPr>
        <p:txBody>
          <a:bodyPr wrap="square" rtlCol="0">
            <a:spAutoFit/>
          </a:bodyPr>
          <a:lstStyle/>
          <a:p>
            <a:r>
              <a:rPr lang="en-US" dirty="0"/>
              <a:t>Time Waste</a:t>
            </a:r>
          </a:p>
        </p:txBody>
      </p:sp>
      <p:sp>
        <p:nvSpPr>
          <p:cNvPr id="6" name="TextBox 5">
            <a:extLst>
              <a:ext uri="{FF2B5EF4-FFF2-40B4-BE49-F238E27FC236}">
                <a16:creationId xmlns:a16="http://schemas.microsoft.com/office/drawing/2014/main" id="{3F42BA95-D22C-6A33-CC17-9470A1E03CB2}"/>
              </a:ext>
            </a:extLst>
          </p:cNvPr>
          <p:cNvSpPr txBox="1"/>
          <p:nvPr/>
        </p:nvSpPr>
        <p:spPr>
          <a:xfrm>
            <a:off x="5525309" y="2178995"/>
            <a:ext cx="1284051" cy="369332"/>
          </a:xfrm>
          <a:prstGeom prst="rect">
            <a:avLst/>
          </a:prstGeom>
          <a:noFill/>
        </p:spPr>
        <p:txBody>
          <a:bodyPr wrap="square" rtlCol="0">
            <a:spAutoFit/>
          </a:bodyPr>
          <a:lstStyle/>
          <a:p>
            <a:r>
              <a:rPr lang="en-US" dirty="0"/>
              <a:t>Frustration</a:t>
            </a:r>
          </a:p>
        </p:txBody>
      </p:sp>
      <p:sp>
        <p:nvSpPr>
          <p:cNvPr id="7" name="TextBox 6">
            <a:extLst>
              <a:ext uri="{FF2B5EF4-FFF2-40B4-BE49-F238E27FC236}">
                <a16:creationId xmlns:a16="http://schemas.microsoft.com/office/drawing/2014/main" id="{4200165F-482B-DCE8-0B16-1837405777D1}"/>
              </a:ext>
            </a:extLst>
          </p:cNvPr>
          <p:cNvSpPr txBox="1"/>
          <p:nvPr/>
        </p:nvSpPr>
        <p:spPr>
          <a:xfrm>
            <a:off x="5580434" y="3199405"/>
            <a:ext cx="1147864" cy="369332"/>
          </a:xfrm>
          <a:prstGeom prst="rect">
            <a:avLst/>
          </a:prstGeom>
          <a:noFill/>
        </p:spPr>
        <p:txBody>
          <a:bodyPr wrap="square" rtlCol="0">
            <a:spAutoFit/>
          </a:bodyPr>
          <a:lstStyle/>
          <a:p>
            <a:r>
              <a:rPr lang="en-US" dirty="0"/>
              <a:t>Best Case</a:t>
            </a:r>
          </a:p>
        </p:txBody>
      </p:sp>
    </p:spTree>
    <p:extLst>
      <p:ext uri="{BB962C8B-B14F-4D97-AF65-F5344CB8AC3E}">
        <p14:creationId xmlns:p14="http://schemas.microsoft.com/office/powerpoint/2010/main" val="1765834635"/>
      </p:ext>
    </p:extLst>
  </p:cSld>
  <p:clrMapOvr>
    <a:masterClrMapping/>
  </p:clrMapOvr>
  <p:extLst>
    <p:ext uri="{6950BFC3-D8DA-4A85-94F7-54DA5524770B}">
      <p188:commentRel xmlns:p188="http://schemas.microsoft.com/office/powerpoint/2018/8/main" r:id="rId3"/>
    </p:ext>
  </p:extLs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7937712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Pervasive</a:t>
            </a:r>
          </a:p>
        </p:txBody>
      </p:sp>
    </p:spTree>
    <p:extLst>
      <p:ext uri="{BB962C8B-B14F-4D97-AF65-F5344CB8AC3E}">
        <p14:creationId xmlns:p14="http://schemas.microsoft.com/office/powerpoint/2010/main" val="23964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Make it better</a:t>
            </a:r>
          </a:p>
        </p:txBody>
      </p:sp>
    </p:spTree>
    <p:extLst>
      <p:ext uri="{BB962C8B-B14F-4D97-AF65-F5344CB8AC3E}">
        <p14:creationId xmlns:p14="http://schemas.microsoft.com/office/powerpoint/2010/main" val="412043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Ask Questions</a:t>
            </a:r>
          </a:p>
        </p:txBody>
      </p:sp>
    </p:spTree>
    <p:extLst>
      <p:ext uri="{BB962C8B-B14F-4D97-AF65-F5344CB8AC3E}">
        <p14:creationId xmlns:p14="http://schemas.microsoft.com/office/powerpoint/2010/main" val="167389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Make Sure that your Alerts are</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spTree>
    <p:extLst>
      <p:ext uri="{BB962C8B-B14F-4D97-AF65-F5344CB8AC3E}">
        <p14:creationId xmlns:p14="http://schemas.microsoft.com/office/powerpoint/2010/main" val="18783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Adrienne Franke</a:t>
            </a:r>
          </a:p>
          <a:p>
            <a:r>
              <a:rPr lang="en-US" sz="3600" dirty="0"/>
              <a:t>Carolyn Zimmerman</a:t>
            </a:r>
          </a:p>
          <a:p>
            <a:r>
              <a:rPr lang="en-US" sz="3600" dirty="0"/>
              <a:t>Mario </a:t>
            </a:r>
            <a:r>
              <a:rPr lang="en-US" sz="3600" dirty="0" err="1"/>
              <a:t>Munuz</a:t>
            </a:r>
            <a:endParaRPr lang="en-US" sz="3600" dirty="0"/>
          </a:p>
          <a:p>
            <a:r>
              <a:rPr lang="en-US" sz="3600" dirty="0"/>
              <a:t>Trey </a:t>
            </a:r>
            <a:r>
              <a:rPr lang="en-US" sz="3600" dirty="0" err="1"/>
              <a:t>Hunner</a:t>
            </a:r>
            <a:endParaRPr lang="en-US" sz="3600" dirty="0"/>
          </a:p>
        </p:txBody>
      </p:sp>
    </p:spTree>
    <p:extLst>
      <p:ext uri="{BB962C8B-B14F-4D97-AF65-F5344CB8AC3E}">
        <p14:creationId xmlns:p14="http://schemas.microsoft.com/office/powerpoint/2010/main" val="192396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59C44-CA5A-5B99-EB7B-A6E852AB2738}"/>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A46C7164-25E3-D4D0-7233-2BCE691DA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36577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Find me</a:t>
            </a:r>
          </a:p>
        </p:txBody>
      </p:sp>
      <p:graphicFrame>
        <p:nvGraphicFramePr>
          <p:cNvPr id="7" name="Content Placeholder 6">
            <a:extLst>
              <a:ext uri="{FF2B5EF4-FFF2-40B4-BE49-F238E27FC236}">
                <a16:creationId xmlns:a16="http://schemas.microsoft.com/office/drawing/2014/main" id="{31AEFE98-F974-3D90-7AC7-0ED4A003C9CA}"/>
              </a:ext>
            </a:extLst>
          </p:cNvPr>
          <p:cNvGraphicFramePr>
            <a:graphicFrameLocks noGrp="1"/>
          </p:cNvGraphicFramePr>
          <p:nvPr>
            <p:ph idx="1"/>
            <p:extLst>
              <p:ext uri="{D42A27DB-BD31-4B8C-83A1-F6EECF244321}">
                <p14:modId xmlns:p14="http://schemas.microsoft.com/office/powerpoint/2010/main" val="2287009180"/>
              </p:ext>
            </p:extLst>
          </p:nvPr>
        </p:nvGraphicFramePr>
        <p:xfrm>
          <a:off x="838200" y="1335768"/>
          <a:ext cx="10515600" cy="5266056"/>
        </p:xfrm>
        <a:graphic>
          <a:graphicData uri="http://schemas.openxmlformats.org/drawingml/2006/table">
            <a:tbl>
              <a:tblPr firstRow="1" bandRow="1">
                <a:tableStyleId>{5C22544A-7EE6-4342-B048-85BDC9FD1C3A}</a:tableStyleId>
              </a:tblPr>
              <a:tblGrid>
                <a:gridCol w="8681357">
                  <a:extLst>
                    <a:ext uri="{9D8B030D-6E8A-4147-A177-3AD203B41FA5}">
                      <a16:colId xmlns:a16="http://schemas.microsoft.com/office/drawing/2014/main" val="2676688151"/>
                    </a:ext>
                  </a:extLst>
                </a:gridCol>
                <a:gridCol w="1834243">
                  <a:extLst>
                    <a:ext uri="{9D8B030D-6E8A-4147-A177-3AD203B41FA5}">
                      <a16:colId xmlns:a16="http://schemas.microsoft.com/office/drawing/2014/main" val="3749534244"/>
                    </a:ext>
                  </a:extLst>
                </a:gridCol>
              </a:tblGrid>
              <a:tr h="444046">
                <a:tc>
                  <a:txBody>
                    <a:bodyPr/>
                    <a:lstStyle/>
                    <a:p>
                      <a:r>
                        <a:rPr lang="en-US" dirty="0"/>
                        <a:t>Site</a:t>
                      </a:r>
                    </a:p>
                  </a:txBody>
                  <a:tcPr/>
                </a:tc>
                <a:tc>
                  <a:txBody>
                    <a:bodyPr/>
                    <a:lstStyle/>
                    <a:p>
                      <a:r>
                        <a:rPr lang="en-US" dirty="0"/>
                        <a:t>QR Code</a:t>
                      </a:r>
                    </a:p>
                  </a:txBody>
                  <a:tcPr/>
                </a:tc>
                <a:extLst>
                  <a:ext uri="{0D108BD9-81ED-4DB2-BD59-A6C34878D82A}">
                    <a16:rowId xmlns:a16="http://schemas.microsoft.com/office/drawing/2014/main" val="3350425208"/>
                  </a:ext>
                </a:extLst>
              </a:tr>
              <a:tr h="1232989">
                <a:tc>
                  <a:txBody>
                    <a:bodyPr/>
                    <a:lstStyle/>
                    <a:p>
                      <a:r>
                        <a:rPr lang="en-US" sz="3600" dirty="0"/>
                        <a:t>Blog</a:t>
                      </a:r>
                    </a:p>
                    <a:p>
                      <a:r>
                        <a:rPr lang="en-US" sz="3600" dirty="0">
                          <a:hlinkClick r:id="rId3"/>
                        </a:rPr>
                        <a:t>https://ryancheley.com/</a:t>
                      </a:r>
                      <a:endParaRPr lang="en-US" sz="3600" dirty="0"/>
                    </a:p>
                  </a:txBody>
                  <a:tcPr/>
                </a:tc>
                <a:tc>
                  <a:txBody>
                    <a:bodyPr/>
                    <a:lstStyle/>
                    <a:p>
                      <a:endParaRPr lang="en-US" dirty="0"/>
                    </a:p>
                  </a:txBody>
                  <a:tcPr/>
                </a:tc>
                <a:extLst>
                  <a:ext uri="{0D108BD9-81ED-4DB2-BD59-A6C34878D82A}">
                    <a16:rowId xmlns:a16="http://schemas.microsoft.com/office/drawing/2014/main" val="4026397611"/>
                  </a:ext>
                </a:extLst>
              </a:tr>
              <a:tr h="1167311">
                <a:tc>
                  <a:txBody>
                    <a:bodyPr/>
                    <a:lstStyle/>
                    <a:p>
                      <a:r>
                        <a:rPr lang="en-US" sz="3600" dirty="0"/>
                        <a:t>Mastodon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4"/>
                        </a:rPr>
                        <a:t>https://mastodon.social/@ryancheley</a:t>
                      </a:r>
                      <a:endParaRPr lang="en-US" sz="3600" dirty="0"/>
                    </a:p>
                  </a:txBody>
                  <a:tcPr/>
                </a:tc>
                <a:tc>
                  <a:txBody>
                    <a:bodyPr/>
                    <a:lstStyle/>
                    <a:p>
                      <a:endParaRPr lang="en-US" dirty="0"/>
                    </a:p>
                  </a:txBody>
                  <a:tcPr/>
                </a:tc>
                <a:extLst>
                  <a:ext uri="{0D108BD9-81ED-4DB2-BD59-A6C34878D82A}">
                    <a16:rowId xmlns:a16="http://schemas.microsoft.com/office/drawing/2014/main" val="637552897"/>
                  </a:ext>
                </a:extLst>
              </a:tr>
              <a:tr h="1208315">
                <a:tc>
                  <a:txBody>
                    <a:bodyPr/>
                    <a:lstStyle/>
                    <a:p>
                      <a:r>
                        <a:rPr lang="en-US" sz="3600" dirty="0"/>
                        <a:t>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5"/>
                        </a:rPr>
                        <a:t>https://github.com/ryancheley/</a:t>
                      </a:r>
                      <a:endParaRPr lang="en-US" sz="3600" dirty="0"/>
                    </a:p>
                  </a:txBody>
                  <a:tcPr/>
                </a:tc>
                <a:tc>
                  <a:txBody>
                    <a:bodyPr/>
                    <a:lstStyle/>
                    <a:p>
                      <a:endParaRPr lang="en-US"/>
                    </a:p>
                  </a:txBody>
                  <a:tcPr/>
                </a:tc>
                <a:extLst>
                  <a:ext uri="{0D108BD9-81ED-4DB2-BD59-A6C34878D82A}">
                    <a16:rowId xmlns:a16="http://schemas.microsoft.com/office/drawing/2014/main" val="968692070"/>
                  </a:ext>
                </a:extLst>
              </a:tr>
              <a:tr h="1191986">
                <a:tc>
                  <a:txBody>
                    <a:bodyPr/>
                    <a:lstStyle/>
                    <a:p>
                      <a:r>
                        <a:rPr lang="en-US" sz="3600" dirty="0"/>
                        <a:t>LinkedIn</a:t>
                      </a:r>
                    </a:p>
                    <a:p>
                      <a:r>
                        <a:rPr lang="en-US" sz="3600" dirty="0">
                          <a:hlinkClick r:id="rId6"/>
                        </a:rPr>
                        <a:t>https://www.linkedin.com/in/ryan-cheley/</a:t>
                      </a:r>
                      <a:endParaRPr lang="en-US" sz="3600" dirty="0"/>
                    </a:p>
                  </a:txBody>
                  <a:tcPr/>
                </a:tc>
                <a:tc>
                  <a:txBody>
                    <a:bodyPr/>
                    <a:lstStyle/>
                    <a:p>
                      <a:endParaRPr lang="en-US" dirty="0"/>
                    </a:p>
                  </a:txBody>
                  <a:tcPr/>
                </a:tc>
                <a:extLst>
                  <a:ext uri="{0D108BD9-81ED-4DB2-BD59-A6C34878D82A}">
                    <a16:rowId xmlns:a16="http://schemas.microsoft.com/office/drawing/2014/main" val="1202954027"/>
                  </a:ext>
                </a:extLst>
              </a:tr>
            </a:tbl>
          </a:graphicData>
        </a:graphic>
      </p:graphicFrame>
      <p:pic>
        <p:nvPicPr>
          <p:cNvPr id="9" name="Picture 8" descr="A qr code on a white background&#10;&#10;Description automatically generated">
            <a:extLst>
              <a:ext uri="{FF2B5EF4-FFF2-40B4-BE49-F238E27FC236}">
                <a16:creationId xmlns:a16="http://schemas.microsoft.com/office/drawing/2014/main" id="{A22ACABA-ECAF-7AAB-EC58-1172ADB1C4C6}"/>
              </a:ext>
            </a:extLst>
          </p:cNvPr>
          <p:cNvPicPr>
            <a:picLocks noChangeAspect="1"/>
          </p:cNvPicPr>
          <p:nvPr/>
        </p:nvPicPr>
        <p:blipFill>
          <a:blip r:embed="rId7"/>
          <a:stretch>
            <a:fillRect/>
          </a:stretch>
        </p:blipFill>
        <p:spPr>
          <a:xfrm>
            <a:off x="9832527" y="1822858"/>
            <a:ext cx="1156607" cy="1156607"/>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0007FEFA-AD68-FD8C-3DEB-3DB2B4624055}"/>
              </a:ext>
            </a:extLst>
          </p:cNvPr>
          <p:cNvPicPr>
            <a:picLocks noChangeAspect="1"/>
          </p:cNvPicPr>
          <p:nvPr/>
        </p:nvPicPr>
        <p:blipFill>
          <a:blip r:embed="rId8"/>
          <a:stretch>
            <a:fillRect/>
          </a:stretch>
        </p:blipFill>
        <p:spPr>
          <a:xfrm>
            <a:off x="9814384" y="2995794"/>
            <a:ext cx="1156607" cy="1156607"/>
          </a:xfrm>
          <a:prstGeom prst="rect">
            <a:avLst/>
          </a:prstGeom>
        </p:spPr>
      </p:pic>
      <p:pic>
        <p:nvPicPr>
          <p:cNvPr id="13" name="Picture 12" descr="A qr code on a white background&#10;&#10;Description automatically generated">
            <a:extLst>
              <a:ext uri="{FF2B5EF4-FFF2-40B4-BE49-F238E27FC236}">
                <a16:creationId xmlns:a16="http://schemas.microsoft.com/office/drawing/2014/main" id="{70CE3C43-D698-FD78-A191-318C599CD682}"/>
              </a:ext>
            </a:extLst>
          </p:cNvPr>
          <p:cNvPicPr>
            <a:picLocks noChangeAspect="1"/>
          </p:cNvPicPr>
          <p:nvPr/>
        </p:nvPicPr>
        <p:blipFill>
          <a:blip r:embed="rId9"/>
          <a:stretch>
            <a:fillRect/>
          </a:stretch>
        </p:blipFill>
        <p:spPr>
          <a:xfrm>
            <a:off x="9796241" y="4199799"/>
            <a:ext cx="1156607" cy="1156607"/>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1A78FAFE-E879-BC5C-4AA3-973F5BB41065}"/>
              </a:ext>
            </a:extLst>
          </p:cNvPr>
          <p:cNvPicPr>
            <a:picLocks noChangeAspect="1"/>
          </p:cNvPicPr>
          <p:nvPr/>
        </p:nvPicPr>
        <p:blipFill>
          <a:blip r:embed="rId10"/>
          <a:stretch>
            <a:fillRect/>
          </a:stretch>
        </p:blipFill>
        <p:spPr>
          <a:xfrm>
            <a:off x="9796241" y="5390107"/>
            <a:ext cx="1156607" cy="1156607"/>
          </a:xfrm>
          <a:prstGeom prst="rect">
            <a:avLst/>
          </a:prstGeom>
        </p:spPr>
      </p:pic>
    </p:spTree>
    <p:extLst>
      <p:ext uri="{BB962C8B-B14F-4D97-AF65-F5344CB8AC3E}">
        <p14:creationId xmlns:p14="http://schemas.microsoft.com/office/powerpoint/2010/main" val="166802324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7539</TotalTime>
  <Words>2325</Words>
  <Application>Microsoft Macintosh PowerPoint</Application>
  <PresentationFormat>Widescreen</PresentationFormat>
  <Paragraphs>441</Paragraphs>
  <Slides>99</Slides>
  <Notes>93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99</vt:i4>
      </vt:variant>
    </vt:vector>
  </HeadingPairs>
  <TitlesOfParts>
    <vt:vector size="107" baseType="lpstr">
      <vt:lpstr>Aptos</vt:lpstr>
      <vt:lpstr>Arial</vt:lpstr>
      <vt:lpstr>Calibri</vt:lpstr>
      <vt:lpstr>Calibri Light</vt:lpstr>
      <vt:lpstr>Helvetica</vt:lpstr>
      <vt:lpstr>Inconsolata NF Regular</vt:lpstr>
      <vt:lpstr>Roboto</vt:lpstr>
      <vt:lpstr>Office 2013 - 2022 Theme</vt:lpstr>
      <vt:lpstr>Introduction</vt:lpstr>
      <vt:lpstr>Introduction</vt:lpstr>
      <vt:lpstr>How to find me</vt:lpstr>
      <vt:lpstr>Error Culture</vt:lpstr>
      <vt:lpstr>Definition</vt:lpstr>
      <vt:lpstr>Alert Definition</vt:lpstr>
      <vt:lpstr>Assumptions</vt:lpstr>
      <vt:lpstr>Assumptions</vt:lpstr>
      <vt:lpstr>Conversation</vt:lpstr>
      <vt:lpstr>What is it?</vt:lpstr>
      <vt:lpstr>Why it happens?</vt:lpstr>
      <vt:lpstr>When does it Start?</vt:lpstr>
      <vt:lpstr>Who does it happen to?</vt:lpstr>
      <vt:lpstr>Am I in it?</vt:lpstr>
      <vt:lpstr>How do I get out?</vt:lpstr>
      <vt:lpstr>What is Error Culture?</vt:lpstr>
      <vt:lpstr>PowerPoint Presentation</vt:lpstr>
      <vt:lpstr>Is that Bad?</vt:lpstr>
      <vt:lpstr>YES!</vt:lpstr>
      <vt:lpstr>Why is it bad?</vt:lpstr>
      <vt:lpstr>Why does Error Culture happen?</vt:lpstr>
      <vt:lpstr>Why does it happen?</vt:lpstr>
      <vt:lpstr>Why does it happen?</vt:lpstr>
      <vt:lpstr>Why does it happen?</vt:lpstr>
      <vt:lpstr>Why does it happen?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does Error Culture Start?</vt:lpstr>
      <vt:lpstr>PowerPoint Presentation</vt:lpstr>
      <vt:lpstr>Internal</vt:lpstr>
      <vt:lpstr>WE</vt:lpstr>
      <vt:lpstr>THIS</vt:lpstr>
      <vt:lpstr>Internal</vt:lpstr>
      <vt:lpstr>Internal</vt:lpstr>
      <vt:lpstr>Might be Useful</vt:lpstr>
      <vt:lpstr>Internal</vt:lpstr>
      <vt:lpstr>Internal</vt:lpstr>
      <vt:lpstr>External</vt:lpstr>
      <vt:lpstr>Who does it happen to?</vt:lpstr>
      <vt:lpstr>People in Tech</vt:lpstr>
      <vt:lpstr>Office Workers</vt:lpstr>
      <vt:lpstr>Other Areas</vt:lpstr>
      <vt:lpstr>Anyone!</vt:lpstr>
      <vt:lpstr>Am I in it?</vt:lpstr>
      <vt:lpstr>Ask yourself a few questions</vt:lpstr>
      <vt:lpstr>Question 1</vt:lpstr>
      <vt:lpstr>Question 2</vt:lpstr>
      <vt:lpstr>Question 3</vt:lpstr>
      <vt:lpstr>Question 3</vt:lpstr>
      <vt:lpstr>Question 4</vt:lpstr>
      <vt:lpstr>If you answered yes … </vt:lpstr>
      <vt:lpstr>You’re in an Error Culture</vt:lpstr>
      <vt:lpstr>Convinced</vt:lpstr>
      <vt:lpstr>How can I fix it?</vt:lpstr>
      <vt:lpstr>Good News!</vt:lpstr>
      <vt:lpstr>Good news!</vt:lpstr>
      <vt:lpstr>Where to start?</vt:lpstr>
      <vt:lpstr>PowerPoint Presentation</vt:lpstr>
      <vt:lpstr>Ask Questions</vt:lpstr>
      <vt:lpstr>Is the Alert Important?</vt:lpstr>
      <vt:lpstr>NO</vt:lpstr>
      <vt:lpstr>Delete the Alert</vt:lpstr>
      <vt:lpstr>Is the Alert Important?</vt:lpstr>
      <vt:lpstr>YES</vt:lpstr>
      <vt:lpstr>Important Alert!</vt:lpstr>
      <vt:lpstr>Is the Alert Actionable?</vt:lpstr>
      <vt:lpstr>What does an Actionable Alert Look Like?</vt:lpstr>
      <vt:lpstr>VERB</vt:lpstr>
      <vt:lpstr>Examples</vt:lpstr>
      <vt:lpstr>Bad</vt:lpstr>
      <vt:lpstr>Better</vt:lpstr>
      <vt:lpstr>Best</vt:lpstr>
      <vt:lpstr>Best</vt:lpstr>
      <vt:lpstr>Actionable Alert!</vt:lpstr>
      <vt:lpstr>Why does the alert exist?</vt:lpstr>
      <vt:lpstr>Why …</vt:lpstr>
      <vt:lpstr>Best</vt:lpstr>
      <vt:lpstr>Example Link</vt:lpstr>
      <vt:lpstr>Example Link</vt:lpstr>
      <vt:lpstr>Alert Context</vt:lpstr>
      <vt:lpstr>Who …</vt:lpstr>
      <vt:lpstr>Best</vt:lpstr>
      <vt:lpstr>Are these the right people to notify?</vt:lpstr>
      <vt:lpstr>Right People</vt:lpstr>
      <vt:lpstr>Best Alert</vt:lpstr>
      <vt:lpstr>PowerPoint Presentation</vt:lpstr>
      <vt:lpstr>Conclusion</vt:lpstr>
      <vt:lpstr>Pervasive</vt:lpstr>
      <vt:lpstr>Make it better</vt:lpstr>
      <vt:lpstr>Ask Questions</vt:lpstr>
      <vt:lpstr>Make Sure that your Alerts are</vt:lpstr>
      <vt:lpstr>Special Thanks</vt:lpstr>
      <vt:lpstr>Questions?</vt:lpstr>
      <vt:lpstr>Find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Ryan Cheley</dc:creator>
  <cp:lastModifiedBy>Ryan Cheley</cp:lastModifiedBy>
  <cp:revision>32</cp:revision>
  <dcterms:created xsi:type="dcterms:W3CDTF">2024-07-30T01:09:25Z</dcterms:created>
  <dcterms:modified xsi:type="dcterms:W3CDTF">2024-09-11T01:29:12Z</dcterms:modified>
</cp:coreProperties>
</file>