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modernComment_16F_44F2A1D9.xml" ContentType="application/vnd.ms-powerpoint.comment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98"/>
  </p:notesMasterIdLst>
  <p:sldIdLst>
    <p:sldId id="257" r:id="rId2"/>
    <p:sldId id="338" r:id="rId3"/>
    <p:sldId id="258" r:id="rId4"/>
    <p:sldId id="256" r:id="rId5"/>
    <p:sldId id="341" r:id="rId6"/>
    <p:sldId id="355" r:id="rId7"/>
    <p:sldId id="357" r:id="rId8"/>
    <p:sldId id="354" r:id="rId9"/>
    <p:sldId id="342" r:id="rId10"/>
    <p:sldId id="283" r:id="rId11"/>
    <p:sldId id="286" r:id="rId12"/>
    <p:sldId id="295" r:id="rId13"/>
    <p:sldId id="284" r:id="rId14"/>
    <p:sldId id="293" r:id="rId15"/>
    <p:sldId id="282" r:id="rId16"/>
    <p:sldId id="294" r:id="rId17"/>
    <p:sldId id="370" r:id="rId18"/>
    <p:sldId id="261" r:id="rId19"/>
    <p:sldId id="285" r:id="rId20"/>
    <p:sldId id="349" r:id="rId21"/>
    <p:sldId id="263" r:id="rId22"/>
    <p:sldId id="364" r:id="rId23"/>
    <p:sldId id="264" r:id="rId24"/>
    <p:sldId id="265" r:id="rId25"/>
    <p:sldId id="345" r:id="rId26"/>
    <p:sldId id="266" r:id="rId27"/>
    <p:sldId id="267" r:id="rId28"/>
    <p:sldId id="287" r:id="rId29"/>
    <p:sldId id="288" r:id="rId30"/>
    <p:sldId id="289" r:id="rId31"/>
    <p:sldId id="290" r:id="rId32"/>
    <p:sldId id="291" r:id="rId33"/>
    <p:sldId id="292" r:id="rId34"/>
    <p:sldId id="297" r:id="rId35"/>
    <p:sldId id="272" r:id="rId36"/>
    <p:sldId id="356" r:id="rId37"/>
    <p:sldId id="299" r:id="rId38"/>
    <p:sldId id="296" r:id="rId39"/>
    <p:sldId id="268" r:id="rId40"/>
    <p:sldId id="269" r:id="rId41"/>
    <p:sldId id="270" r:id="rId42"/>
    <p:sldId id="271" r:id="rId43"/>
    <p:sldId id="301" r:id="rId44"/>
    <p:sldId id="302" r:id="rId45"/>
    <p:sldId id="275" r:id="rId46"/>
    <p:sldId id="368" r:id="rId47"/>
    <p:sldId id="276" r:id="rId48"/>
    <p:sldId id="369" r:id="rId49"/>
    <p:sldId id="277" r:id="rId50"/>
    <p:sldId id="362" r:id="rId51"/>
    <p:sldId id="278" r:id="rId52"/>
    <p:sldId id="371" r:id="rId53"/>
    <p:sldId id="279" r:id="rId54"/>
    <p:sldId id="303" r:id="rId55"/>
    <p:sldId id="308" r:id="rId56"/>
    <p:sldId id="309" r:id="rId57"/>
    <p:sldId id="352" r:id="rId58"/>
    <p:sldId id="280" r:id="rId59"/>
    <p:sldId id="281" r:id="rId60"/>
    <p:sldId id="310" r:id="rId61"/>
    <p:sldId id="304" r:id="rId62"/>
    <p:sldId id="311" r:id="rId63"/>
    <p:sldId id="312" r:id="rId64"/>
    <p:sldId id="305" r:id="rId65"/>
    <p:sldId id="313" r:id="rId66"/>
    <p:sldId id="314" r:id="rId67"/>
    <p:sldId id="353" r:id="rId68"/>
    <p:sldId id="317" r:id="rId69"/>
    <p:sldId id="318" r:id="rId70"/>
    <p:sldId id="319" r:id="rId71"/>
    <p:sldId id="306" r:id="rId72"/>
    <p:sldId id="315" r:id="rId73"/>
    <p:sldId id="320" r:id="rId74"/>
    <p:sldId id="321" r:id="rId75"/>
    <p:sldId id="344" r:id="rId76"/>
    <p:sldId id="322" r:id="rId77"/>
    <p:sldId id="365" r:id="rId78"/>
    <p:sldId id="323" r:id="rId79"/>
    <p:sldId id="324" r:id="rId80"/>
    <p:sldId id="316" r:id="rId81"/>
    <p:sldId id="325" r:id="rId82"/>
    <p:sldId id="346" r:id="rId83"/>
    <p:sldId id="326" r:id="rId84"/>
    <p:sldId id="328" r:id="rId85"/>
    <p:sldId id="372" r:id="rId86"/>
    <p:sldId id="327" r:id="rId87"/>
    <p:sldId id="307" r:id="rId88"/>
    <p:sldId id="367" r:id="rId89"/>
    <p:sldId id="331" r:id="rId90"/>
    <p:sldId id="351" r:id="rId91"/>
    <p:sldId id="335" r:id="rId92"/>
    <p:sldId id="332" r:id="rId93"/>
    <p:sldId id="363" r:id="rId94"/>
    <p:sldId id="333" r:id="rId95"/>
    <p:sldId id="337" r:id="rId96"/>
    <p:sldId id="366"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9845E86-FDEC-C94E-BB66-D184F2E7307A}">
          <p14:sldIdLst>
            <p14:sldId id="257"/>
            <p14:sldId id="338"/>
            <p14:sldId id="258"/>
            <p14:sldId id="256"/>
            <p14:sldId id="341"/>
            <p14:sldId id="355"/>
            <p14:sldId id="357"/>
            <p14:sldId id="354"/>
            <p14:sldId id="342"/>
            <p14:sldId id="283"/>
            <p14:sldId id="286"/>
            <p14:sldId id="295"/>
            <p14:sldId id="284"/>
            <p14:sldId id="293"/>
            <p14:sldId id="282"/>
          </p14:sldIdLst>
        </p14:section>
        <p14:section name="What is Error Culture" id="{A8BCC679-C742-6B42-B3C8-CC981ABD976F}">
          <p14:sldIdLst>
            <p14:sldId id="294"/>
            <p14:sldId id="370"/>
            <p14:sldId id="261"/>
            <p14:sldId id="285"/>
            <p14:sldId id="349"/>
            <p14:sldId id="263"/>
          </p14:sldIdLst>
        </p14:section>
        <p14:section name="Why does it happen?" id="{36E03663-0027-7E49-9B50-9FEADF65689D}">
          <p14:sldIdLst>
            <p14:sldId id="364"/>
            <p14:sldId id="264"/>
            <p14:sldId id="265"/>
            <p14:sldId id="345"/>
            <p14:sldId id="266"/>
            <p14:sldId id="267"/>
            <p14:sldId id="287"/>
            <p14:sldId id="288"/>
            <p14:sldId id="289"/>
            <p14:sldId id="290"/>
            <p14:sldId id="291"/>
            <p14:sldId id="292"/>
          </p14:sldIdLst>
        </p14:section>
        <p14:section name="When does it Start?" id="{7B87AEEE-90FE-9C42-9FE9-63F223DDD892}">
          <p14:sldIdLst>
            <p14:sldId id="297"/>
            <p14:sldId id="272"/>
            <p14:sldId id="356"/>
            <p14:sldId id="299"/>
          </p14:sldIdLst>
        </p14:section>
        <p14:section name="Who does it happen to?" id="{59DA6192-7C32-F943-B766-8943DB4FF8B5}">
          <p14:sldIdLst>
            <p14:sldId id="296"/>
            <p14:sldId id="268"/>
            <p14:sldId id="269"/>
            <p14:sldId id="270"/>
            <p14:sldId id="271"/>
          </p14:sldIdLst>
        </p14:section>
        <p14:section name="Am I in it?" id="{407D6213-6022-C84F-B94C-659615D4B59B}">
          <p14:sldIdLst>
            <p14:sldId id="301"/>
            <p14:sldId id="302"/>
            <p14:sldId id="275"/>
            <p14:sldId id="368"/>
            <p14:sldId id="276"/>
            <p14:sldId id="369"/>
            <p14:sldId id="277"/>
            <p14:sldId id="362"/>
            <p14:sldId id="278"/>
            <p14:sldId id="371"/>
            <p14:sldId id="279"/>
            <p14:sldId id="303"/>
          </p14:sldIdLst>
        </p14:section>
        <p14:section name="How do I get out?" id="{21C148EA-FD1A-D748-BD13-CABB24D9FF44}">
          <p14:sldIdLst>
            <p14:sldId id="308"/>
            <p14:sldId id="309"/>
            <p14:sldId id="352"/>
            <p14:sldId id="280"/>
            <p14:sldId id="281"/>
            <p14:sldId id="310"/>
            <p14:sldId id="304"/>
            <p14:sldId id="311"/>
            <p14:sldId id="312"/>
            <p14:sldId id="305"/>
            <p14:sldId id="313"/>
            <p14:sldId id="314"/>
            <p14:sldId id="353"/>
            <p14:sldId id="317"/>
            <p14:sldId id="318"/>
            <p14:sldId id="319"/>
            <p14:sldId id="306"/>
            <p14:sldId id="315"/>
            <p14:sldId id="320"/>
            <p14:sldId id="321"/>
            <p14:sldId id="344"/>
            <p14:sldId id="322"/>
            <p14:sldId id="365"/>
            <p14:sldId id="323"/>
            <p14:sldId id="324"/>
            <p14:sldId id="316"/>
            <p14:sldId id="325"/>
            <p14:sldId id="346"/>
            <p14:sldId id="326"/>
            <p14:sldId id="328"/>
            <p14:sldId id="372"/>
            <p14:sldId id="327"/>
            <p14:sldId id="307"/>
            <p14:sldId id="367"/>
          </p14:sldIdLst>
        </p14:section>
        <p14:section name="Conclusion" id="{DC196E1A-794D-EC46-990F-5A4FEBD5F9A6}">
          <p14:sldIdLst>
            <p14:sldId id="331"/>
            <p14:sldId id="351"/>
            <p14:sldId id="335"/>
            <p14:sldId id="332"/>
            <p14:sldId id="363"/>
            <p14:sldId id="333"/>
            <p14:sldId id="337"/>
            <p14:sldId id="3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90014E-00EA-F9D5-823C-A32FF1CBF0B9}" name="Ryan Cheley" initials="RC" userId="3abd06468913f66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2"/>
    <p:restoredTop sz="62482"/>
  </p:normalViewPr>
  <p:slideViewPr>
    <p:cSldViewPr snapToGrid="0">
      <p:cViewPr varScale="1">
        <p:scale>
          <a:sx n="73" d="100"/>
          <a:sy n="73" d="100"/>
        </p:scale>
        <p:origin x="1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omments/modernComment_16F_44F2A1D9.xml><?xml version="1.0" encoding="utf-8"?>
<p188:cmLst xmlns:a="http://schemas.openxmlformats.org/drawingml/2006/main" xmlns:r="http://schemas.openxmlformats.org/officeDocument/2006/relationships" xmlns:p188="http://schemas.microsoft.com/office/powerpoint/2018/8/main">
  <p188:cm id="{1128642E-2673-2740-93B9-0EBA44687EF1}" authorId="{E190014E-00EA-F9D5-823C-A32FF1CBF0B9}" status="resolved" created="2024-07-30T02:00:26.278">
    <pc:sldMkLst xmlns:pc="http://schemas.microsoft.com/office/powerpoint/2013/main/command">
      <pc:docMk/>
      <pc:sldMk cId="1765834635" sldId="330"/>
    </pc:sldMkLst>
    <p188:txBody>
      <a:bodyPr/>
      <a:lstStyle/>
      <a:p>
        <a:r>
          <a:rPr lang="en-US"/>
          <a:t>Need more notes here</a:t>
        </a:r>
      </a:p>
    </p188:txBody>
    <p188:extLst>
      <p:ext xmlns:p="http://schemas.openxmlformats.org/presentationml/2006/main" uri="{57CB4572-C831-44C2-8A1C-0ADB6CCDFE69}">
        <p223:reactions xmlns:p223="http://schemas.microsoft.com/office/powerpoint/2022/03/main">
          <p223:rxn type="👍">
            <p223:instance time="2024-08-21T22:32:09.733" authorId="{E190014E-00EA-F9D5-823C-A32FF1CBF0B9}"/>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4047-EA58-134A-B286-18BF7AC2C690}" type="datetimeFigureOut">
              <a:rPr lang="en-US" smtClean="0"/>
              <a:t>9/23/24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8FA9-CEA9-714E-AA71-14BA256E4D7F}" type="slidenum">
              <a:rPr lang="en-US" smtClean="0"/>
              <a:t>‹#›</a:t>
            </a:fld>
            <a:endParaRPr lang="en-US"/>
          </a:p>
        </p:txBody>
      </p:sp>
    </p:spTree>
    <p:extLst>
      <p:ext uri="{BB962C8B-B14F-4D97-AF65-F5344CB8AC3E}">
        <p14:creationId xmlns:p14="http://schemas.microsoft.com/office/powerpoint/2010/main" val="66402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Speak slowly</a:t>
            </a:r>
          </a:p>
        </p:txBody>
      </p:sp>
      <p:sp>
        <p:nvSpPr>
          <p:cNvPr id="4" name="Slide Number Placeholder 3"/>
          <p:cNvSpPr>
            <a:spLocks noGrp="1"/>
          </p:cNvSpPr>
          <p:nvPr>
            <p:ph type="sldNum" sz="quarter" idx="5"/>
          </p:nvPr>
        </p:nvSpPr>
        <p:spPr/>
        <p:txBody>
          <a:bodyPr/>
          <a:lstStyle/>
          <a:p>
            <a:fld id="{78288FA9-CEA9-714E-AA71-14BA256E4D7F}" type="slidenum">
              <a:rPr lang="en-US" smtClean="0"/>
              <a:t>1</a:t>
            </a:fld>
            <a:endParaRPr lang="en-US"/>
          </a:p>
        </p:txBody>
      </p:sp>
    </p:spTree>
    <p:extLst>
      <p:ext uri="{BB962C8B-B14F-4D97-AF65-F5344CB8AC3E}">
        <p14:creationId xmlns:p14="http://schemas.microsoft.com/office/powerpoint/2010/main" val="8731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what it is</a:t>
            </a:r>
          </a:p>
        </p:txBody>
      </p:sp>
      <p:sp>
        <p:nvSpPr>
          <p:cNvPr id="4" name="Slide Number Placeholder 3"/>
          <p:cNvSpPr>
            <a:spLocks noGrp="1"/>
          </p:cNvSpPr>
          <p:nvPr>
            <p:ph type="sldNum" sz="quarter" idx="5"/>
          </p:nvPr>
        </p:nvSpPr>
        <p:spPr/>
        <p:txBody>
          <a:bodyPr/>
          <a:lstStyle/>
          <a:p>
            <a:fld id="{78288FA9-CEA9-714E-AA71-14BA256E4D7F}" type="slidenum">
              <a:rPr lang="en-US" smtClean="0"/>
              <a:t>10</a:t>
            </a:fld>
            <a:endParaRPr lang="en-US"/>
          </a:p>
        </p:txBody>
      </p:sp>
    </p:spTree>
    <p:extLst>
      <p:ext uri="{BB962C8B-B14F-4D97-AF65-F5344CB8AC3E}">
        <p14:creationId xmlns:p14="http://schemas.microsoft.com/office/powerpoint/2010/main" val="268140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it happens</a:t>
            </a:r>
          </a:p>
        </p:txBody>
      </p:sp>
      <p:sp>
        <p:nvSpPr>
          <p:cNvPr id="4" name="Slide Number Placeholder 3"/>
          <p:cNvSpPr>
            <a:spLocks noGrp="1"/>
          </p:cNvSpPr>
          <p:nvPr>
            <p:ph type="sldNum" sz="quarter" idx="5"/>
          </p:nvPr>
        </p:nvSpPr>
        <p:spPr/>
        <p:txBody>
          <a:bodyPr/>
          <a:lstStyle/>
          <a:p>
            <a:fld id="{78288FA9-CEA9-714E-AA71-14BA256E4D7F}" type="slidenum">
              <a:rPr lang="en-US" smtClean="0"/>
              <a:t>11</a:t>
            </a:fld>
            <a:endParaRPr lang="en-US"/>
          </a:p>
        </p:txBody>
      </p:sp>
    </p:spTree>
    <p:extLst>
      <p:ext uri="{BB962C8B-B14F-4D97-AF65-F5344CB8AC3E}">
        <p14:creationId xmlns:p14="http://schemas.microsoft.com/office/powerpoint/2010/main" val="20584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starts</a:t>
            </a:r>
          </a:p>
        </p:txBody>
      </p:sp>
      <p:sp>
        <p:nvSpPr>
          <p:cNvPr id="4" name="Slide Number Placeholder 3"/>
          <p:cNvSpPr>
            <a:spLocks noGrp="1"/>
          </p:cNvSpPr>
          <p:nvPr>
            <p:ph type="sldNum" sz="quarter" idx="5"/>
          </p:nvPr>
        </p:nvSpPr>
        <p:spPr/>
        <p:txBody>
          <a:bodyPr/>
          <a:lstStyle/>
          <a:p>
            <a:fld id="{78288FA9-CEA9-714E-AA71-14BA256E4D7F}" type="slidenum">
              <a:rPr lang="en-US" smtClean="0"/>
              <a:t>12</a:t>
            </a:fld>
            <a:endParaRPr lang="en-US"/>
          </a:p>
        </p:txBody>
      </p:sp>
    </p:spTree>
    <p:extLst>
      <p:ext uri="{BB962C8B-B14F-4D97-AF65-F5344CB8AC3E}">
        <p14:creationId xmlns:p14="http://schemas.microsoft.com/office/powerpoint/2010/main" val="188255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13</a:t>
            </a:fld>
            <a:endParaRPr lang="en-US"/>
          </a:p>
        </p:txBody>
      </p:sp>
    </p:spTree>
    <p:extLst>
      <p:ext uri="{BB962C8B-B14F-4D97-AF65-F5344CB8AC3E}">
        <p14:creationId xmlns:p14="http://schemas.microsoft.com/office/powerpoint/2010/main" val="9674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to tell if you're in an organization that suffers from it</a:t>
            </a:r>
          </a:p>
        </p:txBody>
      </p:sp>
      <p:sp>
        <p:nvSpPr>
          <p:cNvPr id="4" name="Slide Number Placeholder 3"/>
          <p:cNvSpPr>
            <a:spLocks noGrp="1"/>
          </p:cNvSpPr>
          <p:nvPr>
            <p:ph type="sldNum" sz="quarter" idx="5"/>
          </p:nvPr>
        </p:nvSpPr>
        <p:spPr/>
        <p:txBody>
          <a:bodyPr/>
          <a:lstStyle/>
          <a:p>
            <a:fld id="{78288FA9-CEA9-714E-AA71-14BA256E4D7F}" type="slidenum">
              <a:rPr lang="en-US" smtClean="0"/>
              <a:t>14</a:t>
            </a:fld>
            <a:endParaRPr lang="en-US"/>
          </a:p>
        </p:txBody>
      </p:sp>
    </p:spTree>
    <p:extLst>
      <p:ext uri="{BB962C8B-B14F-4D97-AF65-F5344CB8AC3E}">
        <p14:creationId xmlns:p14="http://schemas.microsoft.com/office/powerpoint/2010/main" val="402284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be as hard as you think!</a:t>
            </a:r>
          </a:p>
        </p:txBody>
      </p:sp>
      <p:sp>
        <p:nvSpPr>
          <p:cNvPr id="4" name="Slide Number Placeholder 3"/>
          <p:cNvSpPr>
            <a:spLocks noGrp="1"/>
          </p:cNvSpPr>
          <p:nvPr>
            <p:ph type="sldNum" sz="quarter" idx="5"/>
          </p:nvPr>
        </p:nvSpPr>
        <p:spPr/>
        <p:txBody>
          <a:bodyPr/>
          <a:lstStyle/>
          <a:p>
            <a:fld id="{78288FA9-CEA9-714E-AA71-14BA256E4D7F}" type="slidenum">
              <a:rPr lang="en-US" smtClean="0"/>
              <a:t>15</a:t>
            </a:fld>
            <a:endParaRPr lang="en-US"/>
          </a:p>
        </p:txBody>
      </p:sp>
    </p:spTree>
    <p:extLst>
      <p:ext uri="{BB962C8B-B14F-4D97-AF65-F5344CB8AC3E}">
        <p14:creationId xmlns:p14="http://schemas.microsoft.com/office/powerpoint/2010/main" val="263401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16</a:t>
            </a:fld>
            <a:endParaRPr lang="en-US"/>
          </a:p>
        </p:txBody>
      </p:sp>
    </p:spTree>
    <p:extLst>
      <p:ext uri="{BB962C8B-B14F-4D97-AF65-F5344CB8AC3E}">
        <p14:creationId xmlns:p14="http://schemas.microsoft.com/office/powerpoint/2010/main" val="44464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17</a:t>
            </a:fld>
            <a:endParaRPr lang="en-US"/>
          </a:p>
        </p:txBody>
      </p:sp>
    </p:spTree>
    <p:extLst>
      <p:ext uri="{BB962C8B-B14F-4D97-AF65-F5344CB8AC3E}">
        <p14:creationId xmlns:p14="http://schemas.microsoft.com/office/powerpoint/2010/main" val="378110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18</a:t>
            </a:fld>
            <a:endParaRPr lang="en-US"/>
          </a:p>
        </p:txBody>
      </p:sp>
    </p:spTree>
    <p:extLst>
      <p:ext uri="{BB962C8B-B14F-4D97-AF65-F5344CB8AC3E}">
        <p14:creationId xmlns:p14="http://schemas.microsoft.com/office/powerpoint/2010/main" val="376352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19</a:t>
            </a:fld>
            <a:endParaRPr lang="en-US"/>
          </a:p>
        </p:txBody>
      </p:sp>
    </p:spTree>
    <p:extLst>
      <p:ext uri="{BB962C8B-B14F-4D97-AF65-F5344CB8AC3E}">
        <p14:creationId xmlns:p14="http://schemas.microsoft.com/office/powerpoint/2010/main" val="48149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and I celebrated our 20 year wedding anniversary earlier this year </a:t>
            </a:r>
          </a:p>
          <a:p>
            <a:endParaRPr lang="en-US" dirty="0"/>
          </a:p>
          <a:p>
            <a:r>
              <a:rPr lang="en-US" dirty="0"/>
              <a:t>We also sent our daughter off to college last month</a:t>
            </a:r>
          </a:p>
          <a:p>
            <a:endParaRPr lang="en-US" dirty="0"/>
          </a:p>
          <a:p>
            <a:r>
              <a:rPr lang="en-US" dirty="0"/>
              <a:t>Dodgers </a:t>
            </a:r>
          </a:p>
          <a:p>
            <a:endParaRPr lang="en-US" dirty="0"/>
          </a:p>
          <a:p>
            <a:r>
              <a:rPr lang="en-US" dirty="0"/>
              <a:t>And </a:t>
            </a:r>
          </a:p>
          <a:p>
            <a:endParaRPr lang="en-US" dirty="0"/>
          </a:p>
          <a:p>
            <a:r>
              <a:rPr lang="en-US" dirty="0"/>
              <a:t>Firebirds (only 18 more days until opening night!)</a:t>
            </a:r>
          </a:p>
        </p:txBody>
      </p:sp>
      <p:sp>
        <p:nvSpPr>
          <p:cNvPr id="4" name="Slide Number Placeholder 3"/>
          <p:cNvSpPr>
            <a:spLocks noGrp="1"/>
          </p:cNvSpPr>
          <p:nvPr>
            <p:ph type="sldNum" sz="quarter" idx="5"/>
          </p:nvPr>
        </p:nvSpPr>
        <p:spPr/>
        <p:txBody>
          <a:bodyPr/>
          <a:lstStyle/>
          <a:p>
            <a:fld id="{78288FA9-CEA9-714E-AA71-14BA256E4D7F}" type="slidenum">
              <a:rPr lang="en-US" smtClean="0"/>
              <a:t>2</a:t>
            </a:fld>
            <a:endParaRPr lang="en-US"/>
          </a:p>
        </p:txBody>
      </p:sp>
    </p:spTree>
    <p:extLst>
      <p:ext uri="{BB962C8B-B14F-4D97-AF65-F5344CB8AC3E}">
        <p14:creationId xmlns:p14="http://schemas.microsoft.com/office/powerpoint/2010/main" val="2256908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20</a:t>
            </a:fld>
            <a:endParaRPr lang="en-US"/>
          </a:p>
        </p:txBody>
      </p:sp>
    </p:spTree>
    <p:extLst>
      <p:ext uri="{BB962C8B-B14F-4D97-AF65-F5344CB8AC3E}">
        <p14:creationId xmlns:p14="http://schemas.microsoft.com/office/powerpoint/2010/main" val="129449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22</a:t>
            </a:fld>
            <a:endParaRPr lang="en-US"/>
          </a:p>
        </p:txBody>
      </p:sp>
    </p:spTree>
    <p:extLst>
      <p:ext uri="{BB962C8B-B14F-4D97-AF65-F5344CB8AC3E}">
        <p14:creationId xmlns:p14="http://schemas.microsoft.com/office/powerpoint/2010/main" val="368462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understanding of </a:t>
            </a:r>
          </a:p>
          <a:p>
            <a:pPr marL="171450" indent="-171450">
              <a:buFontTx/>
              <a:buChar char="-"/>
            </a:pPr>
            <a:r>
              <a:rPr lang="en-US" dirty="0"/>
              <a:t>What the error is</a:t>
            </a:r>
          </a:p>
          <a:p>
            <a:pPr marL="171450" indent="-171450">
              <a:buFontTx/>
              <a:buChar char="-"/>
            </a:pPr>
            <a:r>
              <a:rPr lang="en-US" dirty="0"/>
              <a:t>Why it’s important</a:t>
            </a:r>
          </a:p>
          <a:p>
            <a:pPr marL="171450" indent="-171450">
              <a:buFontTx/>
              <a:buChar char="-"/>
            </a:pPr>
            <a:r>
              <a:rPr lang="en-US" dirty="0"/>
              <a:t>Who it impacts</a:t>
            </a:r>
          </a:p>
        </p:txBody>
      </p:sp>
      <p:sp>
        <p:nvSpPr>
          <p:cNvPr id="4" name="Slide Number Placeholder 3"/>
          <p:cNvSpPr>
            <a:spLocks noGrp="1"/>
          </p:cNvSpPr>
          <p:nvPr>
            <p:ph type="sldNum" sz="quarter" idx="5"/>
          </p:nvPr>
        </p:nvSpPr>
        <p:spPr/>
        <p:txBody>
          <a:bodyPr/>
          <a:lstStyle/>
          <a:p>
            <a:fld id="{78288FA9-CEA9-714E-AA71-14BA256E4D7F}" type="slidenum">
              <a:rPr lang="en-US" smtClean="0"/>
              <a:t>23</a:t>
            </a:fld>
            <a:endParaRPr lang="en-US"/>
          </a:p>
        </p:txBody>
      </p:sp>
    </p:spTree>
    <p:extLst>
      <p:ext uri="{BB962C8B-B14F-4D97-AF65-F5344CB8AC3E}">
        <p14:creationId xmlns:p14="http://schemas.microsoft.com/office/powerpoint/2010/main" val="3219610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24</a:t>
            </a:fld>
            <a:endParaRPr lang="en-US"/>
          </a:p>
        </p:txBody>
      </p:sp>
    </p:spTree>
    <p:extLst>
      <p:ext uri="{BB962C8B-B14F-4D97-AF65-F5344CB8AC3E}">
        <p14:creationId xmlns:p14="http://schemas.microsoft.com/office/powerpoint/2010/main" val="390058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talk slowly</a:t>
            </a:r>
          </a:p>
          <a:p>
            <a:endParaRPr lang="en-US" dirty="0"/>
          </a:p>
          <a:p>
            <a:r>
              <a:rPr lang="en-US" dirty="0"/>
              <a:t>Have you ever had to click ‘OK’ a bunch of times? Have you ever had users complain about how many times they have to click OK? </a:t>
            </a:r>
          </a:p>
        </p:txBody>
      </p:sp>
      <p:sp>
        <p:nvSpPr>
          <p:cNvPr id="4" name="Slide Number Placeholder 3"/>
          <p:cNvSpPr>
            <a:spLocks noGrp="1"/>
          </p:cNvSpPr>
          <p:nvPr>
            <p:ph type="sldNum" sz="quarter" idx="5"/>
          </p:nvPr>
        </p:nvSpPr>
        <p:spPr/>
        <p:txBody>
          <a:bodyPr/>
          <a:lstStyle/>
          <a:p>
            <a:fld id="{78288FA9-CEA9-714E-AA71-14BA256E4D7F}" type="slidenum">
              <a:rPr lang="en-US" smtClean="0"/>
              <a:t>25</a:t>
            </a:fld>
            <a:endParaRPr lang="en-US"/>
          </a:p>
        </p:txBody>
      </p:sp>
    </p:spTree>
    <p:extLst>
      <p:ext uri="{BB962C8B-B14F-4D97-AF65-F5344CB8AC3E}">
        <p14:creationId xmlns:p14="http://schemas.microsoft.com/office/powerpoint/2010/main" val="19433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5 minutes</a:t>
            </a:r>
          </a:p>
          <a:p>
            <a:endParaRPr lang="en-US" dirty="0"/>
          </a:p>
          <a:p>
            <a:r>
              <a:rPr lang="en-US" dirty="0"/>
              <a:t>Potentially most insidiously …Hero Culture</a:t>
            </a:r>
          </a:p>
        </p:txBody>
      </p:sp>
      <p:sp>
        <p:nvSpPr>
          <p:cNvPr id="4" name="Slide Number Placeholder 3"/>
          <p:cNvSpPr>
            <a:spLocks noGrp="1"/>
          </p:cNvSpPr>
          <p:nvPr>
            <p:ph type="sldNum" sz="quarter" idx="5"/>
          </p:nvPr>
        </p:nvSpPr>
        <p:spPr/>
        <p:txBody>
          <a:bodyPr/>
          <a:lstStyle/>
          <a:p>
            <a:fld id="{78288FA9-CEA9-714E-AA71-14BA256E4D7F}" type="slidenum">
              <a:rPr lang="en-US" smtClean="0"/>
              <a:t>26</a:t>
            </a:fld>
            <a:endParaRPr lang="en-US"/>
          </a:p>
        </p:txBody>
      </p:sp>
    </p:spTree>
    <p:extLst>
      <p:ext uri="{BB962C8B-B14F-4D97-AF65-F5344CB8AC3E}">
        <p14:creationId xmlns:p14="http://schemas.microsoft.com/office/powerpoint/2010/main" val="1266173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These next few slides have one of my favorite comics from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Work Chronicles comic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“Prevention and Cure” https://</a:t>
            </a:r>
            <a:r>
              <a:rPr lang="en-US" b="0" dirty="0" err="1">
                <a:solidFill>
                  <a:srgbClr val="F8F8F2"/>
                </a:solidFill>
                <a:effectLst/>
                <a:highlight>
                  <a:srgbClr val="282634"/>
                </a:highlight>
                <a:latin typeface="Inconsolata NF Regular" pitchFamily="49" charset="77"/>
              </a:rPr>
              <a:t>workchronicles.com</a:t>
            </a:r>
            <a:r>
              <a:rPr lang="en-US" b="0" dirty="0">
                <a:solidFill>
                  <a:srgbClr val="F8F8F2"/>
                </a:solidFill>
                <a:effectLst/>
                <a:highlight>
                  <a:srgbClr val="282634"/>
                </a:highlight>
                <a:latin typeface="Inconsolata NF Regular" pitchFamily="49" charset="77"/>
              </a:rPr>
              <a:t>/prevention-and-cure/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finding a problem</a:t>
            </a:r>
          </a:p>
          <a:p>
            <a:endParaRPr lang="en-US" dirty="0"/>
          </a:p>
          <a:p>
            <a:r>
              <a:rPr lang="en-US" dirty="0"/>
              <a:t>ACTION: Describe the image</a:t>
            </a:r>
          </a:p>
        </p:txBody>
      </p:sp>
      <p:sp>
        <p:nvSpPr>
          <p:cNvPr id="4" name="Slide Number Placeholder 3"/>
          <p:cNvSpPr>
            <a:spLocks noGrp="1"/>
          </p:cNvSpPr>
          <p:nvPr>
            <p:ph type="sldNum" sz="quarter" idx="5"/>
          </p:nvPr>
        </p:nvSpPr>
        <p:spPr/>
        <p:txBody>
          <a:bodyPr/>
          <a:lstStyle/>
          <a:p>
            <a:fld id="{78288FA9-CEA9-714E-AA71-14BA256E4D7F}" type="slidenum">
              <a:rPr lang="en-US" smtClean="0"/>
              <a:t>27</a:t>
            </a:fld>
            <a:endParaRPr lang="en-US"/>
          </a:p>
        </p:txBody>
      </p:sp>
    </p:spTree>
    <p:extLst>
      <p:ext uri="{BB962C8B-B14F-4D97-AF65-F5344CB8AC3E}">
        <p14:creationId xmlns:p14="http://schemas.microsoft.com/office/powerpoint/2010/main" val="172828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watching the problem get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28</a:t>
            </a:fld>
            <a:endParaRPr lang="en-US"/>
          </a:p>
        </p:txBody>
      </p:sp>
    </p:spTree>
    <p:extLst>
      <p:ext uri="{BB962C8B-B14F-4D97-AF65-F5344CB8AC3E}">
        <p14:creationId xmlns:p14="http://schemas.microsoft.com/office/powerpoint/2010/main" val="217898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29</a:t>
            </a:fld>
            <a:endParaRPr lang="en-US"/>
          </a:p>
        </p:txBody>
      </p:sp>
    </p:spTree>
    <p:extLst>
      <p:ext uri="{BB962C8B-B14F-4D97-AF65-F5344CB8AC3E}">
        <p14:creationId xmlns:p14="http://schemas.microsoft.com/office/powerpoint/2010/main" val="4275469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tells everyone about the problem that they have ‘found’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30</a:t>
            </a:fld>
            <a:endParaRPr lang="en-US"/>
          </a:p>
        </p:txBody>
      </p:sp>
    </p:spTree>
    <p:extLst>
      <p:ext uri="{BB962C8B-B14F-4D97-AF65-F5344CB8AC3E}">
        <p14:creationId xmlns:p14="http://schemas.microsoft.com/office/powerpoint/2010/main" val="13313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a:t>
            </a:fld>
            <a:endParaRPr lang="en-US"/>
          </a:p>
        </p:txBody>
      </p:sp>
    </p:spTree>
    <p:extLst>
      <p:ext uri="{BB962C8B-B14F-4D97-AF65-F5344CB8AC3E}">
        <p14:creationId xmlns:p14="http://schemas.microsoft.com/office/powerpoint/2010/main" val="364292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fixes the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31</a:t>
            </a:fld>
            <a:endParaRPr lang="en-US"/>
          </a:p>
        </p:txBody>
      </p:sp>
    </p:spTree>
    <p:extLst>
      <p:ext uri="{BB962C8B-B14F-4D97-AF65-F5344CB8AC3E}">
        <p14:creationId xmlns:p14="http://schemas.microsoft.com/office/powerpoint/2010/main" val="1089790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is recognized for their efforts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32</a:t>
            </a:fld>
            <a:endParaRPr lang="en-US"/>
          </a:p>
        </p:txBody>
      </p:sp>
    </p:spTree>
    <p:extLst>
      <p:ext uri="{BB962C8B-B14F-4D97-AF65-F5344CB8AC3E}">
        <p14:creationId xmlns:p14="http://schemas.microsoft.com/office/powerpoint/2010/main" val="337061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ever been the person the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been the person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a:t>
            </a:r>
            <a:r>
              <a:rPr lang="en-US" b="0" i="1" dirty="0">
                <a:solidFill>
                  <a:srgbClr val="F8F8F2"/>
                </a:solidFill>
                <a:effectLst/>
                <a:highlight>
                  <a:srgbClr val="282634"/>
                </a:highlight>
                <a:latin typeface="Inconsolata NF Regular" pitchFamily="49" charset="77"/>
              </a:rPr>
              <a:t>*feels*</a:t>
            </a:r>
            <a:r>
              <a:rPr lang="en-US" b="0" dirty="0">
                <a:solidFill>
                  <a:srgbClr val="F8F8F2"/>
                </a:solidFill>
                <a:effectLst/>
                <a:highlight>
                  <a:srgbClr val="282634"/>
                </a:highlight>
                <a:latin typeface="Inconsolata NF Regular" pitchFamily="49" charset="77"/>
              </a:rPr>
              <a:t> better? The one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is actually better for problem solving? The one on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33</a:t>
            </a:fld>
            <a:endParaRPr lang="en-US"/>
          </a:p>
        </p:txBody>
      </p:sp>
    </p:spTree>
    <p:extLst>
      <p:ext uri="{BB962C8B-B14F-4D97-AF65-F5344CB8AC3E}">
        <p14:creationId xmlns:p14="http://schemas.microsoft.com/office/powerpoint/2010/main" val="424408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34</a:t>
            </a:fld>
            <a:endParaRPr lang="en-US"/>
          </a:p>
        </p:txBody>
      </p:sp>
    </p:spTree>
    <p:extLst>
      <p:ext uri="{BB962C8B-B14F-4D97-AF65-F5344CB8AC3E}">
        <p14:creationId xmlns:p14="http://schemas.microsoft.com/office/powerpoint/2010/main" val="4228075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classes of reasons</a:t>
            </a:r>
          </a:p>
        </p:txBody>
      </p:sp>
      <p:sp>
        <p:nvSpPr>
          <p:cNvPr id="4" name="Slide Number Placeholder 3"/>
          <p:cNvSpPr>
            <a:spLocks noGrp="1"/>
          </p:cNvSpPr>
          <p:nvPr>
            <p:ph type="sldNum" sz="quarter" idx="5"/>
          </p:nvPr>
        </p:nvSpPr>
        <p:spPr/>
        <p:txBody>
          <a:bodyPr/>
          <a:lstStyle/>
          <a:p>
            <a:fld id="{78288FA9-CEA9-714E-AA71-14BA256E4D7F}" type="slidenum">
              <a:rPr lang="en-US" smtClean="0"/>
              <a:t>35</a:t>
            </a:fld>
            <a:endParaRPr lang="en-US"/>
          </a:p>
        </p:txBody>
      </p:sp>
    </p:spTree>
    <p:extLst>
      <p:ext uri="{BB962C8B-B14F-4D97-AF65-F5344CB8AC3E}">
        <p14:creationId xmlns:p14="http://schemas.microsoft.com/office/powerpoint/2010/main" val="57717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notified when THIS happens … Example needed</a:t>
            </a:r>
          </a:p>
          <a:p>
            <a:endParaRPr lang="en-US" dirty="0"/>
          </a:p>
          <a:p>
            <a:r>
              <a:rPr lang="en-US" dirty="0"/>
              <a:t>This alert MIGHT be useful … example needed</a:t>
            </a:r>
          </a:p>
          <a:p>
            <a:endParaRPr lang="en-US" dirty="0"/>
          </a:p>
          <a:p>
            <a:r>
              <a:rPr lang="en-US" dirty="0"/>
              <a:t>Opted In … Perhaps you’re sent an alert of an error but there is no context, or missing context</a:t>
            </a:r>
          </a:p>
        </p:txBody>
      </p:sp>
      <p:sp>
        <p:nvSpPr>
          <p:cNvPr id="4" name="Slide Number Placeholder 3"/>
          <p:cNvSpPr>
            <a:spLocks noGrp="1"/>
          </p:cNvSpPr>
          <p:nvPr>
            <p:ph type="sldNum" sz="quarter" idx="5"/>
          </p:nvPr>
        </p:nvSpPr>
        <p:spPr/>
        <p:txBody>
          <a:bodyPr/>
          <a:lstStyle/>
          <a:p>
            <a:fld id="{78288FA9-CEA9-714E-AA71-14BA256E4D7F}" type="slidenum">
              <a:rPr lang="en-US" smtClean="0"/>
              <a:t>36</a:t>
            </a:fld>
            <a:endParaRPr lang="en-US"/>
          </a:p>
        </p:txBody>
      </p:sp>
    </p:spTree>
    <p:extLst>
      <p:ext uri="{BB962C8B-B14F-4D97-AF65-F5344CB8AC3E}">
        <p14:creationId xmlns:p14="http://schemas.microsoft.com/office/powerpoint/2010/main" val="167016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a consultant indicates that it is ‘best practice’ to be notified of an alert but doesn’t provide more context. This is similar to the WE need to be notified about THIS from the internal section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defaults for external software come with enabled alerts but no context or steps for resolution</a:t>
            </a:r>
          </a:p>
        </p:txBody>
      </p:sp>
      <p:sp>
        <p:nvSpPr>
          <p:cNvPr id="4" name="Slide Number Placeholder 3"/>
          <p:cNvSpPr>
            <a:spLocks noGrp="1"/>
          </p:cNvSpPr>
          <p:nvPr>
            <p:ph type="sldNum" sz="quarter" idx="5"/>
          </p:nvPr>
        </p:nvSpPr>
        <p:spPr/>
        <p:txBody>
          <a:bodyPr/>
          <a:lstStyle/>
          <a:p>
            <a:fld id="{78288FA9-CEA9-714E-AA71-14BA256E4D7F}" type="slidenum">
              <a:rPr lang="en-US" smtClean="0"/>
              <a:t>37</a:t>
            </a:fld>
            <a:endParaRPr lang="en-US"/>
          </a:p>
        </p:txBody>
      </p:sp>
    </p:spTree>
    <p:extLst>
      <p:ext uri="{BB962C8B-B14F-4D97-AF65-F5344CB8AC3E}">
        <p14:creationId xmlns:p14="http://schemas.microsoft.com/office/powerpoint/2010/main" val="2066690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You might be surprised at the answer … or maybe not</a:t>
            </a:r>
          </a:p>
        </p:txBody>
      </p:sp>
      <p:sp>
        <p:nvSpPr>
          <p:cNvPr id="4" name="Slide Number Placeholder 3"/>
          <p:cNvSpPr>
            <a:spLocks noGrp="1"/>
          </p:cNvSpPr>
          <p:nvPr>
            <p:ph type="sldNum" sz="quarter" idx="5"/>
          </p:nvPr>
        </p:nvSpPr>
        <p:spPr/>
        <p:txBody>
          <a:bodyPr/>
          <a:lstStyle/>
          <a:p>
            <a:fld id="{78288FA9-CEA9-714E-AA71-14BA256E4D7F}" type="slidenum">
              <a:rPr lang="en-US" smtClean="0"/>
              <a:t>38</a:t>
            </a:fld>
            <a:endParaRPr lang="en-US"/>
          </a:p>
        </p:txBody>
      </p:sp>
    </p:spTree>
    <p:extLst>
      <p:ext uri="{BB962C8B-B14F-4D97-AF65-F5344CB8AC3E}">
        <p14:creationId xmlns:p14="http://schemas.microsoft.com/office/powerpoint/2010/main" val="386068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Since we're at a tech conference, the obvious answer is folks in tech. This can be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39</a:t>
            </a:fld>
            <a:endParaRPr lang="en-US"/>
          </a:p>
        </p:txBody>
      </p:sp>
    </p:spTree>
    <p:extLst>
      <p:ext uri="{BB962C8B-B14F-4D97-AF65-F5344CB8AC3E}">
        <p14:creationId xmlns:p14="http://schemas.microsoft.com/office/powerpoint/2010/main" val="3929633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you might not realize this has the potential to happen in other areas of life as well.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40</a:t>
            </a:fld>
            <a:endParaRPr lang="en-US"/>
          </a:p>
        </p:txBody>
      </p:sp>
    </p:spTree>
    <p:extLst>
      <p:ext uri="{BB962C8B-B14F-4D97-AF65-F5344CB8AC3E}">
        <p14:creationId xmlns:p14="http://schemas.microsoft.com/office/powerpoint/2010/main" val="298427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a:t>
            </a:fld>
            <a:endParaRPr lang="en-US"/>
          </a:p>
        </p:txBody>
      </p:sp>
    </p:spTree>
    <p:extLst>
      <p:ext uri="{BB962C8B-B14F-4D97-AF65-F5344CB8AC3E}">
        <p14:creationId xmlns:p14="http://schemas.microsoft.com/office/powerpoint/2010/main" val="2819208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a:t>
            </a:r>
          </a:p>
          <a:p>
            <a:r>
              <a:rPr lang="en-US" dirty="0"/>
              <a:t>Education</a:t>
            </a:r>
          </a:p>
          <a:p>
            <a:r>
              <a:rPr lang="en-US" dirty="0"/>
              <a:t>Agriculture</a:t>
            </a:r>
          </a:p>
          <a:p>
            <a:r>
              <a:rPr lang="en-US" dirty="0"/>
              <a:t>Hospitality</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41</a:t>
            </a:fld>
            <a:endParaRPr lang="en-US"/>
          </a:p>
        </p:txBody>
      </p:sp>
    </p:spTree>
    <p:extLst>
      <p:ext uri="{BB962C8B-B14F-4D97-AF65-F5344CB8AC3E}">
        <p14:creationId xmlns:p14="http://schemas.microsoft.com/office/powerpoint/2010/main" val="601378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Honestly, this can happen to anyone!</a:t>
            </a:r>
          </a:p>
        </p:txBody>
      </p:sp>
      <p:sp>
        <p:nvSpPr>
          <p:cNvPr id="4" name="Slide Number Placeholder 3"/>
          <p:cNvSpPr>
            <a:spLocks noGrp="1"/>
          </p:cNvSpPr>
          <p:nvPr>
            <p:ph type="sldNum" sz="quarter" idx="5"/>
          </p:nvPr>
        </p:nvSpPr>
        <p:spPr/>
        <p:txBody>
          <a:bodyPr/>
          <a:lstStyle/>
          <a:p>
            <a:fld id="{78288FA9-CEA9-714E-AA71-14BA256E4D7F}" type="slidenum">
              <a:rPr lang="en-US" smtClean="0"/>
              <a:t>42</a:t>
            </a:fld>
            <a:endParaRPr lang="en-US"/>
          </a:p>
        </p:txBody>
      </p:sp>
    </p:spTree>
    <p:extLst>
      <p:ext uri="{BB962C8B-B14F-4D97-AF65-F5344CB8AC3E}">
        <p14:creationId xmlns:p14="http://schemas.microsoft.com/office/powerpoint/2010/main" val="2152213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43</a:t>
            </a:fld>
            <a:endParaRPr lang="en-US"/>
          </a:p>
        </p:txBody>
      </p:sp>
    </p:spTree>
    <p:extLst>
      <p:ext uri="{BB962C8B-B14F-4D97-AF65-F5344CB8AC3E}">
        <p14:creationId xmlns:p14="http://schemas.microsoft.com/office/powerpoint/2010/main" val="2578015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TIME: 11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44</a:t>
            </a:fld>
            <a:endParaRPr lang="en-US"/>
          </a:p>
        </p:txBody>
      </p:sp>
    </p:spTree>
    <p:extLst>
      <p:ext uri="{BB962C8B-B14F-4D97-AF65-F5344CB8AC3E}">
        <p14:creationId xmlns:p14="http://schemas.microsoft.com/office/powerpoint/2010/main" val="4249657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Does your deleted inbox look something like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With a whole bunch of items from a no-reply style email address?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45</a:t>
            </a:fld>
            <a:endParaRPr lang="en-US"/>
          </a:p>
        </p:txBody>
      </p:sp>
    </p:spTree>
    <p:extLst>
      <p:ext uri="{BB962C8B-B14F-4D97-AF65-F5344CB8AC3E}">
        <p14:creationId xmlns:p14="http://schemas.microsoft.com/office/powerpoint/2010/main" val="1016708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46</a:t>
            </a:fld>
            <a:endParaRPr lang="en-US"/>
          </a:p>
        </p:txBody>
      </p:sp>
    </p:spTree>
    <p:extLst>
      <p:ext uri="{BB962C8B-B14F-4D97-AF65-F5344CB8AC3E}">
        <p14:creationId xmlns:p14="http://schemas.microsoft.com/office/powerpoint/2010/main" val="4028734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we’re all smart people in this room, so maybe you get 'smart' and create a rule to get rid of that email so you don't have to see it any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47</a:t>
            </a:fld>
            <a:endParaRPr lang="en-US"/>
          </a:p>
        </p:txBody>
      </p:sp>
    </p:spTree>
    <p:extLst>
      <p:ext uri="{BB962C8B-B14F-4D97-AF65-F5344CB8AC3E}">
        <p14:creationId xmlns:p14="http://schemas.microsoft.com/office/powerpoint/2010/main" val="120007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48</a:t>
            </a:fld>
            <a:endParaRPr lang="en-US"/>
          </a:p>
        </p:txBody>
      </p:sp>
    </p:spTree>
    <p:extLst>
      <p:ext uri="{BB962C8B-B14F-4D97-AF65-F5344CB8AC3E}">
        <p14:creationId xmlns:p14="http://schemas.microsoft.com/office/powerpoint/2010/main" val="3328861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Maybe you get alerts with no context that are NOT actionable … NEXT SLIDE</a:t>
            </a:r>
          </a:p>
        </p:txBody>
      </p:sp>
      <p:sp>
        <p:nvSpPr>
          <p:cNvPr id="4" name="Slide Number Placeholder 3"/>
          <p:cNvSpPr>
            <a:spLocks noGrp="1"/>
          </p:cNvSpPr>
          <p:nvPr>
            <p:ph type="sldNum" sz="quarter" idx="5"/>
          </p:nvPr>
        </p:nvSpPr>
        <p:spPr/>
        <p:txBody>
          <a:bodyPr/>
          <a:lstStyle/>
          <a:p>
            <a:fld id="{78288FA9-CEA9-714E-AA71-14BA256E4D7F}" type="slidenum">
              <a:rPr lang="en-US" smtClean="0"/>
              <a:t>49</a:t>
            </a:fld>
            <a:endParaRPr lang="en-US"/>
          </a:p>
        </p:txBody>
      </p:sp>
    </p:spTree>
    <p:extLst>
      <p:ext uri="{BB962C8B-B14F-4D97-AF65-F5344CB8AC3E}">
        <p14:creationId xmlns:p14="http://schemas.microsoft.com/office/powerpoint/2010/main" val="1031685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50</a:t>
            </a:fld>
            <a:endParaRPr lang="en-US"/>
          </a:p>
        </p:txBody>
      </p:sp>
    </p:spTree>
    <p:extLst>
      <p:ext uri="{BB962C8B-B14F-4D97-AF65-F5344CB8AC3E}">
        <p14:creationId xmlns:p14="http://schemas.microsoft.com/office/powerpoint/2010/main" val="39349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a:t>
            </a:fld>
            <a:endParaRPr lang="en-US"/>
          </a:p>
        </p:txBody>
      </p:sp>
    </p:spTree>
    <p:extLst>
      <p:ext uri="{BB962C8B-B14F-4D97-AF65-F5344CB8AC3E}">
        <p14:creationId xmlns:p14="http://schemas.microsoft.com/office/powerpoint/2010/main" val="115981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have experiences similar to the one we saw in Prevention and Cure?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51</a:t>
            </a:fld>
            <a:endParaRPr lang="en-US"/>
          </a:p>
        </p:txBody>
      </p:sp>
    </p:spTree>
    <p:extLst>
      <p:ext uri="{BB962C8B-B14F-4D97-AF65-F5344CB8AC3E}">
        <p14:creationId xmlns:p14="http://schemas.microsoft.com/office/powerpoint/2010/main" val="518131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Stated Another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see others around you put out fires that you BOTH knew were coming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did nothing until the fire got BIG enough to let EVERYONE know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 and then they get ‘rewarded’ for putting out the fire?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52</a:t>
            </a:fld>
            <a:endParaRPr lang="en-US"/>
          </a:p>
        </p:txBody>
      </p:sp>
    </p:spTree>
    <p:extLst>
      <p:ext uri="{BB962C8B-B14F-4D97-AF65-F5344CB8AC3E}">
        <p14:creationId xmlns:p14="http://schemas.microsoft.com/office/powerpoint/2010/main" val="3193949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to one or more of the questions from before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53</a:t>
            </a:fld>
            <a:endParaRPr lang="en-US"/>
          </a:p>
        </p:txBody>
      </p:sp>
    </p:spTree>
    <p:extLst>
      <p:ext uri="{BB962C8B-B14F-4D97-AF65-F5344CB8AC3E}">
        <p14:creationId xmlns:p14="http://schemas.microsoft.com/office/powerpoint/2010/main" val="761065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54</a:t>
            </a:fld>
            <a:endParaRPr lang="en-US"/>
          </a:p>
        </p:txBody>
      </p:sp>
    </p:spTree>
    <p:extLst>
      <p:ext uri="{BB962C8B-B14F-4D97-AF65-F5344CB8AC3E}">
        <p14:creationId xmlns:p14="http://schemas.microsoft.com/office/powerpoint/2010/main" val="3969189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I’ve convinced you that Error Culture is bad</a:t>
            </a:r>
          </a:p>
        </p:txBody>
      </p:sp>
      <p:sp>
        <p:nvSpPr>
          <p:cNvPr id="4" name="Slide Number Placeholder 3"/>
          <p:cNvSpPr>
            <a:spLocks noGrp="1"/>
          </p:cNvSpPr>
          <p:nvPr>
            <p:ph type="sldNum" sz="quarter" idx="5"/>
          </p:nvPr>
        </p:nvSpPr>
        <p:spPr/>
        <p:txBody>
          <a:bodyPr/>
          <a:lstStyle/>
          <a:p>
            <a:fld id="{78288FA9-CEA9-714E-AA71-14BA256E4D7F}" type="slidenum">
              <a:rPr lang="en-US" smtClean="0"/>
              <a:t>55</a:t>
            </a:fld>
            <a:endParaRPr lang="en-US"/>
          </a:p>
        </p:txBody>
      </p:sp>
    </p:spTree>
    <p:extLst>
      <p:ext uri="{BB962C8B-B14F-4D97-AF65-F5344CB8AC3E}">
        <p14:creationId xmlns:p14="http://schemas.microsoft.com/office/powerpoint/2010/main" val="808771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might ask … </a:t>
            </a:r>
          </a:p>
        </p:txBody>
      </p:sp>
      <p:sp>
        <p:nvSpPr>
          <p:cNvPr id="4" name="Slide Number Placeholder 3"/>
          <p:cNvSpPr>
            <a:spLocks noGrp="1"/>
          </p:cNvSpPr>
          <p:nvPr>
            <p:ph type="sldNum" sz="quarter" idx="5"/>
          </p:nvPr>
        </p:nvSpPr>
        <p:spPr/>
        <p:txBody>
          <a:bodyPr/>
          <a:lstStyle/>
          <a:p>
            <a:fld id="{78288FA9-CEA9-714E-AA71-14BA256E4D7F}" type="slidenum">
              <a:rPr lang="en-US" smtClean="0"/>
              <a:t>56</a:t>
            </a:fld>
            <a:endParaRPr lang="en-US"/>
          </a:p>
        </p:txBody>
      </p:sp>
    </p:spTree>
    <p:extLst>
      <p:ext uri="{BB962C8B-B14F-4D97-AF65-F5344CB8AC3E}">
        <p14:creationId xmlns:p14="http://schemas.microsoft.com/office/powerpoint/2010/main" val="1367098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57</a:t>
            </a:fld>
            <a:endParaRPr lang="en-US"/>
          </a:p>
        </p:txBody>
      </p:sp>
    </p:spTree>
    <p:extLst>
      <p:ext uri="{BB962C8B-B14F-4D97-AF65-F5344CB8AC3E}">
        <p14:creationId xmlns:p14="http://schemas.microsoft.com/office/powerpoint/2010/main" val="162444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No matter where you are in the 'ladder' at work (i.e. IC, or CTO) you can make a change</a:t>
            </a:r>
          </a:p>
          <a:p>
            <a:endParaRPr lang="en-US" dirty="0"/>
          </a:p>
          <a:p>
            <a:r>
              <a:rPr lang="en-US" dirty="0"/>
              <a:t>You can have agency</a:t>
            </a:r>
          </a:p>
        </p:txBody>
      </p:sp>
      <p:sp>
        <p:nvSpPr>
          <p:cNvPr id="4" name="Slide Number Placeholder 3"/>
          <p:cNvSpPr>
            <a:spLocks noGrp="1"/>
          </p:cNvSpPr>
          <p:nvPr>
            <p:ph type="sldNum" sz="quarter" idx="5"/>
          </p:nvPr>
        </p:nvSpPr>
        <p:spPr/>
        <p:txBody>
          <a:bodyPr/>
          <a:lstStyle/>
          <a:p>
            <a:fld id="{78288FA9-CEA9-714E-AA71-14BA256E4D7F}" type="slidenum">
              <a:rPr lang="en-US" smtClean="0"/>
              <a:t>58</a:t>
            </a:fld>
            <a:endParaRPr lang="en-US"/>
          </a:p>
        </p:txBody>
      </p:sp>
    </p:spTree>
    <p:extLst>
      <p:ext uri="{BB962C8B-B14F-4D97-AF65-F5344CB8AC3E}">
        <p14:creationId xmlns:p14="http://schemas.microsoft.com/office/powerpoint/2010/main" val="1759349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word of caution … </a:t>
            </a:r>
            <a:r>
              <a:rPr lang="en-US" b="0" dirty="0">
                <a:solidFill>
                  <a:srgbClr val="F8F8F2"/>
                </a:solidFill>
                <a:effectLst/>
                <a:highlight>
                  <a:srgbClr val="282634"/>
                </a:highlight>
                <a:latin typeface="Inconsolata NF Regular" pitchFamily="49" charset="77"/>
              </a:rPr>
              <a:t>change should not be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until the reasoning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behind the current state of affairs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is understood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how can you gather information to understand?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60</a:t>
            </a:fld>
            <a:endParaRPr lang="en-US"/>
          </a:p>
        </p:txBody>
      </p:sp>
    </p:spTree>
    <p:extLst>
      <p:ext uri="{BB962C8B-B14F-4D97-AF65-F5344CB8AC3E}">
        <p14:creationId xmlns:p14="http://schemas.microsoft.com/office/powerpoint/2010/main" val="2275735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is …</a:t>
            </a:r>
          </a:p>
        </p:txBody>
      </p:sp>
      <p:sp>
        <p:nvSpPr>
          <p:cNvPr id="4" name="Slide Number Placeholder 3"/>
          <p:cNvSpPr>
            <a:spLocks noGrp="1"/>
          </p:cNvSpPr>
          <p:nvPr>
            <p:ph type="sldNum" sz="quarter" idx="5"/>
          </p:nvPr>
        </p:nvSpPr>
        <p:spPr/>
        <p:txBody>
          <a:bodyPr/>
          <a:lstStyle/>
          <a:p>
            <a:fld id="{78288FA9-CEA9-714E-AA71-14BA256E4D7F}" type="slidenum">
              <a:rPr lang="en-US" smtClean="0"/>
              <a:t>62</a:t>
            </a:fld>
            <a:endParaRPr lang="en-US"/>
          </a:p>
        </p:txBody>
      </p:sp>
    </p:spTree>
    <p:extLst>
      <p:ext uri="{BB962C8B-B14F-4D97-AF65-F5344CB8AC3E}">
        <p14:creationId xmlns:p14="http://schemas.microsoft.com/office/powerpoint/2010/main" val="286613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1F1F1F"/>
              </a:solidFill>
              <a:highlight>
                <a:srgbClr val="FFFFFF"/>
              </a:highlight>
              <a:latin typeface="Roboto" panose="020F0502020204030204" pitchFamily="34" charset="0"/>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6</a:t>
            </a:fld>
            <a:endParaRPr lang="en-US"/>
          </a:p>
        </p:txBody>
      </p:sp>
    </p:spTree>
    <p:extLst>
      <p:ext uri="{BB962C8B-B14F-4D97-AF65-F5344CB8AC3E}">
        <p14:creationId xmlns:p14="http://schemas.microsoft.com/office/powerpoint/2010/main" val="11133955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63</a:t>
            </a:fld>
            <a:endParaRPr lang="en-US"/>
          </a:p>
        </p:txBody>
      </p:sp>
    </p:spTree>
    <p:extLst>
      <p:ext uri="{BB962C8B-B14F-4D97-AF65-F5344CB8AC3E}">
        <p14:creationId xmlns:p14="http://schemas.microsoft.com/office/powerpoint/2010/main" val="687348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don’t want ANYONE to have to delete this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64</a:t>
            </a:fld>
            <a:endParaRPr lang="en-US"/>
          </a:p>
        </p:txBody>
      </p:sp>
    </p:spTree>
    <p:extLst>
      <p:ext uri="{BB962C8B-B14F-4D97-AF65-F5344CB8AC3E}">
        <p14:creationId xmlns:p14="http://schemas.microsoft.com/office/powerpoint/2010/main" val="34193446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65</a:t>
            </a:fld>
            <a:endParaRPr lang="en-US"/>
          </a:p>
        </p:txBody>
      </p:sp>
    </p:spTree>
    <p:extLst>
      <p:ext uri="{BB962C8B-B14F-4D97-AF65-F5344CB8AC3E}">
        <p14:creationId xmlns:p14="http://schemas.microsoft.com/office/powerpoint/2010/main" val="253499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a:t>
            </a:r>
          </a:p>
        </p:txBody>
      </p:sp>
      <p:sp>
        <p:nvSpPr>
          <p:cNvPr id="4" name="Slide Number Placeholder 3"/>
          <p:cNvSpPr>
            <a:spLocks noGrp="1"/>
          </p:cNvSpPr>
          <p:nvPr>
            <p:ph type="sldNum" sz="quarter" idx="5"/>
          </p:nvPr>
        </p:nvSpPr>
        <p:spPr/>
        <p:txBody>
          <a:bodyPr/>
          <a:lstStyle/>
          <a:p>
            <a:fld id="{78288FA9-CEA9-714E-AA71-14BA256E4D7F}" type="slidenum">
              <a:rPr lang="en-US" smtClean="0"/>
              <a:t>66</a:t>
            </a:fld>
            <a:endParaRPr lang="en-US"/>
          </a:p>
        </p:txBody>
      </p:sp>
    </p:spTree>
    <p:extLst>
      <p:ext uri="{BB962C8B-B14F-4D97-AF65-F5344CB8AC3E}">
        <p14:creationId xmlns:p14="http://schemas.microsoft.com/office/powerpoint/2010/main" val="1321243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an important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67</a:t>
            </a:fld>
            <a:endParaRPr lang="en-US"/>
          </a:p>
        </p:txBody>
      </p:sp>
    </p:spTree>
    <p:extLst>
      <p:ext uri="{BB962C8B-B14F-4D97-AF65-F5344CB8AC3E}">
        <p14:creationId xmlns:p14="http://schemas.microsoft.com/office/powerpoint/2010/main" val="4137680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68</a:t>
            </a:fld>
            <a:endParaRPr lang="en-US"/>
          </a:p>
        </p:txBody>
      </p:sp>
    </p:spTree>
    <p:extLst>
      <p:ext uri="{BB962C8B-B14F-4D97-AF65-F5344CB8AC3E}">
        <p14:creationId xmlns:p14="http://schemas.microsoft.com/office/powerpoint/2010/main" val="40236321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69</a:t>
            </a:fld>
            <a:endParaRPr lang="en-US"/>
          </a:p>
        </p:txBody>
      </p:sp>
    </p:spTree>
    <p:extLst>
      <p:ext uri="{BB962C8B-B14F-4D97-AF65-F5344CB8AC3E}">
        <p14:creationId xmlns:p14="http://schemas.microsoft.com/office/powerpoint/2010/main" val="13389246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~16 minutes</a:t>
            </a:r>
          </a:p>
          <a:p>
            <a:endParaRPr lang="en-US" dirty="0"/>
          </a:p>
          <a:p>
            <a:r>
              <a:rPr lang="en-US" dirty="0"/>
              <a:t>ACTION: Describe the image</a:t>
            </a:r>
          </a:p>
          <a:p>
            <a:endParaRPr lang="en-US" dirty="0"/>
          </a:p>
          <a:p>
            <a:r>
              <a:rPr lang="en-US" dirty="0"/>
              <a:t>The superhero Verb from Schoolhouse Rocks </a:t>
            </a:r>
          </a:p>
          <a:p>
            <a:endParaRPr lang="en-US" dirty="0"/>
          </a:p>
          <a:p>
            <a:r>
              <a:rPr lang="en-US" dirty="0"/>
              <a:t>School house rocks was a short cartoon on between other cartoons on Saturday mornings in the 1980s</a:t>
            </a:r>
          </a:p>
        </p:txBody>
      </p:sp>
      <p:sp>
        <p:nvSpPr>
          <p:cNvPr id="4" name="Slide Number Placeholder 3"/>
          <p:cNvSpPr>
            <a:spLocks noGrp="1"/>
          </p:cNvSpPr>
          <p:nvPr>
            <p:ph type="sldNum" sz="quarter" idx="5"/>
          </p:nvPr>
        </p:nvSpPr>
        <p:spPr/>
        <p:txBody>
          <a:bodyPr/>
          <a:lstStyle/>
          <a:p>
            <a:fld id="{78288FA9-CEA9-714E-AA71-14BA256E4D7F}" type="slidenum">
              <a:rPr lang="en-US" smtClean="0"/>
              <a:t>70</a:t>
            </a:fld>
            <a:endParaRPr lang="en-US"/>
          </a:p>
        </p:txBody>
      </p:sp>
    </p:spTree>
    <p:extLst>
      <p:ext uri="{BB962C8B-B14F-4D97-AF65-F5344CB8AC3E}">
        <p14:creationId xmlns:p14="http://schemas.microsoft.com/office/powerpoint/2010/main" val="496666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server?</a:t>
            </a:r>
          </a:p>
        </p:txBody>
      </p:sp>
      <p:sp>
        <p:nvSpPr>
          <p:cNvPr id="4" name="Slide Number Placeholder 3"/>
          <p:cNvSpPr>
            <a:spLocks noGrp="1"/>
          </p:cNvSpPr>
          <p:nvPr>
            <p:ph type="sldNum" sz="quarter" idx="5"/>
          </p:nvPr>
        </p:nvSpPr>
        <p:spPr/>
        <p:txBody>
          <a:bodyPr/>
          <a:lstStyle/>
          <a:p>
            <a:fld id="{78288FA9-CEA9-714E-AA71-14BA256E4D7F}" type="slidenum">
              <a:rPr lang="en-US" smtClean="0"/>
              <a:t>72</a:t>
            </a:fld>
            <a:endParaRPr lang="en-US"/>
          </a:p>
        </p:txBody>
      </p:sp>
    </p:spTree>
    <p:extLst>
      <p:ext uri="{BB962C8B-B14F-4D97-AF65-F5344CB8AC3E}">
        <p14:creationId xmlns:p14="http://schemas.microsoft.com/office/powerpoint/2010/main" val="654980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know </a:t>
            </a:r>
            <a:r>
              <a:rPr lang="en-US" b="1" dirty="0">
                <a:solidFill>
                  <a:srgbClr val="F8F8F2"/>
                </a:solidFill>
                <a:effectLst/>
                <a:highlight>
                  <a:srgbClr val="282634"/>
                </a:highlight>
                <a:latin typeface="Inconsolata NF Regular" pitchFamily="49" charset="77"/>
              </a:rPr>
              <a:t>**which**</a:t>
            </a:r>
            <a:r>
              <a:rPr lang="en-US" b="0" dirty="0">
                <a:solidFill>
                  <a:srgbClr val="F8F8F2"/>
                </a:solidFill>
                <a:effectLst/>
                <a:highlight>
                  <a:srgbClr val="282634"/>
                </a:highlight>
                <a:latin typeface="Inconsolata NF Regular" pitchFamily="49" charset="77"/>
              </a:rPr>
              <a:t> server now, but what am I supposed to do about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73</a:t>
            </a:fld>
            <a:endParaRPr lang="en-US"/>
          </a:p>
        </p:txBody>
      </p:sp>
    </p:spTree>
    <p:extLst>
      <p:ext uri="{BB962C8B-B14F-4D97-AF65-F5344CB8AC3E}">
        <p14:creationId xmlns:p14="http://schemas.microsoft.com/office/powerpoint/2010/main" val="103311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a:t>
            </a:fld>
            <a:endParaRPr lang="en-US"/>
          </a:p>
        </p:txBody>
      </p:sp>
    </p:spTree>
    <p:extLst>
      <p:ext uri="{BB962C8B-B14F-4D97-AF65-F5344CB8AC3E}">
        <p14:creationId xmlns:p14="http://schemas.microsoft.com/office/powerpoint/2010/main" val="24959955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verb here is do</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74</a:t>
            </a:fld>
            <a:endParaRPr lang="en-US"/>
          </a:p>
        </p:txBody>
      </p:sp>
    </p:spTree>
    <p:extLst>
      <p:ext uri="{BB962C8B-B14F-4D97-AF65-F5344CB8AC3E}">
        <p14:creationId xmlns:p14="http://schemas.microsoft.com/office/powerpoint/2010/main" val="5458621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The verb here is reboot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75</a:t>
            </a:fld>
            <a:endParaRPr lang="en-US"/>
          </a:p>
        </p:txBody>
      </p:sp>
    </p:spTree>
    <p:extLst>
      <p:ext uri="{BB962C8B-B14F-4D97-AF65-F5344CB8AC3E}">
        <p14:creationId xmlns:p14="http://schemas.microsoft.com/office/powerpoint/2010/main" val="1279526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NEXT SLIDE</a:t>
            </a: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76</a:t>
            </a:fld>
            <a:endParaRPr lang="en-US"/>
          </a:p>
        </p:txBody>
      </p:sp>
    </p:spTree>
    <p:extLst>
      <p:ext uri="{BB962C8B-B14F-4D97-AF65-F5344CB8AC3E}">
        <p14:creationId xmlns:p14="http://schemas.microsoft.com/office/powerpoint/2010/main" val="12941093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but do we know WHY we have the alert? If not, we should determine the </a:t>
            </a:r>
            <a:r>
              <a:rPr lang="en-US" b="1" dirty="0">
                <a:solidFill>
                  <a:srgbClr val="F8F8F2"/>
                </a:solidFill>
                <a:effectLst/>
                <a:highlight>
                  <a:srgbClr val="282634"/>
                </a:highlight>
                <a:latin typeface="Inconsolata NF Regular" pitchFamily="49" charset="77"/>
              </a:rPr>
              <a:t>**WHY**</a:t>
            </a:r>
            <a:r>
              <a:rPr lang="en-US" b="0" dirty="0">
                <a:solidFill>
                  <a:srgbClr val="F8F8F2"/>
                </a:solidFill>
                <a:effectLst/>
                <a:highlight>
                  <a:srgbClr val="282634"/>
                </a:highlight>
                <a:latin typeface="Inconsolata NF Regular" pitchFamily="49" charset="77"/>
              </a:rPr>
              <a:t> and document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77</a:t>
            </a:fld>
            <a:endParaRPr lang="en-US"/>
          </a:p>
        </p:txBody>
      </p:sp>
    </p:spTree>
    <p:extLst>
      <p:ext uri="{BB962C8B-B14F-4D97-AF65-F5344CB8AC3E}">
        <p14:creationId xmlns:p14="http://schemas.microsoft.com/office/powerpoint/2010/main" val="26919576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knowing why an alert exists can help you to determine if it's still needed in the future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78</a:t>
            </a:fld>
            <a:endParaRPr lang="en-US"/>
          </a:p>
        </p:txBody>
      </p:sp>
    </p:spTree>
    <p:extLst>
      <p:ext uri="{BB962C8B-B14F-4D97-AF65-F5344CB8AC3E}">
        <p14:creationId xmlns:p14="http://schemas.microsoft.com/office/powerpoint/2010/main" val="1253355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added a link to our Knowledge Management System to help provide context for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79</a:t>
            </a:fld>
            <a:endParaRPr lang="en-US"/>
          </a:p>
        </p:txBody>
      </p:sp>
    </p:spTree>
    <p:extLst>
      <p:ext uri="{BB962C8B-B14F-4D97-AF65-F5344CB8AC3E}">
        <p14:creationId xmlns:p14="http://schemas.microsoft.com/office/powerpoint/2010/main" val="28881709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today is September 23, 2024 …</a:t>
            </a:r>
          </a:p>
          <a:p>
            <a:endParaRPr lang="en-US" dirty="0"/>
          </a:p>
          <a:p>
            <a:r>
              <a:rPr lang="en-US" dirty="0"/>
              <a:t>maybe this alert isn’t important anymore</a:t>
            </a:r>
          </a:p>
          <a:p>
            <a:endParaRPr lang="en-US" dirty="0"/>
          </a:p>
          <a:p>
            <a:r>
              <a:rPr lang="en-US" dirty="0"/>
              <a:t>But I’d need to verify before disabling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80</a:t>
            </a:fld>
            <a:endParaRPr lang="en-US"/>
          </a:p>
        </p:txBody>
      </p:sp>
    </p:spTree>
    <p:extLst>
      <p:ext uri="{BB962C8B-B14F-4D97-AF65-F5344CB8AC3E}">
        <p14:creationId xmlns:p14="http://schemas.microsoft.com/office/powerpoint/2010/main" val="26046995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81</a:t>
            </a:fld>
            <a:endParaRPr lang="en-US"/>
          </a:p>
        </p:txBody>
      </p:sp>
    </p:spTree>
    <p:extLst>
      <p:ext uri="{BB962C8B-B14F-4D97-AF65-F5344CB8AC3E}">
        <p14:creationId xmlns:p14="http://schemas.microsoft.com/office/powerpoint/2010/main" val="2513477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examples the context was provided by links …</a:t>
            </a:r>
          </a:p>
          <a:p>
            <a:endParaRPr lang="en-US" dirty="0"/>
          </a:p>
          <a:p>
            <a:r>
              <a:rPr lang="en-US" dirty="0"/>
              <a:t>But embedded context can work as well</a:t>
            </a:r>
          </a:p>
          <a:p>
            <a:endParaRPr lang="en-US" dirty="0"/>
          </a:p>
          <a:p>
            <a:r>
              <a:rPr lang="en-US" dirty="0"/>
              <a:t>No one size fits all</a:t>
            </a:r>
          </a:p>
        </p:txBody>
      </p:sp>
      <p:sp>
        <p:nvSpPr>
          <p:cNvPr id="4" name="Slide Number Placeholder 3"/>
          <p:cNvSpPr>
            <a:spLocks noGrp="1"/>
          </p:cNvSpPr>
          <p:nvPr>
            <p:ph type="sldNum" sz="quarter" idx="5"/>
          </p:nvPr>
        </p:nvSpPr>
        <p:spPr/>
        <p:txBody>
          <a:bodyPr/>
          <a:lstStyle/>
          <a:p>
            <a:fld id="{78288FA9-CEA9-714E-AA71-14BA256E4D7F}" type="slidenum">
              <a:rPr lang="en-US" smtClean="0"/>
              <a:t>82</a:t>
            </a:fld>
            <a:endParaRPr lang="en-US"/>
          </a:p>
        </p:txBody>
      </p:sp>
    </p:spTree>
    <p:extLst>
      <p:ext uri="{BB962C8B-B14F-4D97-AF65-F5344CB8AC3E}">
        <p14:creationId xmlns:p14="http://schemas.microsoft.com/office/powerpoint/2010/main" val="1241299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make sure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 are being notified</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83</a:t>
            </a:fld>
            <a:endParaRPr lang="en-US"/>
          </a:p>
        </p:txBody>
      </p:sp>
    </p:spTree>
    <p:extLst>
      <p:ext uri="{BB962C8B-B14F-4D97-AF65-F5344CB8AC3E}">
        <p14:creationId xmlns:p14="http://schemas.microsoft.com/office/powerpoint/2010/main" val="282469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a:t>
            </a:fld>
            <a:endParaRPr lang="en-US"/>
          </a:p>
        </p:txBody>
      </p:sp>
    </p:spTree>
    <p:extLst>
      <p:ext uri="{BB962C8B-B14F-4D97-AF65-F5344CB8AC3E}">
        <p14:creationId xmlns:p14="http://schemas.microsoft.com/office/powerpoint/2010/main" val="10852188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84</a:t>
            </a:fld>
            <a:endParaRPr lang="en-US"/>
          </a:p>
        </p:txBody>
      </p:sp>
    </p:spTree>
    <p:extLst>
      <p:ext uri="{BB962C8B-B14F-4D97-AF65-F5344CB8AC3E}">
        <p14:creationId xmlns:p14="http://schemas.microsoft.com/office/powerpoint/2010/main" val="35622597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85</a:t>
            </a:fld>
            <a:endParaRPr lang="en-US"/>
          </a:p>
        </p:txBody>
      </p:sp>
    </p:spTree>
    <p:extLst>
      <p:ext uri="{BB962C8B-B14F-4D97-AF65-F5344CB8AC3E}">
        <p14:creationId xmlns:p14="http://schemas.microsoft.com/office/powerpoint/2010/main" val="26368194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Claims team and the Business Analyst can't do anything; given the security infrastructure, the developer might not be able to do anything either!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might be good information for them to have, but sending an actionable alert to the wrong people doesn’t help anything</a:t>
            </a:r>
          </a:p>
        </p:txBody>
      </p:sp>
      <p:sp>
        <p:nvSpPr>
          <p:cNvPr id="4" name="Slide Number Placeholder 3"/>
          <p:cNvSpPr>
            <a:spLocks noGrp="1"/>
          </p:cNvSpPr>
          <p:nvPr>
            <p:ph type="sldNum" sz="quarter" idx="5"/>
          </p:nvPr>
        </p:nvSpPr>
        <p:spPr/>
        <p:txBody>
          <a:bodyPr/>
          <a:lstStyle/>
          <a:p>
            <a:fld id="{78288FA9-CEA9-714E-AA71-14BA256E4D7F}" type="slidenum">
              <a:rPr lang="en-US" smtClean="0"/>
              <a:t>86</a:t>
            </a:fld>
            <a:endParaRPr lang="en-US"/>
          </a:p>
        </p:txBody>
      </p:sp>
    </p:spTree>
    <p:extLst>
      <p:ext uri="{BB962C8B-B14F-4D97-AF65-F5344CB8AC3E}">
        <p14:creationId xmlns:p14="http://schemas.microsoft.com/office/powerpoint/2010/main" val="40634379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is a person that can actually perform the action of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from above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87</a:t>
            </a:fld>
            <a:endParaRPr lang="en-US"/>
          </a:p>
        </p:txBody>
      </p:sp>
    </p:spTree>
    <p:extLst>
      <p:ext uri="{BB962C8B-B14F-4D97-AF65-F5344CB8AC3E}">
        <p14:creationId xmlns:p14="http://schemas.microsoft.com/office/powerpoint/2010/main" val="7366947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Frustration -&gt; What am I supposed to do with this information?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Waste -&gt; Why did I just do this? </a:t>
            </a:r>
          </a:p>
          <a:p>
            <a:endParaRPr lang="en-US" dirty="0"/>
          </a:p>
          <a:p>
            <a:r>
              <a:rPr lang="en-US" dirty="0"/>
              <a:t>Confusion -&gt; what am I supposed to do?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88</a:t>
            </a:fld>
            <a:endParaRPr lang="en-US"/>
          </a:p>
        </p:txBody>
      </p:sp>
    </p:spTree>
    <p:extLst>
      <p:ext uri="{BB962C8B-B14F-4D97-AF65-F5344CB8AC3E}">
        <p14:creationId xmlns:p14="http://schemas.microsoft.com/office/powerpoint/2010/main" val="243672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89</a:t>
            </a:fld>
            <a:endParaRPr lang="en-US"/>
          </a:p>
        </p:txBody>
      </p:sp>
    </p:spTree>
    <p:extLst>
      <p:ext uri="{BB962C8B-B14F-4D97-AF65-F5344CB8AC3E}">
        <p14:creationId xmlns:p14="http://schemas.microsoft.com/office/powerpoint/2010/main" val="5655612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Error Culture is / can be pervasive.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90</a:t>
            </a:fld>
            <a:endParaRPr lang="en-US"/>
          </a:p>
        </p:txBody>
      </p:sp>
    </p:spTree>
    <p:extLst>
      <p:ext uri="{BB962C8B-B14F-4D97-AF65-F5344CB8AC3E}">
        <p14:creationId xmlns:p14="http://schemas.microsoft.com/office/powerpoint/2010/main" val="41505005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can make it better</a:t>
            </a:r>
          </a:p>
        </p:txBody>
      </p:sp>
      <p:sp>
        <p:nvSpPr>
          <p:cNvPr id="4" name="Slide Number Placeholder 3"/>
          <p:cNvSpPr>
            <a:spLocks noGrp="1"/>
          </p:cNvSpPr>
          <p:nvPr>
            <p:ph type="sldNum" sz="quarter" idx="5"/>
          </p:nvPr>
        </p:nvSpPr>
        <p:spPr/>
        <p:txBody>
          <a:bodyPr/>
          <a:lstStyle/>
          <a:p>
            <a:fld id="{78288FA9-CEA9-714E-AA71-14BA256E4D7F}" type="slidenum">
              <a:rPr lang="en-US" smtClean="0"/>
              <a:t>91</a:t>
            </a:fld>
            <a:endParaRPr lang="en-US"/>
          </a:p>
        </p:txBody>
      </p:sp>
    </p:spTree>
    <p:extLst>
      <p:ext uri="{BB962C8B-B14F-4D97-AF65-F5344CB8AC3E}">
        <p14:creationId xmlns:p14="http://schemas.microsoft.com/office/powerpoint/2010/main" val="20632683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92</a:t>
            </a:fld>
            <a:endParaRPr lang="en-US"/>
          </a:p>
        </p:txBody>
      </p:sp>
    </p:spTree>
    <p:extLst>
      <p:ext uri="{BB962C8B-B14F-4D97-AF65-F5344CB8AC3E}">
        <p14:creationId xmlns:p14="http://schemas.microsoft.com/office/powerpoint/2010/main" val="23449145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actionable with a VERB</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have their importance / why documented in our KMS</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are sent to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93</a:t>
            </a:fld>
            <a:endParaRPr lang="en-US"/>
          </a:p>
        </p:txBody>
      </p:sp>
    </p:spTree>
    <p:extLst>
      <p:ext uri="{BB962C8B-B14F-4D97-AF65-F5344CB8AC3E}">
        <p14:creationId xmlns:p14="http://schemas.microsoft.com/office/powerpoint/2010/main" val="382901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really a way to start a conversation … with me right after the talk during the Q&amp;A</a:t>
            </a:r>
          </a:p>
          <a:p>
            <a:endParaRPr lang="en-US" dirty="0"/>
          </a:p>
          <a:p>
            <a:r>
              <a:rPr lang="en-US" dirty="0"/>
              <a:t>During the conference</a:t>
            </a:r>
          </a:p>
          <a:p>
            <a:endParaRPr lang="en-US" dirty="0"/>
          </a:p>
          <a:p>
            <a:r>
              <a:rPr lang="en-US" dirty="0"/>
              <a:t>or once you’re back at work next week at your organization</a:t>
            </a:r>
          </a:p>
        </p:txBody>
      </p:sp>
      <p:sp>
        <p:nvSpPr>
          <p:cNvPr id="4" name="Slide Number Placeholder 3"/>
          <p:cNvSpPr>
            <a:spLocks noGrp="1"/>
          </p:cNvSpPr>
          <p:nvPr>
            <p:ph type="sldNum" sz="quarter" idx="5"/>
          </p:nvPr>
        </p:nvSpPr>
        <p:spPr/>
        <p:txBody>
          <a:bodyPr/>
          <a:lstStyle/>
          <a:p>
            <a:fld id="{78288FA9-CEA9-714E-AA71-14BA256E4D7F}" type="slidenum">
              <a:rPr lang="en-US" smtClean="0"/>
              <a:t>9</a:t>
            </a:fld>
            <a:endParaRPr lang="en-US"/>
          </a:p>
        </p:txBody>
      </p:sp>
    </p:spTree>
    <p:extLst>
      <p:ext uri="{BB962C8B-B14F-4D97-AF65-F5344CB8AC3E}">
        <p14:creationId xmlns:p14="http://schemas.microsoft.com/office/powerpoint/2010/main" val="24131645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amazing people gave me the motivation and encouragement to be here today and I just wanted to make sure I said thank you!</a:t>
            </a:r>
          </a:p>
        </p:txBody>
      </p:sp>
      <p:sp>
        <p:nvSpPr>
          <p:cNvPr id="4" name="Slide Number Placeholder 3"/>
          <p:cNvSpPr>
            <a:spLocks noGrp="1"/>
          </p:cNvSpPr>
          <p:nvPr>
            <p:ph type="sldNum" sz="quarter" idx="5"/>
          </p:nvPr>
        </p:nvSpPr>
        <p:spPr/>
        <p:txBody>
          <a:bodyPr/>
          <a:lstStyle/>
          <a:p>
            <a:fld id="{78288FA9-CEA9-714E-AA71-14BA256E4D7F}" type="slidenum">
              <a:rPr lang="en-US" smtClean="0"/>
              <a:t>94</a:t>
            </a:fld>
            <a:endParaRPr lang="en-US"/>
          </a:p>
        </p:txBody>
      </p:sp>
    </p:spTree>
    <p:extLst>
      <p:ext uri="{BB962C8B-B14F-4D97-AF65-F5344CB8AC3E}">
        <p14:creationId xmlns:p14="http://schemas.microsoft.com/office/powerpoint/2010/main" val="4806176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96</a:t>
            </a:fld>
            <a:endParaRPr lang="en-US"/>
          </a:p>
        </p:txBody>
      </p:sp>
    </p:spTree>
    <p:extLst>
      <p:ext uri="{BB962C8B-B14F-4D97-AF65-F5344CB8AC3E}">
        <p14:creationId xmlns:p14="http://schemas.microsoft.com/office/powerpoint/2010/main" val="271000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8506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0937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4072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0130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ABCE6-4E1F-4440-BD2E-1908BCC61C3F}"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981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ABCE6-4E1F-4440-BD2E-1908BCC61C3F}"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6846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ABCE6-4E1F-4440-BD2E-1908BCC61C3F}" type="datetimeFigureOut">
              <a:rPr lang="en-US" smtClean="0"/>
              <a:t>9/23/24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7687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ABCE6-4E1F-4440-BD2E-1908BCC61C3F}" type="datetimeFigureOut">
              <a:rPr lang="en-US" smtClean="0"/>
              <a:t>9/23/24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379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ABCE6-4E1F-4440-BD2E-1908BCC61C3F}" type="datetimeFigureOut">
              <a:rPr lang="en-US" smtClean="0"/>
              <a:t>9/23/24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2916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972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029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ABCE6-4E1F-4440-BD2E-1908BCC61C3F}" type="datetimeFigureOut">
              <a:rPr lang="en-US" smtClean="0"/>
              <a:t>9/23/24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C8AC0-C722-1141-BAAC-89ACA48B6086}" type="slidenum">
              <a:rPr lang="en-US" smtClean="0"/>
              <a:t>‹#›</a:t>
            </a:fld>
            <a:endParaRPr lang="en-US"/>
          </a:p>
        </p:txBody>
      </p:sp>
    </p:spTree>
    <p:extLst>
      <p:ext uri="{BB962C8B-B14F-4D97-AF65-F5344CB8AC3E}">
        <p14:creationId xmlns:p14="http://schemas.microsoft.com/office/powerpoint/2010/main" val="9337512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3.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yanchele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4" Type="http://schemas.openxmlformats.org/officeDocument/2006/relationships/hyperlink" Target="https://mastodon.social/@ryanchele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microsoft.com/office/2018/10/relationships/comments" Target="../comments/modernComment_16F_44F2A1D9.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ryancheley.com/" TargetMode="External"/><Relationship Id="rId7" Type="http://schemas.openxmlformats.org/officeDocument/2006/relationships/image" Target="../media/image16.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10" Type="http://schemas.openxmlformats.org/officeDocument/2006/relationships/image" Target="../media/image19.png"/><Relationship Id="rId4" Type="http://schemas.openxmlformats.org/officeDocument/2006/relationships/hyperlink" Target="https://mastodon.social/@ryancheley" TargetMode="Externa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Ryan Cheley</a:t>
            </a:r>
          </a:p>
          <a:p>
            <a:r>
              <a:rPr lang="en-US" sz="3600" dirty="0"/>
              <a:t>Senior Regional Director of Business Informatics</a:t>
            </a:r>
          </a:p>
          <a:p>
            <a:r>
              <a:rPr lang="en-US" sz="3600" dirty="0"/>
              <a:t>Director of Engineering</a:t>
            </a:r>
          </a:p>
          <a:p>
            <a:r>
              <a:rPr lang="en-US" sz="3600" dirty="0" err="1"/>
              <a:t>Djangonaut</a:t>
            </a:r>
            <a:r>
              <a:rPr lang="en-US" sz="3600" dirty="0"/>
              <a:t> Space Navigator</a:t>
            </a:r>
          </a:p>
        </p:txBody>
      </p:sp>
    </p:spTree>
    <p:extLst>
      <p:ext uri="{BB962C8B-B14F-4D97-AF65-F5344CB8AC3E}">
        <p14:creationId xmlns:p14="http://schemas.microsoft.com/office/powerpoint/2010/main" val="23389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it?</a:t>
            </a:r>
          </a:p>
        </p:txBody>
      </p:sp>
    </p:spTree>
    <p:extLst>
      <p:ext uri="{BB962C8B-B14F-4D97-AF65-F5344CB8AC3E}">
        <p14:creationId xmlns:p14="http://schemas.microsoft.com/office/powerpoint/2010/main" val="22289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it happen?</a:t>
            </a:r>
          </a:p>
        </p:txBody>
      </p:sp>
    </p:spTree>
    <p:extLst>
      <p:ext uri="{BB962C8B-B14F-4D97-AF65-F5344CB8AC3E}">
        <p14:creationId xmlns:p14="http://schemas.microsoft.com/office/powerpoint/2010/main" val="6259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it Start?</a:t>
            </a:r>
          </a:p>
        </p:txBody>
      </p:sp>
    </p:spTree>
    <p:extLst>
      <p:ext uri="{BB962C8B-B14F-4D97-AF65-F5344CB8AC3E}">
        <p14:creationId xmlns:p14="http://schemas.microsoft.com/office/powerpoint/2010/main" val="24369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it happen to?</a:t>
            </a:r>
          </a:p>
        </p:txBody>
      </p:sp>
    </p:spTree>
    <p:extLst>
      <p:ext uri="{BB962C8B-B14F-4D97-AF65-F5344CB8AC3E}">
        <p14:creationId xmlns:p14="http://schemas.microsoft.com/office/powerpoint/2010/main" val="285833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Tree>
    <p:extLst>
      <p:ext uri="{BB962C8B-B14F-4D97-AF65-F5344CB8AC3E}">
        <p14:creationId xmlns:p14="http://schemas.microsoft.com/office/powerpoint/2010/main" val="310646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do I get out?</a:t>
            </a:r>
          </a:p>
        </p:txBody>
      </p:sp>
    </p:spTree>
    <p:extLst>
      <p:ext uri="{BB962C8B-B14F-4D97-AF65-F5344CB8AC3E}">
        <p14:creationId xmlns:p14="http://schemas.microsoft.com/office/powerpoint/2010/main" val="192420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763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a:xfrm>
            <a:off x="1524000" y="1122362"/>
            <a:ext cx="9144000" cy="3797981"/>
          </a:xfrm>
        </p:spPr>
        <p:txBody>
          <a:bodyPr>
            <a:normAutofit/>
          </a:bodyPr>
          <a:lstStyle/>
          <a:p>
            <a:r>
              <a:rPr lang="en-US" dirty="0"/>
              <a:t>How Many of you have heard the term Error Culture before?</a:t>
            </a:r>
          </a:p>
        </p:txBody>
      </p:sp>
    </p:spTree>
    <p:extLst>
      <p:ext uri="{BB962C8B-B14F-4D97-AF65-F5344CB8AC3E}">
        <p14:creationId xmlns:p14="http://schemas.microsoft.com/office/powerpoint/2010/main" val="172819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4294967295"/>
          </p:nvPr>
        </p:nvSpPr>
        <p:spPr>
          <a:xfrm>
            <a:off x="990600" y="565150"/>
            <a:ext cx="11201400" cy="5884863"/>
          </a:xfrm>
        </p:spPr>
        <p:txBody>
          <a:bodyPr>
            <a:normAutofit lnSpcReduction="10000"/>
          </a:bodyPr>
          <a:lstStyle/>
          <a:p>
            <a:pPr marL="0" indent="0">
              <a:buNone/>
            </a:pPr>
            <a:r>
              <a:rPr lang="en-US" sz="7200" dirty="0"/>
              <a:t>A culture that </a:t>
            </a:r>
            <a:r>
              <a:rPr lang="en-US" sz="7200" b="1" dirty="0"/>
              <a:t>accepts </a:t>
            </a:r>
            <a:r>
              <a:rPr lang="en-US" sz="7200" dirty="0"/>
              <a:t>error notifications and </a:t>
            </a:r>
            <a:r>
              <a:rPr lang="en-US" sz="7200" b="1" dirty="0"/>
              <a:t>ignores</a:t>
            </a:r>
            <a:r>
              <a:rPr lang="en-US" sz="7200" dirty="0"/>
              <a:t> them, encouraging a </a:t>
            </a:r>
            <a:r>
              <a:rPr lang="en-US" sz="7200" b="1" dirty="0"/>
              <a:t>reactive</a:t>
            </a:r>
            <a:r>
              <a:rPr lang="en-US" sz="7200" dirty="0"/>
              <a:t> fire fighting culture, instead of </a:t>
            </a:r>
            <a:r>
              <a:rPr lang="en-US" sz="7200" b="1" dirty="0"/>
              <a:t>proactive</a:t>
            </a:r>
            <a:r>
              <a:rPr lang="en-US" sz="7200" dirty="0"/>
              <a:t> culture of problem solving</a:t>
            </a:r>
          </a:p>
        </p:txBody>
      </p:sp>
    </p:spTree>
    <p:extLst>
      <p:ext uri="{BB962C8B-B14F-4D97-AF65-F5344CB8AC3E}">
        <p14:creationId xmlns:p14="http://schemas.microsoft.com/office/powerpoint/2010/main" val="7036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Is that Bad?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77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Husband</a:t>
            </a:r>
          </a:p>
          <a:p>
            <a:r>
              <a:rPr lang="en-US" sz="3600" dirty="0"/>
              <a:t>Father</a:t>
            </a:r>
          </a:p>
          <a:p>
            <a:r>
              <a:rPr lang="en-US" sz="3600" dirty="0"/>
              <a:t>Sports Fan</a:t>
            </a:r>
          </a:p>
          <a:p>
            <a:endParaRPr lang="en-US" sz="3600" dirty="0"/>
          </a:p>
          <a:p>
            <a:pPr marL="0" indent="0">
              <a:buNone/>
            </a:pPr>
            <a:endParaRPr lang="en-US" sz="3600" dirty="0"/>
          </a:p>
        </p:txBody>
      </p:sp>
      <p:pic>
        <p:nvPicPr>
          <p:cNvPr id="1028" name="Picture 4" descr="Coachella Valley Firebirds Logo - Primary Logo - American Hockey League  (AHL) - Chris Creamer's Sports Logos Page - SportsLogos.Net">
            <a:extLst>
              <a:ext uri="{FF2B5EF4-FFF2-40B4-BE49-F238E27FC236}">
                <a16:creationId xmlns:a16="http://schemas.microsoft.com/office/drawing/2014/main" id="{74AEF949-CE2E-9702-C4C9-A3339DF7D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955" y="4001294"/>
            <a:ext cx="2182774" cy="2310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D96E52-0F97-7F4A-71CC-4C6F148B0655}"/>
              </a:ext>
            </a:extLst>
          </p:cNvPr>
          <p:cNvSpPr txBox="1"/>
          <p:nvPr/>
        </p:nvSpPr>
        <p:spPr>
          <a:xfrm>
            <a:off x="2498271" y="2416628"/>
            <a:ext cx="1061358" cy="646331"/>
          </a:xfrm>
          <a:prstGeom prst="rect">
            <a:avLst/>
          </a:prstGeom>
          <a:noFill/>
        </p:spPr>
        <p:txBody>
          <a:bodyPr wrap="square" rtlCol="0">
            <a:spAutoFit/>
          </a:bodyPr>
          <a:lstStyle/>
          <a:p>
            <a:r>
              <a:rPr lang="en-US" sz="3600" dirty="0"/>
              <a:t>🎓</a:t>
            </a:r>
          </a:p>
        </p:txBody>
      </p:sp>
      <p:sp>
        <p:nvSpPr>
          <p:cNvPr id="5" name="TextBox 4">
            <a:extLst>
              <a:ext uri="{FF2B5EF4-FFF2-40B4-BE49-F238E27FC236}">
                <a16:creationId xmlns:a16="http://schemas.microsoft.com/office/drawing/2014/main" id="{4E5DED1F-3703-055D-41DC-EEB49C0C20AE}"/>
              </a:ext>
            </a:extLst>
          </p:cNvPr>
          <p:cNvSpPr txBox="1"/>
          <p:nvPr/>
        </p:nvSpPr>
        <p:spPr>
          <a:xfrm>
            <a:off x="2895600" y="1825625"/>
            <a:ext cx="1061358" cy="646331"/>
          </a:xfrm>
          <a:prstGeom prst="rect">
            <a:avLst/>
          </a:prstGeom>
          <a:noFill/>
        </p:spPr>
        <p:txBody>
          <a:bodyPr wrap="square" rtlCol="0">
            <a:spAutoFit/>
          </a:bodyPr>
          <a:lstStyle/>
          <a:p>
            <a:r>
              <a:rPr lang="en-US" sz="3600" dirty="0"/>
              <a:t>🎉</a:t>
            </a:r>
          </a:p>
        </p:txBody>
      </p:sp>
      <p:pic>
        <p:nvPicPr>
          <p:cNvPr id="1030" name="Picture 6">
            <a:extLst>
              <a:ext uri="{FF2B5EF4-FFF2-40B4-BE49-F238E27FC236}">
                <a16:creationId xmlns:a16="http://schemas.microsoft.com/office/drawing/2014/main" id="{B02A84C6-1CDD-9F3D-5F40-D56EB74CB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28" y="4001295"/>
            <a:ext cx="2310606" cy="231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YES!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183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Low Signal to Noise Ratio</a:t>
            </a:r>
          </a:p>
          <a:p>
            <a:r>
              <a:rPr lang="en-US" sz="3600" dirty="0"/>
              <a:t>Wait until the 💩 hits the fan</a:t>
            </a:r>
          </a:p>
        </p:txBody>
      </p:sp>
    </p:spTree>
    <p:extLst>
      <p:ext uri="{BB962C8B-B14F-4D97-AF65-F5344CB8AC3E}">
        <p14:creationId xmlns:p14="http://schemas.microsoft.com/office/powerpoint/2010/main" val="3310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does Error Culture happen?</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981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Lack of Understanding</a:t>
            </a:r>
          </a:p>
          <a:p>
            <a:pPr lvl="1"/>
            <a:r>
              <a:rPr lang="en-US" sz="3600" dirty="0"/>
              <a:t>What</a:t>
            </a:r>
          </a:p>
          <a:p>
            <a:pPr lvl="1"/>
            <a:r>
              <a:rPr lang="en-US" sz="3600" dirty="0"/>
              <a:t>Why</a:t>
            </a:r>
          </a:p>
          <a:p>
            <a:pPr lvl="1"/>
            <a:r>
              <a:rPr lang="en-US" sz="3600" dirty="0"/>
              <a:t>Who</a:t>
            </a:r>
          </a:p>
        </p:txBody>
      </p:sp>
    </p:spTree>
    <p:extLst>
      <p:ext uri="{BB962C8B-B14F-4D97-AF65-F5344CB8AC3E}">
        <p14:creationId xmlns:p14="http://schemas.microsoft.com/office/powerpoint/2010/main" val="8818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Error/Alert Fatigue</a:t>
            </a:r>
          </a:p>
        </p:txBody>
      </p:sp>
    </p:spTree>
    <p:extLst>
      <p:ext uri="{BB962C8B-B14F-4D97-AF65-F5344CB8AC3E}">
        <p14:creationId xmlns:p14="http://schemas.microsoft.com/office/powerpoint/2010/main" val="24724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3C61-53AC-0300-504F-3D4ED24118BA}"/>
              </a:ext>
            </a:extLst>
          </p:cNvPr>
          <p:cNvSpPr>
            <a:spLocks noGrp="1"/>
          </p:cNvSpPr>
          <p:nvPr>
            <p:ph type="title"/>
          </p:nvPr>
        </p:nvSpPr>
        <p:spPr/>
        <p:txBody>
          <a:bodyPr/>
          <a:lstStyle/>
          <a:p>
            <a:r>
              <a:rPr lang="en-US" dirty="0"/>
              <a:t>Why does it happen?</a:t>
            </a:r>
          </a:p>
        </p:txBody>
      </p:sp>
      <p:pic>
        <p:nvPicPr>
          <p:cNvPr id="4" name="Recents - 1 of 1.mov">
            <a:hlinkClick r:id="" action="ppaction://media"/>
            <a:extLst>
              <a:ext uri="{FF2B5EF4-FFF2-40B4-BE49-F238E27FC236}">
                <a16:creationId xmlns:a16="http://schemas.microsoft.com/office/drawing/2014/main" id="{EEF028C7-A2EE-5FC7-7099-54FAB3D443C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165475" y="1825625"/>
            <a:ext cx="5862638" cy="4351338"/>
          </a:xfrm>
        </p:spPr>
      </p:pic>
    </p:spTree>
    <p:extLst>
      <p:ext uri="{BB962C8B-B14F-4D97-AF65-F5344CB8AC3E}">
        <p14:creationId xmlns:p14="http://schemas.microsoft.com/office/powerpoint/2010/main" val="8967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Hero Culture</a:t>
            </a:r>
          </a:p>
        </p:txBody>
      </p:sp>
    </p:spTree>
    <p:extLst>
      <p:ext uri="{BB962C8B-B14F-4D97-AF65-F5344CB8AC3E}">
        <p14:creationId xmlns:p14="http://schemas.microsoft.com/office/powerpoint/2010/main" val="42618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4B96AB-4CEA-1628-41EE-AC3D04EC784D}"/>
              </a:ext>
            </a:extLst>
          </p:cNvPr>
          <p:cNvPicPr>
            <a:picLocks noGrp="1" noChangeAspect="1"/>
          </p:cNvPicPr>
          <p:nvPr>
            <p:ph idx="1"/>
          </p:nvPr>
        </p:nvPicPr>
        <p:blipFill>
          <a:blip r:embed="rId3"/>
          <a:stretch>
            <a:fillRect/>
          </a:stretch>
        </p:blipFill>
        <p:spPr>
          <a:xfrm>
            <a:off x="2566416" y="214031"/>
            <a:ext cx="7059168" cy="6429938"/>
          </a:xfrm>
          <a:prstGeom prst="rect">
            <a:avLst/>
          </a:prstGeom>
        </p:spPr>
      </p:pic>
    </p:spTree>
    <p:extLst>
      <p:ext uri="{BB962C8B-B14F-4D97-AF65-F5344CB8AC3E}">
        <p14:creationId xmlns:p14="http://schemas.microsoft.com/office/powerpoint/2010/main" val="1039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924BC-CCC7-AF39-67D9-ADCB7222EEC5}"/>
              </a:ext>
            </a:extLst>
          </p:cNvPr>
          <p:cNvPicPr>
            <a:picLocks noChangeAspect="1"/>
          </p:cNvPicPr>
          <p:nvPr/>
        </p:nvPicPr>
        <p:blipFill>
          <a:blip r:embed="rId3"/>
          <a:stretch>
            <a:fillRect/>
          </a:stretch>
        </p:blipFill>
        <p:spPr>
          <a:xfrm>
            <a:off x="2552700" y="183456"/>
            <a:ext cx="7086599" cy="6491087"/>
          </a:xfrm>
          <a:prstGeom prst="rect">
            <a:avLst/>
          </a:prstGeom>
        </p:spPr>
      </p:pic>
    </p:spTree>
    <p:extLst>
      <p:ext uri="{BB962C8B-B14F-4D97-AF65-F5344CB8AC3E}">
        <p14:creationId xmlns:p14="http://schemas.microsoft.com/office/powerpoint/2010/main" val="3331149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B204A-3E5C-131E-3BAF-5964052A27A4}"/>
              </a:ext>
            </a:extLst>
          </p:cNvPr>
          <p:cNvPicPr>
            <a:picLocks noChangeAspect="1"/>
          </p:cNvPicPr>
          <p:nvPr/>
        </p:nvPicPr>
        <p:blipFill>
          <a:blip r:embed="rId3"/>
          <a:stretch>
            <a:fillRect/>
          </a:stretch>
        </p:blipFill>
        <p:spPr>
          <a:xfrm>
            <a:off x="2541295" y="222795"/>
            <a:ext cx="7109409" cy="6412409"/>
          </a:xfrm>
          <a:prstGeom prst="rect">
            <a:avLst/>
          </a:prstGeom>
        </p:spPr>
      </p:pic>
    </p:spTree>
    <p:extLst>
      <p:ext uri="{BB962C8B-B14F-4D97-AF65-F5344CB8AC3E}">
        <p14:creationId xmlns:p14="http://schemas.microsoft.com/office/powerpoint/2010/main" val="49151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How to find me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Website: </a:t>
            </a:r>
            <a:r>
              <a:rPr lang="en-US" sz="3600" dirty="0">
                <a:hlinkClick r:id="rId3"/>
              </a:rPr>
              <a:t>https://ryancheley.com/</a:t>
            </a:r>
            <a:endParaRPr lang="en-US" sz="3600" dirty="0"/>
          </a:p>
          <a:p>
            <a:r>
              <a:rPr lang="en-US" sz="3600" dirty="0"/>
              <a:t>Mastodon: </a:t>
            </a:r>
            <a:r>
              <a:rPr lang="en-US" sz="3600" dirty="0">
                <a:hlinkClick r:id="rId4"/>
              </a:rPr>
              <a:t>https://mastodon.social/@ryancheley</a:t>
            </a:r>
            <a:endParaRPr lang="en-US" sz="3600" dirty="0"/>
          </a:p>
          <a:p>
            <a:r>
              <a:rPr lang="en-US" sz="3600" dirty="0"/>
              <a:t>GitHub: </a:t>
            </a:r>
            <a:r>
              <a:rPr lang="en-US" sz="3600" dirty="0">
                <a:hlinkClick r:id="rId5"/>
              </a:rPr>
              <a:t>https://github.com/ryancheley/</a:t>
            </a:r>
            <a:endParaRPr lang="en-US" sz="3600" dirty="0"/>
          </a:p>
          <a:p>
            <a:r>
              <a:rPr lang="en-US" sz="3600" dirty="0"/>
              <a:t>LinkedIn: </a:t>
            </a:r>
            <a:r>
              <a:rPr lang="en-US" sz="3600" dirty="0">
                <a:hlinkClick r:id="rId6"/>
              </a:rPr>
              <a:t>https://www.linkedin.com/in/ryan-cheley/</a:t>
            </a:r>
            <a:endParaRPr lang="en-US" sz="3600" dirty="0"/>
          </a:p>
        </p:txBody>
      </p:sp>
    </p:spTree>
    <p:extLst>
      <p:ext uri="{BB962C8B-B14F-4D97-AF65-F5344CB8AC3E}">
        <p14:creationId xmlns:p14="http://schemas.microsoft.com/office/powerpoint/2010/main" val="230278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907BE-965A-1465-E265-9D18A7DFD4FF}"/>
              </a:ext>
            </a:extLst>
          </p:cNvPr>
          <p:cNvPicPr>
            <a:picLocks noChangeAspect="1"/>
          </p:cNvPicPr>
          <p:nvPr/>
        </p:nvPicPr>
        <p:blipFill>
          <a:blip r:embed="rId3"/>
          <a:stretch>
            <a:fillRect/>
          </a:stretch>
        </p:blipFill>
        <p:spPr>
          <a:xfrm>
            <a:off x="2687269" y="307521"/>
            <a:ext cx="6817462" cy="6242957"/>
          </a:xfrm>
          <a:prstGeom prst="rect">
            <a:avLst/>
          </a:prstGeom>
        </p:spPr>
      </p:pic>
    </p:spTree>
    <p:extLst>
      <p:ext uri="{BB962C8B-B14F-4D97-AF65-F5344CB8AC3E}">
        <p14:creationId xmlns:p14="http://schemas.microsoft.com/office/powerpoint/2010/main" val="146157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07470-3E07-98A1-D16D-934AF8B80A77}"/>
              </a:ext>
            </a:extLst>
          </p:cNvPr>
          <p:cNvPicPr>
            <a:picLocks noChangeAspect="1"/>
          </p:cNvPicPr>
          <p:nvPr/>
        </p:nvPicPr>
        <p:blipFill>
          <a:blip r:embed="rId3"/>
          <a:stretch>
            <a:fillRect/>
          </a:stretch>
        </p:blipFill>
        <p:spPr>
          <a:xfrm>
            <a:off x="2552700" y="203306"/>
            <a:ext cx="7086600" cy="6451387"/>
          </a:xfrm>
          <a:prstGeom prst="rect">
            <a:avLst/>
          </a:prstGeom>
        </p:spPr>
      </p:pic>
    </p:spTree>
    <p:extLst>
      <p:ext uri="{BB962C8B-B14F-4D97-AF65-F5344CB8AC3E}">
        <p14:creationId xmlns:p14="http://schemas.microsoft.com/office/powerpoint/2010/main" val="220886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A62F0-21D2-0251-8289-ED18FA887E48}"/>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3859087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706FB-D2E9-3A84-2430-745EA9C7C996}"/>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190299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does Error Culture Start?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65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Internal</a:t>
            </a:r>
          </a:p>
          <a:p>
            <a:r>
              <a:rPr lang="en-US" sz="3600" dirty="0"/>
              <a:t>External</a:t>
            </a:r>
          </a:p>
        </p:txBody>
      </p:sp>
    </p:spTree>
    <p:extLst>
      <p:ext uri="{BB962C8B-B14F-4D97-AF65-F5344CB8AC3E}">
        <p14:creationId xmlns:p14="http://schemas.microsoft.com/office/powerpoint/2010/main" val="183591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sp>
        <p:nvSpPr>
          <p:cNvPr id="4" name="Content Placeholder 3"/>
          <p:cNvSpPr>
            <a:spLocks noGrp="1"/>
          </p:cNvSpPr>
          <p:nvPr>
            <p:ph idx="1"/>
          </p:nvPr>
        </p:nvSpPr>
        <p:spPr/>
        <p:txBody>
          <a:bodyPr/>
          <a:lstStyle/>
          <a:p>
            <a:r>
              <a:rPr lang="en-US" dirty="0"/>
              <a:t>WE need to be notified when THIS happens</a:t>
            </a:r>
          </a:p>
          <a:p>
            <a:r>
              <a:rPr lang="en-US" dirty="0"/>
              <a:t>MIGHT be useful</a:t>
            </a:r>
          </a:p>
          <a:p>
            <a:r>
              <a:rPr lang="en-US" dirty="0"/>
              <a:t>Opted In</a:t>
            </a:r>
          </a:p>
        </p:txBody>
      </p:sp>
    </p:spTree>
    <p:extLst>
      <p:ext uri="{BB962C8B-B14F-4D97-AF65-F5344CB8AC3E}">
        <p14:creationId xmlns:p14="http://schemas.microsoft.com/office/powerpoint/2010/main" val="29585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External</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Best Practice</a:t>
            </a:r>
          </a:p>
          <a:p>
            <a:r>
              <a:rPr lang="en-US" sz="3600" dirty="0"/>
              <a:t>Default Enabled Alerts</a:t>
            </a:r>
          </a:p>
        </p:txBody>
      </p:sp>
    </p:spTree>
    <p:extLst>
      <p:ext uri="{BB962C8B-B14F-4D97-AF65-F5344CB8AC3E}">
        <p14:creationId xmlns:p14="http://schemas.microsoft.com/office/powerpoint/2010/main" val="23455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does it happen to?</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6332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People in Tech</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Developers</a:t>
            </a:r>
          </a:p>
          <a:p>
            <a:r>
              <a:rPr lang="en-US" sz="3600" dirty="0"/>
              <a:t>Help Desk Folks</a:t>
            </a:r>
          </a:p>
          <a:p>
            <a:r>
              <a:rPr lang="en-US" sz="3600" dirty="0"/>
              <a:t>System Administrators</a:t>
            </a:r>
          </a:p>
          <a:p>
            <a:r>
              <a:rPr lang="en-US" sz="3600" dirty="0"/>
              <a:t>Network Administrators</a:t>
            </a:r>
          </a:p>
          <a:p>
            <a:r>
              <a:rPr lang="en-US" sz="3600" dirty="0"/>
              <a:t>Directors of Engineering</a:t>
            </a:r>
          </a:p>
          <a:p>
            <a:r>
              <a:rPr lang="en-US" sz="3600" dirty="0"/>
              <a:t>Chief Technical Officers</a:t>
            </a:r>
          </a:p>
        </p:txBody>
      </p:sp>
    </p:spTree>
    <p:extLst>
      <p:ext uri="{BB962C8B-B14F-4D97-AF65-F5344CB8AC3E}">
        <p14:creationId xmlns:p14="http://schemas.microsoft.com/office/powerpoint/2010/main" val="28034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normAutofit/>
          </a:bodyPr>
          <a:lstStyle/>
          <a:p>
            <a:r>
              <a:rPr lang="en-US" sz="3600" dirty="0"/>
              <a:t>What the heck are all of these emails I get for anyway? </a:t>
            </a:r>
          </a:p>
        </p:txBody>
      </p:sp>
    </p:spTree>
    <p:extLst>
      <p:ext uri="{BB962C8B-B14F-4D97-AF65-F5344CB8AC3E}">
        <p14:creationId xmlns:p14="http://schemas.microsoft.com/office/powerpoint/2010/main" val="10169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Office Workers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Administrative Assistants</a:t>
            </a:r>
          </a:p>
          <a:p>
            <a:r>
              <a:rPr lang="en-US" sz="3600" dirty="0"/>
              <a:t>Office Managers</a:t>
            </a:r>
          </a:p>
          <a:p>
            <a:r>
              <a:rPr lang="en-US" sz="3600" dirty="0"/>
              <a:t>Customer Service Representatives</a:t>
            </a:r>
          </a:p>
          <a:p>
            <a:r>
              <a:rPr lang="en-US" sz="3600" dirty="0"/>
              <a:t>Account Managers</a:t>
            </a:r>
          </a:p>
        </p:txBody>
      </p:sp>
    </p:spTree>
    <p:extLst>
      <p:ext uri="{BB962C8B-B14F-4D97-AF65-F5344CB8AC3E}">
        <p14:creationId xmlns:p14="http://schemas.microsoft.com/office/powerpoint/2010/main" val="16767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Sectors / Industries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Healthcare</a:t>
            </a:r>
          </a:p>
          <a:p>
            <a:r>
              <a:rPr lang="en-US" sz="3600" dirty="0"/>
              <a:t>Education</a:t>
            </a:r>
          </a:p>
          <a:p>
            <a:r>
              <a:rPr lang="en-US" sz="3600" dirty="0"/>
              <a:t>Agriculture</a:t>
            </a:r>
          </a:p>
          <a:p>
            <a:r>
              <a:rPr lang="en-US" sz="3600" dirty="0"/>
              <a:t>Hospitality</a:t>
            </a:r>
          </a:p>
        </p:txBody>
      </p:sp>
    </p:spTree>
    <p:extLst>
      <p:ext uri="{BB962C8B-B14F-4D97-AF65-F5344CB8AC3E}">
        <p14:creationId xmlns:p14="http://schemas.microsoft.com/office/powerpoint/2010/main" val="37704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Anyone!</a:t>
            </a:r>
          </a:p>
        </p:txBody>
      </p:sp>
      <p:sp>
        <p:nvSpPr>
          <p:cNvPr id="4" name="Subtitle 3">
            <a:extLst>
              <a:ext uri="{FF2B5EF4-FFF2-40B4-BE49-F238E27FC236}">
                <a16:creationId xmlns:a16="http://schemas.microsoft.com/office/drawing/2014/main" id="{EC33D0F0-1265-FAAA-8BF1-122DC1CF9C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724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701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Ask yourself a few questions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9599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1</a:t>
            </a:r>
          </a:p>
        </p:txBody>
      </p:sp>
      <p:pic>
        <p:nvPicPr>
          <p:cNvPr id="4" name="Picture 3"/>
          <p:cNvPicPr>
            <a:picLocks noChangeAspect="1"/>
          </p:cNvPicPr>
          <p:nvPr/>
        </p:nvPicPr>
        <p:blipFill>
          <a:blip r:embed="rId3"/>
          <a:stretch>
            <a:fillRect/>
          </a:stretch>
        </p:blipFill>
        <p:spPr>
          <a:xfrm>
            <a:off x="-7352" y="365125"/>
            <a:ext cx="12199352" cy="6333565"/>
          </a:xfrm>
          <a:prstGeom prst="rect">
            <a:avLst/>
          </a:prstGeom>
        </p:spPr>
      </p:pic>
    </p:spTree>
    <p:extLst>
      <p:ext uri="{BB962C8B-B14F-4D97-AF65-F5344CB8AC3E}">
        <p14:creationId xmlns:p14="http://schemas.microsoft.com/office/powerpoint/2010/main" val="367733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8F-D72C-01B6-6996-A118F457652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F0C7797E-01C4-9DCA-E47D-D301647629BE}"/>
              </a:ext>
            </a:extLst>
          </p:cNvPr>
          <p:cNvSpPr>
            <a:spLocks noGrp="1"/>
          </p:cNvSpPr>
          <p:nvPr>
            <p:ph idx="1"/>
          </p:nvPr>
        </p:nvSpPr>
        <p:spPr/>
        <p:txBody>
          <a:bodyPr/>
          <a:lstStyle/>
          <a:p>
            <a:r>
              <a:rPr lang="en-US" dirty="0"/>
              <a:t>Is your deleted items filled with lots of emails from no reply style email addresses that you didn’t even read … you just deleted them?</a:t>
            </a:r>
          </a:p>
        </p:txBody>
      </p:sp>
    </p:spTree>
    <p:extLst>
      <p:ext uri="{BB962C8B-B14F-4D97-AF65-F5344CB8AC3E}">
        <p14:creationId xmlns:p14="http://schemas.microsoft.com/office/powerpoint/2010/main" val="481744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1C63C296-E75E-6411-7386-A72182CD8C60}"/>
              </a:ext>
            </a:extLst>
          </p:cNvPr>
          <p:cNvPicPr>
            <a:picLocks noChangeAspect="1"/>
          </p:cNvPicPr>
          <p:nvPr/>
        </p:nvPicPr>
        <p:blipFill>
          <a:blip r:embed="rId3"/>
          <a:stretch>
            <a:fillRect/>
          </a:stretch>
        </p:blipFill>
        <p:spPr>
          <a:xfrm>
            <a:off x="3535135" y="251631"/>
            <a:ext cx="5121729" cy="6354737"/>
          </a:xfrm>
          <a:prstGeom prst="rect">
            <a:avLst/>
          </a:prstGeom>
        </p:spPr>
      </p:pic>
    </p:spTree>
    <p:extLst>
      <p:ext uri="{BB962C8B-B14F-4D97-AF65-F5344CB8AC3E}">
        <p14:creationId xmlns:p14="http://schemas.microsoft.com/office/powerpoint/2010/main" val="1445420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have a rule that just deletes emails?</a:t>
            </a:r>
          </a:p>
        </p:txBody>
      </p:sp>
    </p:spTree>
    <p:extLst>
      <p:ext uri="{BB962C8B-B14F-4D97-AF65-F5344CB8AC3E}">
        <p14:creationId xmlns:p14="http://schemas.microsoft.com/office/powerpoint/2010/main" val="1700429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42B213-BFEB-7025-DD6B-D0E6D0992BF0}"/>
              </a:ext>
            </a:extLst>
          </p:cNvPr>
          <p:cNvPicPr>
            <a:picLocks noChangeAspect="1"/>
          </p:cNvPicPr>
          <p:nvPr/>
        </p:nvPicPr>
        <p:blipFill>
          <a:blip r:embed="rId3"/>
          <a:stretch>
            <a:fillRect/>
          </a:stretch>
        </p:blipFill>
        <p:spPr>
          <a:xfrm>
            <a:off x="404166" y="1333635"/>
            <a:ext cx="11383668" cy="4541871"/>
          </a:xfrm>
          <a:prstGeom prst="rect">
            <a:avLst/>
          </a:prstGeom>
        </p:spPr>
      </p:pic>
      <p:sp>
        <p:nvSpPr>
          <p:cNvPr id="3" name="Rectangle 2">
            <a:extLst>
              <a:ext uri="{FF2B5EF4-FFF2-40B4-BE49-F238E27FC236}">
                <a16:creationId xmlns:a16="http://schemas.microsoft.com/office/drawing/2014/main" id="{736A9465-B643-594B-3CD7-A3949F2C3764}"/>
              </a:ext>
            </a:extLst>
          </p:cNvPr>
          <p:cNvSpPr/>
          <p:nvPr/>
        </p:nvSpPr>
        <p:spPr>
          <a:xfrm>
            <a:off x="5254171" y="4325256"/>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D62903-C15B-A4E6-1251-6926106B2747}"/>
              </a:ext>
            </a:extLst>
          </p:cNvPr>
          <p:cNvSpPr/>
          <p:nvPr/>
        </p:nvSpPr>
        <p:spPr>
          <a:xfrm>
            <a:off x="7590971" y="4325255"/>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63BF27-70E0-A022-79E6-4A51A51AD989}"/>
              </a:ext>
            </a:extLst>
          </p:cNvPr>
          <p:cNvSpPr txBox="1"/>
          <p:nvPr/>
        </p:nvSpPr>
        <p:spPr>
          <a:xfrm>
            <a:off x="3439886" y="4867438"/>
            <a:ext cx="2656114" cy="584775"/>
          </a:xfrm>
          <a:prstGeom prst="rect">
            <a:avLst/>
          </a:prstGeom>
          <a:noFill/>
        </p:spPr>
        <p:txBody>
          <a:bodyPr wrap="square" rtlCol="0">
            <a:spAutoFit/>
          </a:bodyPr>
          <a:lstStyle/>
          <a:p>
            <a:r>
              <a:rPr lang="en-US" sz="3200" dirty="0">
                <a:solidFill>
                  <a:schemeClr val="accent1"/>
                </a:solidFill>
              </a:rPr>
              <a:t>Which Library?</a:t>
            </a:r>
          </a:p>
        </p:txBody>
      </p:sp>
      <p:sp>
        <p:nvSpPr>
          <p:cNvPr id="8" name="TextBox 7">
            <a:extLst>
              <a:ext uri="{FF2B5EF4-FFF2-40B4-BE49-F238E27FC236}">
                <a16:creationId xmlns:a16="http://schemas.microsoft.com/office/drawing/2014/main" id="{987EC9E3-F76E-AE00-E5E2-38B6BA605104}"/>
              </a:ext>
            </a:extLst>
          </p:cNvPr>
          <p:cNvSpPr txBox="1"/>
          <p:nvPr/>
        </p:nvSpPr>
        <p:spPr>
          <a:xfrm>
            <a:off x="8396514" y="4867439"/>
            <a:ext cx="3171372" cy="584775"/>
          </a:xfrm>
          <a:prstGeom prst="rect">
            <a:avLst/>
          </a:prstGeom>
          <a:noFill/>
        </p:spPr>
        <p:txBody>
          <a:bodyPr wrap="square" rtlCol="0">
            <a:spAutoFit/>
          </a:bodyPr>
          <a:lstStyle/>
          <a:p>
            <a:r>
              <a:rPr lang="en-US" sz="3200" dirty="0">
                <a:solidFill>
                  <a:schemeClr val="accent1"/>
                </a:solidFill>
              </a:rPr>
              <a:t>What IP Address?</a:t>
            </a:r>
          </a:p>
        </p:txBody>
      </p:sp>
      <p:sp>
        <p:nvSpPr>
          <p:cNvPr id="9" name="Title 8">
            <a:extLst>
              <a:ext uri="{FF2B5EF4-FFF2-40B4-BE49-F238E27FC236}">
                <a16:creationId xmlns:a16="http://schemas.microsoft.com/office/drawing/2014/main" id="{D45EFB35-FF8F-FC4F-76CD-52E58391F31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013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Definition</a:t>
            </a:r>
          </a:p>
        </p:txBody>
      </p:sp>
    </p:spTree>
    <p:extLst>
      <p:ext uri="{BB962C8B-B14F-4D97-AF65-F5344CB8AC3E}">
        <p14:creationId xmlns:p14="http://schemas.microsoft.com/office/powerpoint/2010/main" val="3296275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get alerts and have no idea why or what to do about them? </a:t>
            </a:r>
          </a:p>
        </p:txBody>
      </p:sp>
    </p:spTree>
    <p:extLst>
      <p:ext uri="{BB962C8B-B14F-4D97-AF65-F5344CB8AC3E}">
        <p14:creationId xmlns:p14="http://schemas.microsoft.com/office/powerpoint/2010/main" val="2624131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endParaRPr lang="en-US" dirty="0"/>
          </a:p>
        </p:txBody>
      </p:sp>
      <p:pic>
        <p:nvPicPr>
          <p:cNvPr id="5" name="Content Placeholder 5" descr="A cartoon of a person holding a fire extinguisher&#10;&#10;Description automatically generated">
            <a:extLst>
              <a:ext uri="{FF2B5EF4-FFF2-40B4-BE49-F238E27FC236}">
                <a16:creationId xmlns:a16="http://schemas.microsoft.com/office/drawing/2014/main" id="{2FF5E043-98F4-5D9D-E55E-939E405599BB}"/>
              </a:ext>
            </a:extLst>
          </p:cNvPr>
          <p:cNvPicPr>
            <a:picLocks noChangeAspect="1"/>
          </p:cNvPicPr>
          <p:nvPr/>
        </p:nvPicPr>
        <p:blipFill>
          <a:blip r:embed="rId3"/>
          <a:stretch>
            <a:fillRect/>
          </a:stretch>
        </p:blipFill>
        <p:spPr>
          <a:xfrm>
            <a:off x="3191780" y="1322615"/>
            <a:ext cx="5808440" cy="5359478"/>
          </a:xfrm>
          <a:prstGeom prst="rect">
            <a:avLst/>
          </a:prstGeom>
        </p:spPr>
      </p:pic>
      <p:sp>
        <p:nvSpPr>
          <p:cNvPr id="6" name="Title 5">
            <a:extLst>
              <a:ext uri="{FF2B5EF4-FFF2-40B4-BE49-F238E27FC236}">
                <a16:creationId xmlns:a16="http://schemas.microsoft.com/office/drawing/2014/main" id="{45754899-2BBF-ADD2-4830-17BF32F9A6F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44946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r>
              <a:rPr lang="en-US" dirty="0"/>
              <a:t>Are people rewarded for waiting until problems they knew about are big enough to alert everyone about and then resolve them? </a:t>
            </a:r>
          </a:p>
        </p:txBody>
      </p:sp>
    </p:spTree>
    <p:extLst>
      <p:ext uri="{BB962C8B-B14F-4D97-AF65-F5344CB8AC3E}">
        <p14:creationId xmlns:p14="http://schemas.microsoft.com/office/powerpoint/2010/main" val="3940361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If you answered yes … </a:t>
            </a:r>
          </a:p>
        </p:txBody>
      </p:sp>
      <p:sp>
        <p:nvSpPr>
          <p:cNvPr id="4" name="Subtitle 3">
            <a:extLst>
              <a:ext uri="{FF2B5EF4-FFF2-40B4-BE49-F238E27FC236}">
                <a16:creationId xmlns:a16="http://schemas.microsoft.com/office/drawing/2014/main" id="{76993A1E-F6F0-2C27-AB7E-70064CBF35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563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You’re in an Error Culture</a:t>
            </a:r>
          </a:p>
        </p:txBody>
      </p:sp>
    </p:spTree>
    <p:extLst>
      <p:ext uri="{BB962C8B-B14F-4D97-AF65-F5344CB8AC3E}">
        <p14:creationId xmlns:p14="http://schemas.microsoft.com/office/powerpoint/2010/main" val="1326836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Convinced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2208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can </a:t>
            </a:r>
            <a:r>
              <a:rPr lang="en-US" b="1" dirty="0"/>
              <a:t>I</a:t>
            </a:r>
            <a:r>
              <a:rPr lang="en-US" dirty="0"/>
              <a:t> fix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488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Good News!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341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Good news!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Individual Contributor</a:t>
            </a:r>
          </a:p>
          <a:p>
            <a:r>
              <a:rPr lang="en-US" sz="3600" dirty="0"/>
              <a:t>Chief Technical Officer</a:t>
            </a:r>
          </a:p>
        </p:txBody>
      </p:sp>
    </p:spTree>
    <p:extLst>
      <p:ext uri="{BB962C8B-B14F-4D97-AF65-F5344CB8AC3E}">
        <p14:creationId xmlns:p14="http://schemas.microsoft.com/office/powerpoint/2010/main" val="25900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Where to start?</a:t>
            </a:r>
          </a:p>
        </p:txBody>
      </p:sp>
      <p:sp>
        <p:nvSpPr>
          <p:cNvPr id="5" name="Subtitle 4">
            <a:extLst>
              <a:ext uri="{FF2B5EF4-FFF2-40B4-BE49-F238E27FC236}">
                <a16:creationId xmlns:a16="http://schemas.microsoft.com/office/drawing/2014/main" id="{4D9CF69B-193A-706A-ECF5-D63C27A1A1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49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Alert Definition</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pPr marL="0" lvl="0" indent="0">
              <a:lnSpc>
                <a:spcPct val="100000"/>
              </a:lnSpc>
              <a:spcBef>
                <a:spcPts val="0"/>
              </a:spcBef>
              <a:buNone/>
              <a:defRPr/>
            </a:pPr>
            <a:r>
              <a:rPr lang="en-US" sz="3600" dirty="0"/>
              <a:t>a </a:t>
            </a:r>
            <a:r>
              <a:rPr lang="en-US" sz="3600" dirty="0">
                <a:solidFill>
                  <a:srgbClr val="1F1F1F"/>
                </a:solidFill>
                <a:highlight>
                  <a:srgbClr val="FFFFFF"/>
                </a:highlight>
                <a:latin typeface="Roboto" panose="020F0502020204030204" pitchFamily="34" charset="0"/>
              </a:rPr>
              <a:t>warning of a </a:t>
            </a:r>
            <a:r>
              <a:rPr lang="en-US" sz="3600" b="1" dirty="0">
                <a:solidFill>
                  <a:srgbClr val="1F1F1F"/>
                </a:solidFill>
                <a:highlight>
                  <a:srgbClr val="FFFFFF"/>
                </a:highlight>
                <a:latin typeface="Roboto" panose="020F0502020204030204" pitchFamily="34" charset="0"/>
              </a:rPr>
              <a:t>danger</a:t>
            </a:r>
            <a:r>
              <a:rPr lang="en-US" sz="3600" dirty="0">
                <a:solidFill>
                  <a:srgbClr val="1F1F1F"/>
                </a:solidFill>
                <a:highlight>
                  <a:srgbClr val="FFFFFF"/>
                </a:highlight>
                <a:latin typeface="Roboto" panose="020F0502020204030204" pitchFamily="34" charset="0"/>
              </a:rPr>
              <a:t>, </a:t>
            </a:r>
            <a:r>
              <a:rPr lang="en-US" sz="3600" b="1" dirty="0">
                <a:solidFill>
                  <a:srgbClr val="1F1F1F"/>
                </a:solidFill>
                <a:highlight>
                  <a:srgbClr val="FFFFFF"/>
                </a:highlight>
                <a:latin typeface="Roboto" panose="020F0502020204030204" pitchFamily="34" charset="0"/>
              </a:rPr>
              <a:t>threat</a:t>
            </a:r>
            <a:r>
              <a:rPr lang="en-US" sz="3600" dirty="0">
                <a:solidFill>
                  <a:srgbClr val="1F1F1F"/>
                </a:solidFill>
                <a:highlight>
                  <a:srgbClr val="FFFFFF"/>
                </a:highlight>
                <a:latin typeface="Roboto" panose="020F0502020204030204" pitchFamily="34" charset="0"/>
              </a:rPr>
              <a:t>, or </a:t>
            </a:r>
            <a:r>
              <a:rPr lang="en-US" sz="3600" b="1" dirty="0">
                <a:solidFill>
                  <a:srgbClr val="1F1F1F"/>
                </a:solidFill>
                <a:highlight>
                  <a:srgbClr val="FFFFFF"/>
                </a:highlight>
                <a:latin typeface="Roboto" panose="020F0502020204030204" pitchFamily="34" charset="0"/>
              </a:rPr>
              <a:t>problem</a:t>
            </a:r>
            <a:r>
              <a:rPr lang="en-US" sz="3600" dirty="0">
                <a:solidFill>
                  <a:srgbClr val="1F1F1F"/>
                </a:solidFill>
                <a:highlight>
                  <a:srgbClr val="FFFFFF"/>
                </a:highlight>
                <a:latin typeface="Roboto" panose="020F0502020204030204" pitchFamily="34" charset="0"/>
              </a:rPr>
              <a:t>, typically with the intention of having it avoided or dealt with.</a:t>
            </a:r>
          </a:p>
        </p:txBody>
      </p:sp>
    </p:spTree>
    <p:extLst>
      <p:ext uri="{BB962C8B-B14F-4D97-AF65-F5344CB8AC3E}">
        <p14:creationId xmlns:p14="http://schemas.microsoft.com/office/powerpoint/2010/main" val="20768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BC457A-B5E5-4ED1-3AA5-1D373700B3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7158" y="270158"/>
            <a:ext cx="6317684" cy="631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43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Ask Questions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799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2379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NO</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3864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Delete the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But not JUST the alert</a:t>
            </a:r>
          </a:p>
          <a:p>
            <a:r>
              <a:rPr lang="en-US" sz="3600" dirty="0"/>
              <a:t>The mechanism that generates the alert</a:t>
            </a:r>
          </a:p>
        </p:txBody>
      </p:sp>
    </p:spTree>
    <p:extLst>
      <p:ext uri="{BB962C8B-B14F-4D97-AF65-F5344CB8AC3E}">
        <p14:creationId xmlns:p14="http://schemas.microsoft.com/office/powerpoint/2010/main" val="26537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4350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YES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9825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Important Alert!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8572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Actionable?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9844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What does an Actionable Alert Look Like?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51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Assumptions</a:t>
            </a:r>
          </a:p>
        </p:txBody>
      </p:sp>
    </p:spTree>
    <p:extLst>
      <p:ext uri="{BB962C8B-B14F-4D97-AF65-F5344CB8AC3E}">
        <p14:creationId xmlns:p14="http://schemas.microsoft.com/office/powerpoint/2010/main" val="369733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VERB</a:t>
            </a:r>
          </a:p>
        </p:txBody>
      </p:sp>
      <p:pic>
        <p:nvPicPr>
          <p:cNvPr id="1026" name="Picture 2">
            <a:extLst>
              <a:ext uri="{FF2B5EF4-FFF2-40B4-BE49-F238E27FC236}">
                <a16:creationId xmlns:a16="http://schemas.microsoft.com/office/drawing/2014/main" id="{65F5FC44-7CCB-3C8E-8EEE-F2FBB316C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257175"/>
            <a:ext cx="6343650"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71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5B17904A-C6FD-49AD-BC49-94FDE494A3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844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is unresponsive!</a:t>
            </a:r>
          </a:p>
        </p:txBody>
      </p:sp>
    </p:spTree>
    <p:extLst>
      <p:ext uri="{BB962C8B-B14F-4D97-AF65-F5344CB8AC3E}">
        <p14:creationId xmlns:p14="http://schemas.microsoft.com/office/powerpoint/2010/main" val="1169261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Better</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a:t>
            </a:r>
          </a:p>
        </p:txBody>
      </p:sp>
    </p:spTree>
    <p:extLst>
      <p:ext uri="{BB962C8B-B14F-4D97-AF65-F5344CB8AC3E}">
        <p14:creationId xmlns:p14="http://schemas.microsoft.com/office/powerpoint/2010/main" val="1862997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**do** X</a:t>
            </a:r>
          </a:p>
        </p:txBody>
      </p:sp>
    </p:spTree>
    <p:extLst>
      <p:ext uri="{BB962C8B-B14F-4D97-AF65-F5344CB8AC3E}">
        <p14:creationId xmlns:p14="http://schemas.microsoft.com/office/powerpoint/2010/main" val="3015606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a:t>
            </a:r>
            <a:r>
              <a:rPr lang="en-US" sz="5400" b="1" dirty="0">
                <a:effectLst/>
                <a:latin typeface="Helvetica" pitchFamily="2" charset="0"/>
              </a:rPr>
              <a:t>REBOOT</a:t>
            </a:r>
            <a:r>
              <a:rPr lang="en-US" sz="5400" dirty="0">
                <a:effectLst/>
                <a:latin typeface="Helvetica" pitchFamily="2" charset="0"/>
              </a:rPr>
              <a:t> the server</a:t>
            </a:r>
          </a:p>
        </p:txBody>
      </p:sp>
    </p:spTree>
    <p:extLst>
      <p:ext uri="{BB962C8B-B14F-4D97-AF65-F5344CB8AC3E}">
        <p14:creationId xmlns:p14="http://schemas.microsoft.com/office/powerpoint/2010/main" val="312150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Actionable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endParaRPr lang="en-US" sz="3600" dirty="0"/>
          </a:p>
        </p:txBody>
      </p:sp>
    </p:spTree>
    <p:extLst>
      <p:ext uri="{BB962C8B-B14F-4D97-AF65-F5344CB8AC3E}">
        <p14:creationId xmlns:p14="http://schemas.microsoft.com/office/powerpoint/2010/main" val="1472611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does the alert exist?</a:t>
            </a:r>
          </a:p>
        </p:txBody>
      </p:sp>
    </p:spTree>
    <p:extLst>
      <p:ext uri="{BB962C8B-B14F-4D97-AF65-F5344CB8AC3E}">
        <p14:creationId xmlns:p14="http://schemas.microsoft.com/office/powerpoint/2010/main" val="24466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Is it important? </a:t>
            </a:r>
          </a:p>
        </p:txBody>
      </p:sp>
    </p:spTree>
    <p:extLst>
      <p:ext uri="{BB962C8B-B14F-4D97-AF65-F5344CB8AC3E}">
        <p14:creationId xmlns:p14="http://schemas.microsoft.com/office/powerpoint/2010/main" val="47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428750"/>
            <a:ext cx="10515600" cy="4748213"/>
          </a:xfrm>
        </p:spPr>
        <p:txBody>
          <a:bodyPr>
            <a:noAutofit/>
          </a:bodyPr>
          <a:lstStyle/>
          <a:p>
            <a:pPr marL="0" indent="0">
              <a:buNone/>
            </a:pPr>
            <a:r>
              <a:rPr lang="en-US" sz="5400" b="1" dirty="0"/>
              <a:t>Subject</a:t>
            </a:r>
            <a:r>
              <a:rPr lang="en-US" sz="5400" dirty="0"/>
              <a:t>: Super Important Alert about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104579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r>
              <a:rPr lang="en-US" sz="3600" dirty="0"/>
              <a:t>Done via email</a:t>
            </a:r>
          </a:p>
          <a:p>
            <a:r>
              <a:rPr lang="en-US" sz="3600" dirty="0"/>
              <a:t>Are automated</a:t>
            </a:r>
          </a:p>
        </p:txBody>
      </p:sp>
    </p:spTree>
    <p:extLst>
      <p:ext uri="{BB962C8B-B14F-4D97-AF65-F5344CB8AC3E}">
        <p14:creationId xmlns:p14="http://schemas.microsoft.com/office/powerpoint/2010/main" val="4523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test server on Digital Ocean. It is used for project ABC which is set to be retired on September 1, 2024</a:t>
            </a:r>
          </a:p>
        </p:txBody>
      </p:sp>
    </p:spTree>
    <p:extLst>
      <p:ext uri="{BB962C8B-B14F-4D97-AF65-F5344CB8AC3E}">
        <p14:creationId xmlns:p14="http://schemas.microsoft.com/office/powerpoint/2010/main" val="12783071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spTree>
    <p:extLst>
      <p:ext uri="{BB962C8B-B14F-4D97-AF65-F5344CB8AC3E}">
        <p14:creationId xmlns:p14="http://schemas.microsoft.com/office/powerpoint/2010/main" val="4155318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EA4B-E447-6F94-AF59-41BD5660C5CA}"/>
              </a:ext>
            </a:extLst>
          </p:cNvPr>
          <p:cNvSpPr>
            <a:spLocks noGrp="1"/>
          </p:cNvSpPr>
          <p:nvPr>
            <p:ph type="title"/>
          </p:nvPr>
        </p:nvSpPr>
        <p:spPr/>
        <p:txBody>
          <a:bodyPr/>
          <a:lstStyle/>
          <a:p>
            <a:r>
              <a:rPr lang="en-US" dirty="0"/>
              <a:t>Alert Context</a:t>
            </a:r>
          </a:p>
        </p:txBody>
      </p:sp>
      <p:sp>
        <p:nvSpPr>
          <p:cNvPr id="3" name="Content Placeholder 2">
            <a:extLst>
              <a:ext uri="{FF2B5EF4-FFF2-40B4-BE49-F238E27FC236}">
                <a16:creationId xmlns:a16="http://schemas.microsoft.com/office/drawing/2014/main" id="{CF21B452-9931-1F48-815A-3ACA2A77B3C3}"/>
              </a:ext>
            </a:extLst>
          </p:cNvPr>
          <p:cNvSpPr>
            <a:spLocks noGrp="1"/>
          </p:cNvSpPr>
          <p:nvPr>
            <p:ph idx="1"/>
          </p:nvPr>
        </p:nvSpPr>
        <p:spPr/>
        <p:txBody>
          <a:bodyPr>
            <a:normAutofit/>
          </a:bodyPr>
          <a:lstStyle/>
          <a:p>
            <a:r>
              <a:rPr lang="en-US" sz="3600" dirty="0"/>
              <a:t>Link</a:t>
            </a:r>
          </a:p>
          <a:p>
            <a:r>
              <a:rPr lang="en-US" sz="3600" dirty="0"/>
              <a:t>Embedded</a:t>
            </a:r>
          </a:p>
        </p:txBody>
      </p:sp>
    </p:spTree>
    <p:extLst>
      <p:ext uri="{BB962C8B-B14F-4D97-AF65-F5344CB8AC3E}">
        <p14:creationId xmlns:p14="http://schemas.microsoft.com/office/powerpoint/2010/main" val="15645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Who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Should be notified?</a:t>
            </a:r>
          </a:p>
        </p:txBody>
      </p:sp>
    </p:spTree>
    <p:extLst>
      <p:ext uri="{BB962C8B-B14F-4D97-AF65-F5344CB8AC3E}">
        <p14:creationId xmlns:p14="http://schemas.microsoft.com/office/powerpoint/2010/main" val="3744024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71600"/>
            <a:ext cx="10515600" cy="4805363"/>
          </a:xfrm>
        </p:spPr>
        <p:txBody>
          <a:bodyPr>
            <a:no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3790904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spTree>
    <p:extLst>
      <p:ext uri="{BB962C8B-B14F-4D97-AF65-F5344CB8AC3E}">
        <p14:creationId xmlns:p14="http://schemas.microsoft.com/office/powerpoint/2010/main" val="782149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Are these the 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Claims team</a:t>
            </a:r>
          </a:p>
          <a:p>
            <a:r>
              <a:rPr lang="en-US" sz="3600" dirty="0"/>
              <a:t>Business Analyst</a:t>
            </a:r>
          </a:p>
          <a:p>
            <a:r>
              <a:rPr lang="en-US" sz="3600" dirty="0"/>
              <a:t>Developer</a:t>
            </a:r>
          </a:p>
        </p:txBody>
      </p:sp>
    </p:spTree>
    <p:extLst>
      <p:ext uri="{BB962C8B-B14F-4D97-AF65-F5344CB8AC3E}">
        <p14:creationId xmlns:p14="http://schemas.microsoft.com/office/powerpoint/2010/main" val="33079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Server Administrator</a:t>
            </a:r>
          </a:p>
        </p:txBody>
      </p:sp>
    </p:spTree>
    <p:extLst>
      <p:ext uri="{BB962C8B-B14F-4D97-AF65-F5344CB8AC3E}">
        <p14:creationId xmlns:p14="http://schemas.microsoft.com/office/powerpoint/2010/main" val="21542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endParaRPr lang="en-US"/>
          </a:p>
        </p:txBody>
      </p:sp>
      <p:sp>
        <p:nvSpPr>
          <p:cNvPr id="12" name="Oval 11">
            <a:extLst>
              <a:ext uri="{FF2B5EF4-FFF2-40B4-BE49-F238E27FC236}">
                <a16:creationId xmlns:a16="http://schemas.microsoft.com/office/drawing/2014/main" id="{AF9D7E3B-F034-6279-7EAC-AA6BDF222D6B}"/>
              </a:ext>
            </a:extLst>
          </p:cNvPr>
          <p:cNvSpPr/>
          <p:nvPr/>
        </p:nvSpPr>
        <p:spPr>
          <a:xfrm>
            <a:off x="3345089" y="1868313"/>
            <a:ext cx="3356830" cy="3356830"/>
          </a:xfrm>
          <a:prstGeom prst="ellipse">
            <a:avLst/>
          </a:prstGeom>
          <a:solidFill>
            <a:schemeClr val="accent1">
              <a:lumMod val="40000"/>
              <a:lumOff val="60000"/>
              <a:alpha val="4973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BB57D62-06CE-DF82-A0A2-14CA25C41D92}"/>
              </a:ext>
            </a:extLst>
          </p:cNvPr>
          <p:cNvSpPr/>
          <p:nvPr/>
        </p:nvSpPr>
        <p:spPr>
          <a:xfrm>
            <a:off x="5199686" y="1868313"/>
            <a:ext cx="3356830" cy="3356830"/>
          </a:xfrm>
          <a:prstGeom prst="ellipse">
            <a:avLst/>
          </a:prstGeom>
          <a:solidFill>
            <a:schemeClr val="accent2">
              <a:lumMod val="40000"/>
              <a:lumOff val="60000"/>
              <a:alpha val="4997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B7BC68-ABCD-5217-44C8-72E7918AC6A4}"/>
              </a:ext>
            </a:extLst>
          </p:cNvPr>
          <p:cNvSpPr/>
          <p:nvPr/>
        </p:nvSpPr>
        <p:spPr>
          <a:xfrm>
            <a:off x="4417585" y="3167741"/>
            <a:ext cx="3356830" cy="3356830"/>
          </a:xfrm>
          <a:prstGeom prst="ellipse">
            <a:avLst/>
          </a:prstGeom>
          <a:solidFill>
            <a:schemeClr val="accent6">
              <a:lumMod val="40000"/>
              <a:lumOff val="60000"/>
              <a:alpha val="4966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CF1F2-5DD2-A951-E93A-5F621839B82A}"/>
              </a:ext>
            </a:extLst>
          </p:cNvPr>
          <p:cNvSpPr txBox="1"/>
          <p:nvPr/>
        </p:nvSpPr>
        <p:spPr>
          <a:xfrm>
            <a:off x="3822710" y="3059668"/>
            <a:ext cx="1189749" cy="369332"/>
          </a:xfrm>
          <a:prstGeom prst="rect">
            <a:avLst/>
          </a:prstGeom>
          <a:noFill/>
        </p:spPr>
        <p:txBody>
          <a:bodyPr wrap="none" rtlCol="0">
            <a:spAutoFit/>
          </a:bodyPr>
          <a:lstStyle/>
          <a:p>
            <a:r>
              <a:rPr lang="en-US" dirty="0"/>
              <a:t>Actionable</a:t>
            </a:r>
          </a:p>
        </p:txBody>
      </p:sp>
      <p:sp>
        <p:nvSpPr>
          <p:cNvPr id="16" name="TextBox 15">
            <a:extLst>
              <a:ext uri="{FF2B5EF4-FFF2-40B4-BE49-F238E27FC236}">
                <a16:creationId xmlns:a16="http://schemas.microsoft.com/office/drawing/2014/main" id="{BC6DAF0B-3D21-807B-B3C3-1806D033CB19}"/>
              </a:ext>
            </a:extLst>
          </p:cNvPr>
          <p:cNvSpPr txBox="1"/>
          <p:nvPr/>
        </p:nvSpPr>
        <p:spPr>
          <a:xfrm>
            <a:off x="7179540" y="3059668"/>
            <a:ext cx="1131913" cy="369332"/>
          </a:xfrm>
          <a:prstGeom prst="rect">
            <a:avLst/>
          </a:prstGeom>
          <a:noFill/>
        </p:spPr>
        <p:txBody>
          <a:bodyPr wrap="none" rtlCol="0">
            <a:spAutoFit/>
          </a:bodyPr>
          <a:lstStyle/>
          <a:p>
            <a:r>
              <a:rPr lang="en-US" dirty="0"/>
              <a:t>Important</a:t>
            </a:r>
          </a:p>
        </p:txBody>
      </p:sp>
      <p:sp>
        <p:nvSpPr>
          <p:cNvPr id="17" name="TextBox 16">
            <a:extLst>
              <a:ext uri="{FF2B5EF4-FFF2-40B4-BE49-F238E27FC236}">
                <a16:creationId xmlns:a16="http://schemas.microsoft.com/office/drawing/2014/main" id="{E86CB18B-7A73-2FFF-9A3A-DEEA5A68A534}"/>
              </a:ext>
            </a:extLst>
          </p:cNvPr>
          <p:cNvSpPr txBox="1"/>
          <p:nvPr/>
        </p:nvSpPr>
        <p:spPr>
          <a:xfrm>
            <a:off x="5582769" y="5402768"/>
            <a:ext cx="826060" cy="646331"/>
          </a:xfrm>
          <a:prstGeom prst="rect">
            <a:avLst/>
          </a:prstGeom>
          <a:noFill/>
        </p:spPr>
        <p:txBody>
          <a:bodyPr wrap="none" rtlCol="0">
            <a:spAutoFit/>
          </a:bodyPr>
          <a:lstStyle/>
          <a:p>
            <a:pPr algn="ctr"/>
            <a:r>
              <a:rPr lang="en-US" dirty="0"/>
              <a:t>Right</a:t>
            </a:r>
          </a:p>
          <a:p>
            <a:pPr algn="ctr"/>
            <a:r>
              <a:rPr lang="en-US" dirty="0"/>
              <a:t>People</a:t>
            </a:r>
          </a:p>
        </p:txBody>
      </p:sp>
      <p:sp>
        <p:nvSpPr>
          <p:cNvPr id="18" name="TextBox 17">
            <a:extLst>
              <a:ext uri="{FF2B5EF4-FFF2-40B4-BE49-F238E27FC236}">
                <a16:creationId xmlns:a16="http://schemas.microsoft.com/office/drawing/2014/main" id="{3E090DB2-DF83-F460-317C-C7AA8EE7E721}"/>
              </a:ext>
            </a:extLst>
          </p:cNvPr>
          <p:cNvSpPr txBox="1"/>
          <p:nvPr/>
        </p:nvSpPr>
        <p:spPr>
          <a:xfrm>
            <a:off x="4627706" y="4405262"/>
            <a:ext cx="769506" cy="646331"/>
          </a:xfrm>
          <a:prstGeom prst="rect">
            <a:avLst/>
          </a:prstGeom>
          <a:noFill/>
        </p:spPr>
        <p:txBody>
          <a:bodyPr wrap="none" rtlCol="0">
            <a:spAutoFit/>
          </a:bodyPr>
          <a:lstStyle/>
          <a:p>
            <a:pPr algn="ctr"/>
            <a:r>
              <a:rPr lang="en-US" dirty="0"/>
              <a:t>Time</a:t>
            </a:r>
          </a:p>
          <a:p>
            <a:pPr algn="ctr"/>
            <a:r>
              <a:rPr lang="en-US" dirty="0"/>
              <a:t>Waste</a:t>
            </a:r>
          </a:p>
        </p:txBody>
      </p:sp>
      <p:sp>
        <p:nvSpPr>
          <p:cNvPr id="19" name="TextBox 18">
            <a:extLst>
              <a:ext uri="{FF2B5EF4-FFF2-40B4-BE49-F238E27FC236}">
                <a16:creationId xmlns:a16="http://schemas.microsoft.com/office/drawing/2014/main" id="{C538A7FB-AEB2-E8F8-4043-8DDED5A95691}"/>
              </a:ext>
            </a:extLst>
          </p:cNvPr>
          <p:cNvSpPr txBox="1"/>
          <p:nvPr/>
        </p:nvSpPr>
        <p:spPr>
          <a:xfrm>
            <a:off x="6500125" y="4487515"/>
            <a:ext cx="1129092" cy="369332"/>
          </a:xfrm>
          <a:prstGeom prst="rect">
            <a:avLst/>
          </a:prstGeom>
          <a:noFill/>
        </p:spPr>
        <p:txBody>
          <a:bodyPr wrap="none" rtlCol="0">
            <a:spAutoFit/>
          </a:bodyPr>
          <a:lstStyle/>
          <a:p>
            <a:r>
              <a:rPr lang="en-US" dirty="0"/>
              <a:t>Confusion</a:t>
            </a:r>
          </a:p>
        </p:txBody>
      </p:sp>
      <p:sp>
        <p:nvSpPr>
          <p:cNvPr id="20" name="TextBox 19">
            <a:extLst>
              <a:ext uri="{FF2B5EF4-FFF2-40B4-BE49-F238E27FC236}">
                <a16:creationId xmlns:a16="http://schemas.microsoft.com/office/drawing/2014/main" id="{325494FC-345E-EBA7-7CB6-AF7737A0B8AE}"/>
              </a:ext>
            </a:extLst>
          </p:cNvPr>
          <p:cNvSpPr txBox="1"/>
          <p:nvPr/>
        </p:nvSpPr>
        <p:spPr>
          <a:xfrm>
            <a:off x="5361168" y="2709597"/>
            <a:ext cx="1213987" cy="369332"/>
          </a:xfrm>
          <a:prstGeom prst="rect">
            <a:avLst/>
          </a:prstGeom>
          <a:noFill/>
        </p:spPr>
        <p:txBody>
          <a:bodyPr wrap="none" rtlCol="0">
            <a:spAutoFit/>
          </a:bodyPr>
          <a:lstStyle/>
          <a:p>
            <a:r>
              <a:rPr lang="en-US" dirty="0"/>
              <a:t>Frustration</a:t>
            </a:r>
          </a:p>
        </p:txBody>
      </p:sp>
      <p:sp>
        <p:nvSpPr>
          <p:cNvPr id="21" name="TextBox 20">
            <a:extLst>
              <a:ext uri="{FF2B5EF4-FFF2-40B4-BE49-F238E27FC236}">
                <a16:creationId xmlns:a16="http://schemas.microsoft.com/office/drawing/2014/main" id="{2EBB50A9-61BA-FD21-137A-0FF66B98DAB6}"/>
              </a:ext>
            </a:extLst>
          </p:cNvPr>
          <p:cNvSpPr txBox="1"/>
          <p:nvPr/>
        </p:nvSpPr>
        <p:spPr>
          <a:xfrm>
            <a:off x="5449377" y="3801715"/>
            <a:ext cx="1081386" cy="369332"/>
          </a:xfrm>
          <a:prstGeom prst="rect">
            <a:avLst/>
          </a:prstGeom>
          <a:noFill/>
        </p:spPr>
        <p:txBody>
          <a:bodyPr wrap="none" rtlCol="0">
            <a:spAutoFit/>
          </a:bodyPr>
          <a:lstStyle/>
          <a:p>
            <a:r>
              <a:rPr lang="en-US" dirty="0"/>
              <a:t>Best Case</a:t>
            </a:r>
          </a:p>
        </p:txBody>
      </p:sp>
    </p:spTree>
    <p:extLst>
      <p:ext uri="{BB962C8B-B14F-4D97-AF65-F5344CB8AC3E}">
        <p14:creationId xmlns:p14="http://schemas.microsoft.com/office/powerpoint/2010/main" val="115675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p:bldP spid="17" grpId="0"/>
      <p:bldP spid="18" grpId="0"/>
      <p:bldP spid="19" grpId="0"/>
      <p:bldP spid="20" grpId="0"/>
      <p:bldP spid="21" grpId="0"/>
    </p:bldLst>
  </p:timing>
  <p:extLst>
    <p:ext uri="{6950BFC3-D8DA-4A85-94F7-54DA5524770B}">
      <p188:commentRel xmlns:p188="http://schemas.microsoft.com/office/powerpoint/2018/8/main" r:id="rId3"/>
    </p:ext>
  </p:extLs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7937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Conversation</a:t>
            </a:r>
          </a:p>
        </p:txBody>
      </p:sp>
    </p:spTree>
    <p:extLst>
      <p:ext uri="{BB962C8B-B14F-4D97-AF65-F5344CB8AC3E}">
        <p14:creationId xmlns:p14="http://schemas.microsoft.com/office/powerpoint/2010/main" val="4240235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Pervasive</a:t>
            </a:r>
          </a:p>
        </p:txBody>
      </p:sp>
    </p:spTree>
    <p:extLst>
      <p:ext uri="{BB962C8B-B14F-4D97-AF65-F5344CB8AC3E}">
        <p14:creationId xmlns:p14="http://schemas.microsoft.com/office/powerpoint/2010/main" val="2396417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Make it better</a:t>
            </a:r>
          </a:p>
        </p:txBody>
      </p:sp>
    </p:spTree>
    <p:extLst>
      <p:ext uri="{BB962C8B-B14F-4D97-AF65-F5344CB8AC3E}">
        <p14:creationId xmlns:p14="http://schemas.microsoft.com/office/powerpoint/2010/main" val="41204320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Ask Questions</a:t>
            </a:r>
          </a:p>
        </p:txBody>
      </p:sp>
    </p:spTree>
    <p:extLst>
      <p:ext uri="{BB962C8B-B14F-4D97-AF65-F5344CB8AC3E}">
        <p14:creationId xmlns:p14="http://schemas.microsoft.com/office/powerpoint/2010/main" val="1673891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Make Sure that your Alerts are</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Actionable</a:t>
            </a:r>
          </a:p>
          <a:p>
            <a:r>
              <a:rPr lang="en-US" sz="3600" dirty="0"/>
              <a:t>Important</a:t>
            </a:r>
          </a:p>
          <a:p>
            <a:r>
              <a:rPr lang="en-US" sz="3600" dirty="0"/>
              <a:t>Sent to the Right People</a:t>
            </a:r>
          </a:p>
        </p:txBody>
      </p:sp>
    </p:spTree>
    <p:extLst>
      <p:ext uri="{BB962C8B-B14F-4D97-AF65-F5344CB8AC3E}">
        <p14:creationId xmlns:p14="http://schemas.microsoft.com/office/powerpoint/2010/main" val="18783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Adrienne Franke</a:t>
            </a:r>
          </a:p>
          <a:p>
            <a:r>
              <a:rPr lang="en-US" sz="3600" dirty="0"/>
              <a:t>Carolyn Zimmerman</a:t>
            </a:r>
          </a:p>
          <a:p>
            <a:r>
              <a:rPr lang="en-US" sz="3600" dirty="0"/>
              <a:t>Mario </a:t>
            </a:r>
            <a:r>
              <a:rPr lang="en-US" sz="3600" dirty="0" err="1"/>
              <a:t>Munuz</a:t>
            </a:r>
            <a:endParaRPr lang="en-US" sz="3600" dirty="0"/>
          </a:p>
          <a:p>
            <a:r>
              <a:rPr lang="en-US" sz="3600" dirty="0"/>
              <a:t>Trey </a:t>
            </a:r>
            <a:r>
              <a:rPr lang="en-US" sz="3600" dirty="0" err="1"/>
              <a:t>Hunner</a:t>
            </a:r>
            <a:endParaRPr lang="en-US" sz="3600" dirty="0"/>
          </a:p>
        </p:txBody>
      </p:sp>
    </p:spTree>
    <p:extLst>
      <p:ext uri="{BB962C8B-B14F-4D97-AF65-F5344CB8AC3E}">
        <p14:creationId xmlns:p14="http://schemas.microsoft.com/office/powerpoint/2010/main" val="192396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59C44-CA5A-5B99-EB7B-A6E852AB2738}"/>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A46C7164-25E3-D4D0-7233-2BCE691DA0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36577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Find me</a:t>
            </a:r>
          </a:p>
        </p:txBody>
      </p:sp>
      <p:graphicFrame>
        <p:nvGraphicFramePr>
          <p:cNvPr id="7" name="Content Placeholder 6">
            <a:extLst>
              <a:ext uri="{FF2B5EF4-FFF2-40B4-BE49-F238E27FC236}">
                <a16:creationId xmlns:a16="http://schemas.microsoft.com/office/drawing/2014/main" id="{31AEFE98-F974-3D90-7AC7-0ED4A003C9CA}"/>
              </a:ext>
            </a:extLst>
          </p:cNvPr>
          <p:cNvGraphicFramePr>
            <a:graphicFrameLocks noGrp="1"/>
          </p:cNvGraphicFramePr>
          <p:nvPr>
            <p:ph idx="1"/>
            <p:extLst>
              <p:ext uri="{D42A27DB-BD31-4B8C-83A1-F6EECF244321}">
                <p14:modId xmlns:p14="http://schemas.microsoft.com/office/powerpoint/2010/main" val="2287009180"/>
              </p:ext>
            </p:extLst>
          </p:nvPr>
        </p:nvGraphicFramePr>
        <p:xfrm>
          <a:off x="838200" y="1335768"/>
          <a:ext cx="10515600" cy="5266056"/>
        </p:xfrm>
        <a:graphic>
          <a:graphicData uri="http://schemas.openxmlformats.org/drawingml/2006/table">
            <a:tbl>
              <a:tblPr firstRow="1" bandRow="1">
                <a:tableStyleId>{5C22544A-7EE6-4342-B048-85BDC9FD1C3A}</a:tableStyleId>
              </a:tblPr>
              <a:tblGrid>
                <a:gridCol w="8681357">
                  <a:extLst>
                    <a:ext uri="{9D8B030D-6E8A-4147-A177-3AD203B41FA5}">
                      <a16:colId xmlns:a16="http://schemas.microsoft.com/office/drawing/2014/main" val="2676688151"/>
                    </a:ext>
                  </a:extLst>
                </a:gridCol>
                <a:gridCol w="1834243">
                  <a:extLst>
                    <a:ext uri="{9D8B030D-6E8A-4147-A177-3AD203B41FA5}">
                      <a16:colId xmlns:a16="http://schemas.microsoft.com/office/drawing/2014/main" val="3749534244"/>
                    </a:ext>
                  </a:extLst>
                </a:gridCol>
              </a:tblGrid>
              <a:tr h="444046">
                <a:tc>
                  <a:txBody>
                    <a:bodyPr/>
                    <a:lstStyle/>
                    <a:p>
                      <a:r>
                        <a:rPr lang="en-US" dirty="0"/>
                        <a:t>Site</a:t>
                      </a:r>
                    </a:p>
                  </a:txBody>
                  <a:tcPr/>
                </a:tc>
                <a:tc>
                  <a:txBody>
                    <a:bodyPr/>
                    <a:lstStyle/>
                    <a:p>
                      <a:r>
                        <a:rPr lang="en-US" dirty="0"/>
                        <a:t>QR Code</a:t>
                      </a:r>
                    </a:p>
                  </a:txBody>
                  <a:tcPr/>
                </a:tc>
                <a:extLst>
                  <a:ext uri="{0D108BD9-81ED-4DB2-BD59-A6C34878D82A}">
                    <a16:rowId xmlns:a16="http://schemas.microsoft.com/office/drawing/2014/main" val="3350425208"/>
                  </a:ext>
                </a:extLst>
              </a:tr>
              <a:tr h="1232989">
                <a:tc>
                  <a:txBody>
                    <a:bodyPr/>
                    <a:lstStyle/>
                    <a:p>
                      <a:r>
                        <a:rPr lang="en-US" sz="3600" dirty="0"/>
                        <a:t>Blog</a:t>
                      </a:r>
                    </a:p>
                    <a:p>
                      <a:r>
                        <a:rPr lang="en-US" sz="3600" dirty="0">
                          <a:hlinkClick r:id="rId3"/>
                        </a:rPr>
                        <a:t>https://ryancheley.com/</a:t>
                      </a:r>
                      <a:endParaRPr lang="en-US" sz="3600" dirty="0"/>
                    </a:p>
                  </a:txBody>
                  <a:tcPr/>
                </a:tc>
                <a:tc>
                  <a:txBody>
                    <a:bodyPr/>
                    <a:lstStyle/>
                    <a:p>
                      <a:endParaRPr lang="en-US" dirty="0"/>
                    </a:p>
                  </a:txBody>
                  <a:tcPr/>
                </a:tc>
                <a:extLst>
                  <a:ext uri="{0D108BD9-81ED-4DB2-BD59-A6C34878D82A}">
                    <a16:rowId xmlns:a16="http://schemas.microsoft.com/office/drawing/2014/main" val="4026397611"/>
                  </a:ext>
                </a:extLst>
              </a:tr>
              <a:tr h="1167311">
                <a:tc>
                  <a:txBody>
                    <a:bodyPr/>
                    <a:lstStyle/>
                    <a:p>
                      <a:r>
                        <a:rPr lang="en-US" sz="3600" dirty="0"/>
                        <a:t>Mastodon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4"/>
                        </a:rPr>
                        <a:t>https://mastodon.social/@ryancheley</a:t>
                      </a:r>
                      <a:endParaRPr lang="en-US" sz="3600" dirty="0"/>
                    </a:p>
                  </a:txBody>
                  <a:tcPr/>
                </a:tc>
                <a:tc>
                  <a:txBody>
                    <a:bodyPr/>
                    <a:lstStyle/>
                    <a:p>
                      <a:endParaRPr lang="en-US" dirty="0"/>
                    </a:p>
                  </a:txBody>
                  <a:tcPr/>
                </a:tc>
                <a:extLst>
                  <a:ext uri="{0D108BD9-81ED-4DB2-BD59-A6C34878D82A}">
                    <a16:rowId xmlns:a16="http://schemas.microsoft.com/office/drawing/2014/main" val="637552897"/>
                  </a:ext>
                </a:extLst>
              </a:tr>
              <a:tr h="1208315">
                <a:tc>
                  <a:txBody>
                    <a:bodyPr/>
                    <a:lstStyle/>
                    <a:p>
                      <a:r>
                        <a:rPr lang="en-US" sz="3600" dirty="0"/>
                        <a:t>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5"/>
                        </a:rPr>
                        <a:t>https://github.com/ryancheley/</a:t>
                      </a:r>
                      <a:endParaRPr lang="en-US" sz="3600" dirty="0"/>
                    </a:p>
                  </a:txBody>
                  <a:tcPr/>
                </a:tc>
                <a:tc>
                  <a:txBody>
                    <a:bodyPr/>
                    <a:lstStyle/>
                    <a:p>
                      <a:endParaRPr lang="en-US"/>
                    </a:p>
                  </a:txBody>
                  <a:tcPr/>
                </a:tc>
                <a:extLst>
                  <a:ext uri="{0D108BD9-81ED-4DB2-BD59-A6C34878D82A}">
                    <a16:rowId xmlns:a16="http://schemas.microsoft.com/office/drawing/2014/main" val="968692070"/>
                  </a:ext>
                </a:extLst>
              </a:tr>
              <a:tr h="1191986">
                <a:tc>
                  <a:txBody>
                    <a:bodyPr/>
                    <a:lstStyle/>
                    <a:p>
                      <a:r>
                        <a:rPr lang="en-US" sz="3600" dirty="0"/>
                        <a:t>LinkedIn</a:t>
                      </a:r>
                    </a:p>
                    <a:p>
                      <a:r>
                        <a:rPr lang="en-US" sz="3600" dirty="0">
                          <a:hlinkClick r:id="rId6"/>
                        </a:rPr>
                        <a:t>https://www.linkedin.com/in/ryan-cheley/</a:t>
                      </a:r>
                      <a:endParaRPr lang="en-US" sz="3600" dirty="0"/>
                    </a:p>
                  </a:txBody>
                  <a:tcPr/>
                </a:tc>
                <a:tc>
                  <a:txBody>
                    <a:bodyPr/>
                    <a:lstStyle/>
                    <a:p>
                      <a:endParaRPr lang="en-US" dirty="0"/>
                    </a:p>
                  </a:txBody>
                  <a:tcPr/>
                </a:tc>
                <a:extLst>
                  <a:ext uri="{0D108BD9-81ED-4DB2-BD59-A6C34878D82A}">
                    <a16:rowId xmlns:a16="http://schemas.microsoft.com/office/drawing/2014/main" val="1202954027"/>
                  </a:ext>
                </a:extLst>
              </a:tr>
            </a:tbl>
          </a:graphicData>
        </a:graphic>
      </p:graphicFrame>
      <p:pic>
        <p:nvPicPr>
          <p:cNvPr id="9" name="Picture 8" descr="A qr code on a white background&#10;&#10;Description automatically generated">
            <a:extLst>
              <a:ext uri="{FF2B5EF4-FFF2-40B4-BE49-F238E27FC236}">
                <a16:creationId xmlns:a16="http://schemas.microsoft.com/office/drawing/2014/main" id="{A22ACABA-ECAF-7AAB-EC58-1172ADB1C4C6}"/>
              </a:ext>
            </a:extLst>
          </p:cNvPr>
          <p:cNvPicPr>
            <a:picLocks noChangeAspect="1"/>
          </p:cNvPicPr>
          <p:nvPr/>
        </p:nvPicPr>
        <p:blipFill>
          <a:blip r:embed="rId7"/>
          <a:stretch>
            <a:fillRect/>
          </a:stretch>
        </p:blipFill>
        <p:spPr>
          <a:xfrm>
            <a:off x="9832527" y="1822858"/>
            <a:ext cx="1156607" cy="1156607"/>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0007FEFA-AD68-FD8C-3DEB-3DB2B4624055}"/>
              </a:ext>
            </a:extLst>
          </p:cNvPr>
          <p:cNvPicPr>
            <a:picLocks noChangeAspect="1"/>
          </p:cNvPicPr>
          <p:nvPr/>
        </p:nvPicPr>
        <p:blipFill>
          <a:blip r:embed="rId8"/>
          <a:stretch>
            <a:fillRect/>
          </a:stretch>
        </p:blipFill>
        <p:spPr>
          <a:xfrm>
            <a:off x="9814384" y="2995794"/>
            <a:ext cx="1156607" cy="1156607"/>
          </a:xfrm>
          <a:prstGeom prst="rect">
            <a:avLst/>
          </a:prstGeom>
        </p:spPr>
      </p:pic>
      <p:pic>
        <p:nvPicPr>
          <p:cNvPr id="13" name="Picture 12" descr="A qr code on a white background&#10;&#10;Description automatically generated">
            <a:extLst>
              <a:ext uri="{FF2B5EF4-FFF2-40B4-BE49-F238E27FC236}">
                <a16:creationId xmlns:a16="http://schemas.microsoft.com/office/drawing/2014/main" id="{70CE3C43-D698-FD78-A191-318C599CD682}"/>
              </a:ext>
            </a:extLst>
          </p:cNvPr>
          <p:cNvPicPr>
            <a:picLocks noChangeAspect="1"/>
          </p:cNvPicPr>
          <p:nvPr/>
        </p:nvPicPr>
        <p:blipFill>
          <a:blip r:embed="rId9"/>
          <a:stretch>
            <a:fillRect/>
          </a:stretch>
        </p:blipFill>
        <p:spPr>
          <a:xfrm>
            <a:off x="9796241" y="4199799"/>
            <a:ext cx="1156607" cy="1156607"/>
          </a:xfrm>
          <a:prstGeom prst="rect">
            <a:avLst/>
          </a:prstGeom>
        </p:spPr>
      </p:pic>
      <p:pic>
        <p:nvPicPr>
          <p:cNvPr id="15" name="Picture 14" descr="A qr code on a white background&#10;&#10;Description automatically generated">
            <a:extLst>
              <a:ext uri="{FF2B5EF4-FFF2-40B4-BE49-F238E27FC236}">
                <a16:creationId xmlns:a16="http://schemas.microsoft.com/office/drawing/2014/main" id="{1A78FAFE-E879-BC5C-4AA3-973F5BB41065}"/>
              </a:ext>
            </a:extLst>
          </p:cNvPr>
          <p:cNvPicPr>
            <a:picLocks noChangeAspect="1"/>
          </p:cNvPicPr>
          <p:nvPr/>
        </p:nvPicPr>
        <p:blipFill>
          <a:blip r:embed="rId10"/>
          <a:stretch>
            <a:fillRect/>
          </a:stretch>
        </p:blipFill>
        <p:spPr>
          <a:xfrm>
            <a:off x="9796241" y="5390107"/>
            <a:ext cx="1156607" cy="1156607"/>
          </a:xfrm>
          <a:prstGeom prst="rect">
            <a:avLst/>
          </a:prstGeom>
        </p:spPr>
      </p:pic>
    </p:spTree>
    <p:extLst>
      <p:ext uri="{BB962C8B-B14F-4D97-AF65-F5344CB8AC3E}">
        <p14:creationId xmlns:p14="http://schemas.microsoft.com/office/powerpoint/2010/main" val="166802324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13508</TotalTime>
  <Words>2187</Words>
  <Application>Microsoft Macintosh PowerPoint</Application>
  <PresentationFormat>Widescreen</PresentationFormat>
  <Paragraphs>446</Paragraphs>
  <Slides>96</Slides>
  <Notes>91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Aptos</vt:lpstr>
      <vt:lpstr>Arial</vt:lpstr>
      <vt:lpstr>Calibri</vt:lpstr>
      <vt:lpstr>Calibri Light</vt:lpstr>
      <vt:lpstr>Helvetica</vt:lpstr>
      <vt:lpstr>Inconsolata NF Regular</vt:lpstr>
      <vt:lpstr>Roboto</vt:lpstr>
      <vt:lpstr>Office 2013 - 2022 Theme</vt:lpstr>
      <vt:lpstr>Introduction</vt:lpstr>
      <vt:lpstr>Introduction</vt:lpstr>
      <vt:lpstr>How to find me</vt:lpstr>
      <vt:lpstr>Error Culture</vt:lpstr>
      <vt:lpstr>Definition</vt:lpstr>
      <vt:lpstr>Alert Definition</vt:lpstr>
      <vt:lpstr>Assumptions</vt:lpstr>
      <vt:lpstr>Assumptions</vt:lpstr>
      <vt:lpstr>Conversation</vt:lpstr>
      <vt:lpstr>What is it?</vt:lpstr>
      <vt:lpstr>Why it happen?</vt:lpstr>
      <vt:lpstr>When it Start?</vt:lpstr>
      <vt:lpstr>Who it happen to?</vt:lpstr>
      <vt:lpstr>Am I in it?</vt:lpstr>
      <vt:lpstr>How do I get out?</vt:lpstr>
      <vt:lpstr>What is Error Culture?</vt:lpstr>
      <vt:lpstr>How Many of you have heard the term Error Culture before?</vt:lpstr>
      <vt:lpstr>PowerPoint Presentation</vt:lpstr>
      <vt:lpstr>Is that Bad?</vt:lpstr>
      <vt:lpstr>YES!</vt:lpstr>
      <vt:lpstr>Why is it bad?</vt:lpstr>
      <vt:lpstr>Why does Error Culture happen?</vt:lpstr>
      <vt:lpstr>Why does it happen?</vt:lpstr>
      <vt:lpstr>Why does it happen?</vt:lpstr>
      <vt:lpstr>Why does it happen?</vt:lpstr>
      <vt:lpstr>Why does it happen?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does Error Culture Start?</vt:lpstr>
      <vt:lpstr>PowerPoint Presentation</vt:lpstr>
      <vt:lpstr>Internal</vt:lpstr>
      <vt:lpstr>External</vt:lpstr>
      <vt:lpstr>Who does it happen to?</vt:lpstr>
      <vt:lpstr>People in Tech</vt:lpstr>
      <vt:lpstr>Office Workers</vt:lpstr>
      <vt:lpstr>Sectors / Industries</vt:lpstr>
      <vt:lpstr>Anyone!</vt:lpstr>
      <vt:lpstr>Am I in it?</vt:lpstr>
      <vt:lpstr>Ask yourself a few questions</vt:lpstr>
      <vt:lpstr>Question 1</vt:lpstr>
      <vt:lpstr>Question 1</vt:lpstr>
      <vt:lpstr>PowerPoint Presentation</vt:lpstr>
      <vt:lpstr>Question 2</vt:lpstr>
      <vt:lpstr>PowerPoint Presentation</vt:lpstr>
      <vt:lpstr>Question 3</vt:lpstr>
      <vt:lpstr>PowerPoint Presentation</vt:lpstr>
      <vt:lpstr>Question 4</vt:lpstr>
      <vt:lpstr>If you answered yes … </vt:lpstr>
      <vt:lpstr>You’re in an Error Culture</vt:lpstr>
      <vt:lpstr>Convinced</vt:lpstr>
      <vt:lpstr>How can I fix it?</vt:lpstr>
      <vt:lpstr>Good News!</vt:lpstr>
      <vt:lpstr>Good news!</vt:lpstr>
      <vt:lpstr>Where to start?</vt:lpstr>
      <vt:lpstr>PowerPoint Presentation</vt:lpstr>
      <vt:lpstr>Ask Questions</vt:lpstr>
      <vt:lpstr>Is the Alert Important?</vt:lpstr>
      <vt:lpstr>NO</vt:lpstr>
      <vt:lpstr>Delete the Alert</vt:lpstr>
      <vt:lpstr>Is the Alert Important?</vt:lpstr>
      <vt:lpstr>YES</vt:lpstr>
      <vt:lpstr>Important Alert!</vt:lpstr>
      <vt:lpstr>Is the Alert Actionable?</vt:lpstr>
      <vt:lpstr>What does an Actionable Alert Look Like?</vt:lpstr>
      <vt:lpstr>VERB</vt:lpstr>
      <vt:lpstr>Examples</vt:lpstr>
      <vt:lpstr>Bad</vt:lpstr>
      <vt:lpstr>Better</vt:lpstr>
      <vt:lpstr>Best</vt:lpstr>
      <vt:lpstr>Best</vt:lpstr>
      <vt:lpstr>Actionable Alert!</vt:lpstr>
      <vt:lpstr>Why …</vt:lpstr>
      <vt:lpstr>Why …</vt:lpstr>
      <vt:lpstr>Best</vt:lpstr>
      <vt:lpstr>Example Link</vt:lpstr>
      <vt:lpstr>Example Link</vt:lpstr>
      <vt:lpstr>Alert Context</vt:lpstr>
      <vt:lpstr>Who …</vt:lpstr>
      <vt:lpstr>Best</vt:lpstr>
      <vt:lpstr>Example Link</vt:lpstr>
      <vt:lpstr>Are these the right people?</vt:lpstr>
      <vt:lpstr>Right People</vt:lpstr>
      <vt:lpstr>PowerPoint Presentation</vt:lpstr>
      <vt:lpstr>Conclusion</vt:lpstr>
      <vt:lpstr>Pervasive</vt:lpstr>
      <vt:lpstr>Make it better</vt:lpstr>
      <vt:lpstr>Ask Questions</vt:lpstr>
      <vt:lpstr>Make Sure that your Alerts are</vt:lpstr>
      <vt:lpstr>Special Thanks</vt:lpstr>
      <vt:lpstr>Questions?</vt:lpstr>
      <vt:lpstr>Find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Ryan Cheley</dc:creator>
  <cp:lastModifiedBy>Ryan Cheley</cp:lastModifiedBy>
  <cp:revision>40</cp:revision>
  <dcterms:created xsi:type="dcterms:W3CDTF">2024-07-30T01:09:25Z</dcterms:created>
  <dcterms:modified xsi:type="dcterms:W3CDTF">2024-09-23T14:14:10Z</dcterms:modified>
</cp:coreProperties>
</file>