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comments/modernComment_14A_69407F8B.xml" ContentType="application/vnd.ms-powerpoint.comments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93"/>
  </p:notesMasterIdLst>
  <p:sldIdLst>
    <p:sldId id="257" r:id="rId2"/>
    <p:sldId id="338" r:id="rId3"/>
    <p:sldId id="258" r:id="rId4"/>
    <p:sldId id="256" r:id="rId5"/>
    <p:sldId id="341" r:id="rId6"/>
    <p:sldId id="347" r:id="rId7"/>
    <p:sldId id="342" r:id="rId8"/>
    <p:sldId id="283" r:id="rId9"/>
    <p:sldId id="286" r:id="rId10"/>
    <p:sldId id="295" r:id="rId11"/>
    <p:sldId id="284" r:id="rId12"/>
    <p:sldId id="293" r:id="rId13"/>
    <p:sldId id="282" r:id="rId14"/>
    <p:sldId id="294" r:id="rId15"/>
    <p:sldId id="261" r:id="rId16"/>
    <p:sldId id="285" r:id="rId17"/>
    <p:sldId id="349" r:id="rId18"/>
    <p:sldId id="263" r:id="rId19"/>
    <p:sldId id="264" r:id="rId20"/>
    <p:sldId id="265" r:id="rId21"/>
    <p:sldId id="345" r:id="rId22"/>
    <p:sldId id="266" r:id="rId23"/>
    <p:sldId id="267" r:id="rId24"/>
    <p:sldId id="287" r:id="rId25"/>
    <p:sldId id="288" r:id="rId26"/>
    <p:sldId id="289" r:id="rId27"/>
    <p:sldId id="290" r:id="rId28"/>
    <p:sldId id="291" r:id="rId29"/>
    <p:sldId id="292" r:id="rId30"/>
    <p:sldId id="297" r:id="rId31"/>
    <p:sldId id="272" r:id="rId32"/>
    <p:sldId id="273" r:id="rId33"/>
    <p:sldId id="348" r:id="rId34"/>
    <p:sldId id="274" r:id="rId35"/>
    <p:sldId id="298" r:id="rId36"/>
    <p:sldId id="299" r:id="rId37"/>
    <p:sldId id="300" r:id="rId38"/>
    <p:sldId id="296" r:id="rId39"/>
    <p:sldId id="268" r:id="rId40"/>
    <p:sldId id="269" r:id="rId41"/>
    <p:sldId id="270" r:id="rId42"/>
    <p:sldId id="271" r:id="rId43"/>
    <p:sldId id="301" r:id="rId44"/>
    <p:sldId id="302" r:id="rId45"/>
    <p:sldId id="275" r:id="rId46"/>
    <p:sldId id="276" r:id="rId47"/>
    <p:sldId id="277" r:id="rId48"/>
    <p:sldId id="278" r:id="rId49"/>
    <p:sldId id="279" r:id="rId50"/>
    <p:sldId id="303" r:id="rId51"/>
    <p:sldId id="308" r:id="rId52"/>
    <p:sldId id="350" r:id="rId53"/>
    <p:sldId id="309" r:id="rId54"/>
    <p:sldId id="352" r:id="rId55"/>
    <p:sldId id="280" r:id="rId56"/>
    <p:sldId id="281" r:id="rId57"/>
    <p:sldId id="310" r:id="rId58"/>
    <p:sldId id="304" r:id="rId59"/>
    <p:sldId id="311" r:id="rId60"/>
    <p:sldId id="312" r:id="rId61"/>
    <p:sldId id="305" r:id="rId62"/>
    <p:sldId id="313" r:id="rId63"/>
    <p:sldId id="314" r:id="rId64"/>
    <p:sldId id="353" r:id="rId65"/>
    <p:sldId id="317" r:id="rId66"/>
    <p:sldId id="318" r:id="rId67"/>
    <p:sldId id="319" r:id="rId68"/>
    <p:sldId id="306" r:id="rId69"/>
    <p:sldId id="315" r:id="rId70"/>
    <p:sldId id="320" r:id="rId71"/>
    <p:sldId id="321" r:id="rId72"/>
    <p:sldId id="344" r:id="rId73"/>
    <p:sldId id="322" r:id="rId74"/>
    <p:sldId id="323" r:id="rId75"/>
    <p:sldId id="324" r:id="rId76"/>
    <p:sldId id="316" r:id="rId77"/>
    <p:sldId id="325" r:id="rId78"/>
    <p:sldId id="346" r:id="rId79"/>
    <p:sldId id="326" r:id="rId80"/>
    <p:sldId id="328" r:id="rId81"/>
    <p:sldId id="327" r:id="rId82"/>
    <p:sldId id="307" r:id="rId83"/>
    <p:sldId id="329" r:id="rId84"/>
    <p:sldId id="330" r:id="rId85"/>
    <p:sldId id="331" r:id="rId86"/>
    <p:sldId id="351" r:id="rId87"/>
    <p:sldId id="335" r:id="rId88"/>
    <p:sldId id="332" r:id="rId89"/>
    <p:sldId id="333" r:id="rId90"/>
    <p:sldId id="337" r:id="rId91"/>
    <p:sldId id="339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9845E86-FDEC-C94E-BB66-D184F2E7307A}">
          <p14:sldIdLst>
            <p14:sldId id="257"/>
            <p14:sldId id="338"/>
            <p14:sldId id="258"/>
            <p14:sldId id="256"/>
            <p14:sldId id="341"/>
            <p14:sldId id="347"/>
            <p14:sldId id="342"/>
            <p14:sldId id="283"/>
            <p14:sldId id="286"/>
            <p14:sldId id="295"/>
            <p14:sldId id="284"/>
            <p14:sldId id="293"/>
            <p14:sldId id="282"/>
          </p14:sldIdLst>
        </p14:section>
        <p14:section name="What is Error Culture" id="{A8BCC679-C742-6B42-B3C8-CC981ABD976F}">
          <p14:sldIdLst>
            <p14:sldId id="294"/>
            <p14:sldId id="261"/>
            <p14:sldId id="285"/>
            <p14:sldId id="349"/>
            <p14:sldId id="263"/>
          </p14:sldIdLst>
        </p14:section>
        <p14:section name="Why does it happen?" id="{36E03663-0027-7E49-9B50-9FEADF65689D}">
          <p14:sldIdLst>
            <p14:sldId id="264"/>
            <p14:sldId id="265"/>
            <p14:sldId id="345"/>
            <p14:sldId id="266"/>
            <p14:sldId id="267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When does it Start?" id="{7B87AEEE-90FE-9C42-9FE9-63F223DDD892}">
          <p14:sldIdLst>
            <p14:sldId id="297"/>
            <p14:sldId id="272"/>
            <p14:sldId id="273"/>
            <p14:sldId id="348"/>
            <p14:sldId id="274"/>
            <p14:sldId id="298"/>
            <p14:sldId id="299"/>
            <p14:sldId id="300"/>
          </p14:sldIdLst>
        </p14:section>
        <p14:section name="Who does it happen to?" id="{59DA6192-7C32-F943-B766-8943DB4FF8B5}">
          <p14:sldIdLst>
            <p14:sldId id="296"/>
            <p14:sldId id="268"/>
            <p14:sldId id="269"/>
            <p14:sldId id="270"/>
            <p14:sldId id="271"/>
          </p14:sldIdLst>
        </p14:section>
        <p14:section name="Am I in it?" id="{407D6213-6022-C84F-B94C-659615D4B59B}">
          <p14:sldIdLst>
            <p14:sldId id="301"/>
            <p14:sldId id="302"/>
            <p14:sldId id="275"/>
            <p14:sldId id="276"/>
            <p14:sldId id="277"/>
            <p14:sldId id="278"/>
            <p14:sldId id="279"/>
            <p14:sldId id="303"/>
          </p14:sldIdLst>
        </p14:section>
        <p14:section name="How do I get out?" id="{21C148EA-FD1A-D748-BD13-CABB24D9FF44}">
          <p14:sldIdLst>
            <p14:sldId id="308"/>
            <p14:sldId id="350"/>
            <p14:sldId id="309"/>
            <p14:sldId id="352"/>
            <p14:sldId id="280"/>
            <p14:sldId id="281"/>
            <p14:sldId id="310"/>
            <p14:sldId id="304"/>
            <p14:sldId id="311"/>
            <p14:sldId id="312"/>
            <p14:sldId id="305"/>
            <p14:sldId id="313"/>
            <p14:sldId id="314"/>
            <p14:sldId id="353"/>
            <p14:sldId id="317"/>
            <p14:sldId id="318"/>
            <p14:sldId id="319"/>
            <p14:sldId id="306"/>
            <p14:sldId id="315"/>
            <p14:sldId id="320"/>
            <p14:sldId id="321"/>
            <p14:sldId id="344"/>
            <p14:sldId id="322"/>
            <p14:sldId id="323"/>
            <p14:sldId id="324"/>
            <p14:sldId id="316"/>
            <p14:sldId id="325"/>
            <p14:sldId id="346"/>
            <p14:sldId id="326"/>
            <p14:sldId id="328"/>
            <p14:sldId id="327"/>
            <p14:sldId id="307"/>
            <p14:sldId id="329"/>
            <p14:sldId id="330"/>
          </p14:sldIdLst>
        </p14:section>
        <p14:section name="Conclusion" id="{DC196E1A-794D-EC46-990F-5A4FEBD5F9A6}">
          <p14:sldIdLst>
            <p14:sldId id="331"/>
            <p14:sldId id="351"/>
            <p14:sldId id="335"/>
            <p14:sldId id="332"/>
            <p14:sldId id="333"/>
            <p14:sldId id="337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90014E-00EA-F9D5-823C-A32FF1CBF0B9}" name="Ryan Cheley" initials="RC" userId="3abd06468913f66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36"/>
    <p:restoredTop sz="62816"/>
  </p:normalViewPr>
  <p:slideViewPr>
    <p:cSldViewPr snapToGrid="0">
      <p:cViewPr varScale="1">
        <p:scale>
          <a:sx n="89" d="100"/>
          <a:sy n="89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8/10/relationships/authors" Target="authors.xml"/></Relationships>
</file>

<file path=ppt/comments/modernComment_14A_69407F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DDBE4F-7D31-804F-A42A-632ADBD64BE9}" authorId="{E190014E-00EA-F9D5-823C-A32FF1CBF0B9}" status="resolved" created="2024-07-30T02:00:26.278" complete="100000">
    <pc:sldMkLst xmlns:pc="http://schemas.microsoft.com/office/powerpoint/2013/main/command">
      <pc:docMk/>
      <pc:sldMk cId="1765834635" sldId="330"/>
    </pc:sldMkLst>
    <p188:txBody>
      <a:bodyPr/>
      <a:lstStyle/>
      <a:p>
        <a:r>
          <a:rPr lang="en-US"/>
          <a:t>Need more notes here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8-21T22:32:09.733" authorId="{E190014E-00EA-F9D5-823C-A32FF1CBF0B9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4047-EA58-134A-B286-18BF7AC2C690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88FA9-CEA9-714E-AA71-14BA256E4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2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it starts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54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You might be surprised at the answer … or maybe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25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how to tell if you're in an organization that suffers from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44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not be as hard as you think!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18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 you have heard the term ‘Error Culture’ before?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8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29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92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8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 understanding of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the error is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it’s important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it impacts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0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 have to click ‘OK’ on one more fucking pop up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80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wife and I celebrated our 20 year wedding anniversary earlier this year and sent our daughter off to college last month</a:t>
            </a:r>
          </a:p>
          <a:p>
            <a:endParaRPr lang="en-US" dirty="0"/>
          </a:p>
          <a:p>
            <a:r>
              <a:rPr lang="en-US" dirty="0"/>
              <a:t>Dodgers and Firebirds (only 18 more days until opening night!)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08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users are prompted repeatedly to click 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9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~ 5 minutes</a:t>
            </a:r>
          </a:p>
          <a:p>
            <a:endParaRPr lang="en-US" dirty="0"/>
          </a:p>
          <a:p>
            <a:r>
              <a:rPr lang="en-US" dirty="0"/>
              <a:t>And most insidious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73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These next few slides have one of my favorite comics from The Work Chronicles comic “Prevention and Cure” https://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workchronicles.com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/prevention-and-cure/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F8F8F2"/>
              </a:solidFill>
              <a:effectLst/>
              <a:highlight>
                <a:srgbClr val="282634"/>
              </a:highlight>
              <a:latin typeface="Inconsolata NF Regular" pitchFamily="49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we find our hero finding a problem</a:t>
            </a:r>
          </a:p>
          <a:p>
            <a:endParaRPr lang="en-US" dirty="0"/>
          </a:p>
          <a:p>
            <a:r>
              <a:rPr lang="en-US" dirty="0"/>
              <a:t>ACTION: Describe the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87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we find our hero watching the problem get bigger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ACTION: Describe the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88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and bigger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ACTION: Describe the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69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our hero notifies everyone about the problem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ACTION: Describe the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3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our hero fixes the problem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ACTION: Describe the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90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our hero is recognized for their efforts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ACTION: Describe the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18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how many of you have ever been the person the the left? How many of you have been the person on the right? which one </a:t>
            </a:r>
            <a:r>
              <a:rPr lang="en-US" b="0" i="1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*feels*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 better? which one is actually better for problem solving?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F8F8F2"/>
              </a:solidFill>
              <a:effectLst/>
              <a:highlight>
                <a:srgbClr val="282634"/>
              </a:highlight>
              <a:latin typeface="Inconsolata NF Regular" pitchFamily="49" charset="7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84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 what it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2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When someone decides that ‘we’ need to be notified of when ‘this’ happens again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ACTION: Slow Down!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F8F8F2"/>
              </a:solidFill>
              <a:effectLst/>
              <a:highlight>
                <a:srgbClr val="282634"/>
              </a:highlight>
              <a:latin typeface="Inconsolata NF Regular" pitchFamily="49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When an alert is created because it ‘might’ be useful but doesn’t provide full context for 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7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Sometimes you just get opted into Alerts and aren't notified</a:t>
            </a:r>
          </a:p>
          <a:p>
            <a:endParaRPr lang="en-US" dirty="0"/>
          </a:p>
          <a:p>
            <a:r>
              <a:rPr lang="en-US" dirty="0"/>
              <a:t>This is an actual message the ETL team received. </a:t>
            </a:r>
          </a:p>
          <a:p>
            <a:endParaRPr lang="en-US" dirty="0"/>
          </a:p>
          <a:p>
            <a:r>
              <a:rPr lang="en-US" dirty="0"/>
              <a:t>There is very little information about what the problem is (which client library)? What IP Address? </a:t>
            </a:r>
          </a:p>
          <a:p>
            <a:endParaRPr lang="en-US" dirty="0"/>
          </a:p>
          <a:p>
            <a:r>
              <a:rPr lang="en-US" dirty="0"/>
              <a:t>There was literally NOTHING they could do  …. and the message was sent ONLY to them.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40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When a consultant indicates that it is ‘best practice’ to be notified of an alert but doesn’t provide more context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90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When defaults for external software come with enabled alerts but no context or steps for resolution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6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You might be surprised at the answer … or maybe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8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Since we're at a tech conference, the obvious answer is folks in tech. This can be ....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334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but you might not realize this has the potential to happen in other areas of life as well.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725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probably happens in any sector where people need to be notified when something is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80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Honestly, this can happen to anyone!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1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 title: What the heck are all of these emails I get for anyway?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08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How can you tell?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15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TIME: 11 minutes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F8F8F2"/>
              </a:solidFill>
              <a:effectLst/>
              <a:highlight>
                <a:srgbClr val="282634"/>
              </a:highlight>
              <a:latin typeface="Inconsolata NF Regular" pitchFamily="49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How can you tell?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573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Question: Do you receive emails or alerts from no-reply style email addresses where your first reaction is to just delete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086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But we’re all smart people in this room, so maybe you get 'smart' and create a rule to get rid of that email so you don't have to see it any more?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F8F8F2"/>
              </a:solidFill>
              <a:effectLst/>
              <a:highlight>
                <a:srgbClr val="282634"/>
              </a:highlight>
              <a:latin typeface="Inconsolata NF Regular" pitchFamily="49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Question: Do you have rules in place to delete these no-reply style emails?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F8F8F2"/>
              </a:solidFill>
              <a:effectLst/>
              <a:highlight>
                <a:srgbClr val="282634"/>
              </a:highlight>
              <a:latin typeface="Inconsolata NF Regular" pitchFamily="49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78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Question 3: Do you receive alerts or errors and have NO idea why?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85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Do you see others around you put out fires that you BOTH knew were coming … and then they get ‘rewarded’ for putting out the fire?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14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to one or more of the questions from before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655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to one or more of the questions from before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891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I’ve convinced you that Error Culture is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711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than just quitting your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57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186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84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47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No matter where you are in the 'ladder' at work (i.e. IC, or CTO) you can make a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493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word of caution … 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change should not be made until the reasoning behind the current state of affairs is understood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351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answer is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309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480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446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answer is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91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436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an important alert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Error Culture specifically in the context of alerts that come from emails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Definition: Alert is defined as a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warning of a danger, threat, or problem, typically with the intention of having it avoided or dealt with.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Roboto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8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321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246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~16 minutes</a:t>
            </a:r>
          </a:p>
          <a:p>
            <a:endParaRPr lang="en-US" dirty="0"/>
          </a:p>
          <a:p>
            <a:r>
              <a:rPr lang="en-US" dirty="0"/>
              <a:t>ACTION: Describe the image</a:t>
            </a:r>
          </a:p>
          <a:p>
            <a:endParaRPr lang="en-US" dirty="0"/>
          </a:p>
          <a:p>
            <a:r>
              <a:rPr lang="en-US" dirty="0"/>
              <a:t>The superhero Verb from Schoolhouse Rocks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669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server?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801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We know </a:t>
            </a:r>
            <a:r>
              <a:rPr lang="en-US" b="1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**which**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 server now, but what am I supposed to do about 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96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an actionable alert should have a verb in it ... i.e. the server is unresponsive. To fix this, </a:t>
            </a:r>
            <a:r>
              <a:rPr lang="en-US" b="1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**do**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 X ... The verb here is 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621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an actionable alert should have a verb in it ... i.e. the server is unresponsive. To fix this, </a:t>
            </a:r>
            <a:r>
              <a:rPr lang="en-US" b="1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**do**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 X ... The verb here is reboot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68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we have an actionable alert now, but do we know WHY we have the alert? If not, we should determine the </a:t>
            </a:r>
            <a:r>
              <a:rPr lang="en-US" b="1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**WHY**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 and document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093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knowing why an alert exists can help you to determine if it's still needed in the future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5550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an actionable alert should have a verb in it ... i.e. the server is unresponsive. To fix this, </a:t>
            </a:r>
            <a:r>
              <a:rPr lang="en-US" b="1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**do**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 X ... The verb here is 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70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talk is really a way to start a conversation … with me or those at your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6455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Hmmm … maybe this alert isn’t important anymore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995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oh no ... drop everything and get this taken care of now!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999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make sure the </a:t>
            </a:r>
            <a:r>
              <a:rPr lang="en-US" b="0" i="1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*right*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 people are being notified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900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597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The Claims team and the Business Analyst can't do anything; given the security infrastructure, the developer might not be able to do anything either!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F8F8F2"/>
              </a:solidFill>
              <a:effectLst/>
              <a:highlight>
                <a:srgbClr val="282634"/>
              </a:highlight>
              <a:latin typeface="Inconsolata NF Regular" pitchFamily="49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This might be good information for them to have, but sending an actionable alert to the wrong people doesn’t help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379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this is a person that can actually perform the action of </a:t>
            </a:r>
            <a:r>
              <a:rPr lang="en-US" b="1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**do**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 from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947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E81FF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 actionable with a VERB</a:t>
            </a:r>
          </a:p>
          <a:p>
            <a:r>
              <a:rPr lang="en-US" b="0" dirty="0">
                <a:solidFill>
                  <a:srgbClr val="AE81FF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 have their importance / why documented in our KMS</a:t>
            </a:r>
          </a:p>
          <a:p>
            <a:r>
              <a:rPr lang="en-US" b="0" dirty="0">
                <a:solidFill>
                  <a:srgbClr val="AE81FF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 are sent to the </a:t>
            </a:r>
            <a:r>
              <a:rPr lang="en-US" b="0" i="1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*right*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 people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841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Frustration -&gt; What am I supposed to do with this information?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Time Waste -&gt; Why did I just do this? </a:t>
            </a:r>
          </a:p>
          <a:p>
            <a:endParaRPr lang="en-US" dirty="0"/>
          </a:p>
          <a:p>
            <a:r>
              <a:rPr lang="en-US" dirty="0"/>
              <a:t>Confusion -&gt; what am I supposed to do?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795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Error Culture is / can be pervasive.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Specifically, what it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049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Error Culture is / can be pervasive.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005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you can make it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683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82634"/>
                </a:highlight>
                <a:latin typeface="Inconsolata NF Regular" pitchFamily="49" charset="77"/>
              </a:rPr>
              <a:t>Ask questions to make sure that alerts are actionable, documented, and sent people that can actually resolve the problem!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1452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it happens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88FA9-CEA9-714E-AA71-14BA256E4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4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CE6-4E1F-4440-BD2E-1908BCC61C3F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8AC0-C722-1141-BAAC-89ACA48B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6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CE6-4E1F-4440-BD2E-1908BCC61C3F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8AC0-C722-1141-BAAC-89ACA48B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CE6-4E1F-4440-BD2E-1908BCC61C3F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8AC0-C722-1141-BAAC-89ACA48B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CE6-4E1F-4440-BD2E-1908BCC61C3F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8AC0-C722-1141-BAAC-89ACA48B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CE6-4E1F-4440-BD2E-1908BCC61C3F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8AC0-C722-1141-BAAC-89ACA48B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CE6-4E1F-4440-BD2E-1908BCC61C3F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8AC0-C722-1141-BAAC-89ACA48B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6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CE6-4E1F-4440-BD2E-1908BCC61C3F}" type="datetimeFigureOut">
              <a:rPr lang="en-US" smtClean="0"/>
              <a:t>8/25/24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8AC0-C722-1141-BAAC-89ACA48B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6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CE6-4E1F-4440-BD2E-1908BCC61C3F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8AC0-C722-1141-BAAC-89ACA48B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CE6-4E1F-4440-BD2E-1908BCC61C3F}" type="datetimeFigureOut">
              <a:rPr lang="en-US" smtClean="0"/>
              <a:t>8/25/24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8AC0-C722-1141-BAAC-89ACA48B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6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CE6-4E1F-4440-BD2E-1908BCC61C3F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8AC0-C722-1141-BAAC-89ACA48B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8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CE6-4E1F-4440-BD2E-1908BCC61C3F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8AC0-C722-1141-BAAC-89ACA48B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ABCE6-4E1F-4440-BD2E-1908BCC61C3F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C8AC0-C722-1141-BAAC-89ACA48B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yanchele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ryan-cheley/" TargetMode="External"/><Relationship Id="rId5" Type="http://schemas.openxmlformats.org/officeDocument/2006/relationships/hyperlink" Target="https://github.com/ryancheley/" TargetMode="External"/><Relationship Id="rId4" Type="http://schemas.openxmlformats.org/officeDocument/2006/relationships/hyperlink" Target="https://mastodon.social/@ryancheley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ample.com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ample.com/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A_69407F8B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ryancheley.com/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ryan-cheley/" TargetMode="External"/><Relationship Id="rId5" Type="http://schemas.openxmlformats.org/officeDocument/2006/relationships/hyperlink" Target="https://github.com/ryancheley/" TargetMode="External"/><Relationship Id="rId4" Type="http://schemas.openxmlformats.org/officeDocument/2006/relationships/hyperlink" Target="https://mastodon.social/@ryanchele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Ryan Cheley</a:t>
            </a:r>
          </a:p>
          <a:p>
            <a:r>
              <a:rPr lang="en-US" dirty="0"/>
              <a:t>Senior Regional Director of Business Informatics</a:t>
            </a:r>
          </a:p>
          <a:p>
            <a:r>
              <a:rPr lang="en-US" dirty="0"/>
              <a:t>Director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33894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does it Start?</a:t>
            </a:r>
          </a:p>
        </p:txBody>
      </p:sp>
    </p:spTree>
    <p:extLst>
      <p:ext uri="{BB962C8B-B14F-4D97-AF65-F5344CB8AC3E}">
        <p14:creationId xmlns:p14="http://schemas.microsoft.com/office/powerpoint/2010/main" val="243695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does it happen to?</a:t>
            </a:r>
          </a:p>
        </p:txBody>
      </p:sp>
    </p:spTree>
    <p:extLst>
      <p:ext uri="{BB962C8B-B14F-4D97-AF65-F5344CB8AC3E}">
        <p14:creationId xmlns:p14="http://schemas.microsoft.com/office/powerpoint/2010/main" val="285833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 I in it?</a:t>
            </a:r>
          </a:p>
        </p:txBody>
      </p:sp>
    </p:spTree>
    <p:extLst>
      <p:ext uri="{BB962C8B-B14F-4D97-AF65-F5344CB8AC3E}">
        <p14:creationId xmlns:p14="http://schemas.microsoft.com/office/powerpoint/2010/main" val="310646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I get out?</a:t>
            </a:r>
          </a:p>
        </p:txBody>
      </p:sp>
    </p:spTree>
    <p:extLst>
      <p:ext uri="{BB962C8B-B14F-4D97-AF65-F5344CB8AC3E}">
        <p14:creationId xmlns:p14="http://schemas.microsoft.com/office/powerpoint/2010/main" val="192420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99EC-7189-26B7-12E2-5DFCECE34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90600" y="565150"/>
            <a:ext cx="11201400" cy="58848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7200" dirty="0"/>
              <a:t>A culture that </a:t>
            </a:r>
            <a:r>
              <a:rPr lang="en-US" sz="7200" b="1" dirty="0"/>
              <a:t>accepts </a:t>
            </a:r>
            <a:r>
              <a:rPr lang="en-US" sz="7200" dirty="0"/>
              <a:t>error notifications and </a:t>
            </a:r>
            <a:r>
              <a:rPr lang="en-US" sz="7200" b="1" dirty="0"/>
              <a:t>ignores</a:t>
            </a:r>
            <a:r>
              <a:rPr lang="en-US" sz="7200" dirty="0"/>
              <a:t> them, encouraging a </a:t>
            </a:r>
            <a:r>
              <a:rPr lang="en-US" sz="7200" b="1" dirty="0"/>
              <a:t>reactive</a:t>
            </a:r>
            <a:r>
              <a:rPr lang="en-US" sz="7200" dirty="0"/>
              <a:t> fire fighting culture, instead of </a:t>
            </a:r>
            <a:r>
              <a:rPr lang="en-US" sz="7200" b="1" dirty="0"/>
              <a:t>proactive</a:t>
            </a:r>
            <a:r>
              <a:rPr lang="en-US" sz="7200" dirty="0"/>
              <a:t> culture of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70360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that Bad?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99EC-7189-26B7-12E2-5DFCECE34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7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99EC-7189-26B7-12E2-5DFCECE34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Signal to Noise Ratio</a:t>
            </a:r>
          </a:p>
          <a:p>
            <a:r>
              <a:rPr lang="en-US" dirty="0"/>
              <a:t>Wait until the 💩 hits the fan</a:t>
            </a:r>
          </a:p>
        </p:txBody>
      </p:sp>
    </p:spTree>
    <p:extLst>
      <p:ext uri="{BB962C8B-B14F-4D97-AF65-F5344CB8AC3E}">
        <p14:creationId xmlns:p14="http://schemas.microsoft.com/office/powerpoint/2010/main" val="33108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Understanding</a:t>
            </a:r>
          </a:p>
          <a:p>
            <a:pPr lvl="1"/>
            <a:r>
              <a:rPr lang="en-US" dirty="0"/>
              <a:t>What</a:t>
            </a:r>
          </a:p>
          <a:p>
            <a:pPr lvl="1"/>
            <a:r>
              <a:rPr lang="en-US" dirty="0"/>
              <a:t>Why</a:t>
            </a:r>
          </a:p>
          <a:p>
            <a:pPr lvl="1"/>
            <a:r>
              <a:rPr lang="en-US" dirty="0"/>
              <a:t>Who</a:t>
            </a:r>
          </a:p>
        </p:txBody>
      </p:sp>
    </p:spTree>
    <p:extLst>
      <p:ext uri="{BB962C8B-B14F-4D97-AF65-F5344CB8AC3E}">
        <p14:creationId xmlns:p14="http://schemas.microsoft.com/office/powerpoint/2010/main" val="88180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Husband</a:t>
            </a:r>
          </a:p>
          <a:p>
            <a:r>
              <a:rPr lang="en-US" dirty="0"/>
              <a:t>Father</a:t>
            </a:r>
          </a:p>
          <a:p>
            <a:r>
              <a:rPr lang="en-US" dirty="0"/>
              <a:t>Sports Fan</a:t>
            </a:r>
          </a:p>
        </p:txBody>
      </p:sp>
    </p:spTree>
    <p:extLst>
      <p:ext uri="{BB962C8B-B14F-4D97-AF65-F5344CB8AC3E}">
        <p14:creationId xmlns:p14="http://schemas.microsoft.com/office/powerpoint/2010/main" val="9152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Error/Alert Fatigue</a:t>
            </a:r>
          </a:p>
        </p:txBody>
      </p:sp>
    </p:spTree>
    <p:extLst>
      <p:ext uri="{BB962C8B-B14F-4D97-AF65-F5344CB8AC3E}">
        <p14:creationId xmlns:p14="http://schemas.microsoft.com/office/powerpoint/2010/main" val="247247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3C61-53AC-0300-504F-3D4ED241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happen?</a:t>
            </a:r>
          </a:p>
        </p:txBody>
      </p:sp>
      <p:pic>
        <p:nvPicPr>
          <p:cNvPr id="4" name="Recents - 1 of 1.mov">
            <a:hlinkClick r:id="" action="ppaction://media"/>
            <a:extLst>
              <a:ext uri="{FF2B5EF4-FFF2-40B4-BE49-F238E27FC236}">
                <a16:creationId xmlns:a16="http://schemas.microsoft.com/office/drawing/2014/main" id="{EEF028C7-A2EE-5FC7-7099-54FAB3D443C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65475" y="1825625"/>
            <a:ext cx="5862638" cy="4351338"/>
          </a:xfrm>
        </p:spPr>
      </p:pic>
    </p:spTree>
    <p:extLst>
      <p:ext uri="{BB962C8B-B14F-4D97-AF65-F5344CB8AC3E}">
        <p14:creationId xmlns:p14="http://schemas.microsoft.com/office/powerpoint/2010/main" val="89675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happen?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 Culture</a:t>
            </a:r>
          </a:p>
        </p:txBody>
      </p:sp>
    </p:spTree>
    <p:extLst>
      <p:ext uri="{BB962C8B-B14F-4D97-AF65-F5344CB8AC3E}">
        <p14:creationId xmlns:p14="http://schemas.microsoft.com/office/powerpoint/2010/main" val="426186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4B96AB-4CEA-1628-41EE-AC3D04EC7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6416" y="214031"/>
            <a:ext cx="7059168" cy="64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0924BC-CCC7-AF39-67D9-ADCB7222E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183456"/>
            <a:ext cx="7086599" cy="64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49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4B204A-3E5C-131E-3BAF-5964052A2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295" y="222795"/>
            <a:ext cx="7109409" cy="641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18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8907BE-965A-1465-E265-9D18A7DFD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269" y="307521"/>
            <a:ext cx="6817462" cy="624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77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F07470-3E07-98A1-D16D-934AF8B80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203306"/>
            <a:ext cx="7086600" cy="64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6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8A62F0-21D2-0251-8289-ED18FA887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503" y="240295"/>
            <a:ext cx="7030994" cy="63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87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9706FB-D2E9-3A84-2430-745EA9C7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503" y="240295"/>
            <a:ext cx="7030994" cy="63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9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https://ryancheley.com/</a:t>
            </a:r>
            <a:endParaRPr lang="en-US" dirty="0"/>
          </a:p>
          <a:p>
            <a:r>
              <a:rPr lang="en-US" dirty="0"/>
              <a:t>Mastodon: </a:t>
            </a:r>
            <a:r>
              <a:rPr lang="en-US" dirty="0">
                <a:hlinkClick r:id="rId4"/>
              </a:rPr>
              <a:t>https://mastodon.social/@ryancheley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https://github.com/ryancheley/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6"/>
              </a:rPr>
              <a:t>https://www.linkedin.com/in/ryan-cheley/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81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does it Start?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99EC-7189-26B7-12E2-5DFCECE34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2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Reasons</a:t>
            </a:r>
          </a:p>
          <a:p>
            <a:r>
              <a:rPr lang="en-US" dirty="0"/>
              <a:t>External Reason</a:t>
            </a:r>
          </a:p>
        </p:txBody>
      </p:sp>
    </p:spTree>
    <p:extLst>
      <p:ext uri="{BB962C8B-B14F-4D97-AF65-F5344CB8AC3E}">
        <p14:creationId xmlns:p14="http://schemas.microsoft.com/office/powerpoint/2010/main" val="183591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Here</a:t>
            </a:r>
          </a:p>
        </p:txBody>
      </p:sp>
    </p:spTree>
    <p:extLst>
      <p:ext uri="{BB962C8B-B14F-4D97-AF65-F5344CB8AC3E}">
        <p14:creationId xmlns:p14="http://schemas.microsoft.com/office/powerpoint/2010/main" val="2049396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E6D5-CE60-6B85-2DC7-803FF5CA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Examples of </a:t>
            </a:r>
            <a:r>
              <a:rPr lang="en-US"/>
              <a:t>‘This’ and ‘We’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9192-B337-DE8F-7AFD-08C39E21C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25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Zip Code Alert Example Here</a:t>
            </a:r>
          </a:p>
        </p:txBody>
      </p:sp>
    </p:spTree>
    <p:extLst>
      <p:ext uri="{BB962C8B-B14F-4D97-AF65-F5344CB8AC3E}">
        <p14:creationId xmlns:p14="http://schemas.microsoft.com/office/powerpoint/2010/main" val="2940205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77B5E-2B38-3816-2D8F-517461725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97" y="1430912"/>
            <a:ext cx="11725005" cy="467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65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Here</a:t>
            </a:r>
          </a:p>
        </p:txBody>
      </p:sp>
    </p:spTree>
    <p:extLst>
      <p:ext uri="{BB962C8B-B14F-4D97-AF65-F5344CB8AC3E}">
        <p14:creationId xmlns:p14="http://schemas.microsoft.com/office/powerpoint/2010/main" val="2345595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Here</a:t>
            </a:r>
          </a:p>
        </p:txBody>
      </p:sp>
    </p:spTree>
    <p:extLst>
      <p:ext uri="{BB962C8B-B14F-4D97-AF65-F5344CB8AC3E}">
        <p14:creationId xmlns:p14="http://schemas.microsoft.com/office/powerpoint/2010/main" val="1386529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does it happen to?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99EC-7189-26B7-12E2-5DFCECE34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32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in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</a:t>
            </a:r>
          </a:p>
          <a:p>
            <a:r>
              <a:rPr lang="en-US" dirty="0"/>
              <a:t>Help Desk Folks</a:t>
            </a:r>
          </a:p>
          <a:p>
            <a:r>
              <a:rPr lang="en-US" dirty="0"/>
              <a:t>Sys Admins</a:t>
            </a:r>
          </a:p>
          <a:p>
            <a:r>
              <a:rPr lang="en-US" dirty="0"/>
              <a:t>Network Admins</a:t>
            </a:r>
          </a:p>
          <a:p>
            <a:r>
              <a:rPr lang="en-US" dirty="0"/>
              <a:t>Directors’ of Engineering</a:t>
            </a:r>
          </a:p>
          <a:p>
            <a:r>
              <a:rPr lang="en-US" dirty="0"/>
              <a:t>CTOs</a:t>
            </a:r>
          </a:p>
        </p:txBody>
      </p:sp>
    </p:spTree>
    <p:extLst>
      <p:ext uri="{BB962C8B-B14F-4D97-AF65-F5344CB8AC3E}">
        <p14:creationId xmlns:p14="http://schemas.microsoft.com/office/powerpoint/2010/main" val="280348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99EC-7189-26B7-12E2-5DFCECE34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the heck are all of these emails I get for anyway? </a:t>
            </a:r>
          </a:p>
        </p:txBody>
      </p:sp>
    </p:spTree>
    <p:extLst>
      <p:ext uri="{BB962C8B-B14F-4D97-AF65-F5344CB8AC3E}">
        <p14:creationId xmlns:p14="http://schemas.microsoft.com/office/powerpoint/2010/main" val="1016995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Assistants</a:t>
            </a:r>
          </a:p>
          <a:p>
            <a:r>
              <a:rPr lang="en-US" dirty="0"/>
              <a:t>Data Analysts</a:t>
            </a:r>
          </a:p>
          <a:p>
            <a:r>
              <a:rPr lang="en-US" dirty="0"/>
              <a:t>Account Managers</a:t>
            </a:r>
          </a:p>
          <a:p>
            <a:r>
              <a:rPr lang="en-US" dirty="0"/>
              <a:t>C Suite Execs</a:t>
            </a:r>
          </a:p>
        </p:txBody>
      </p:sp>
    </p:spTree>
    <p:extLst>
      <p:ext uri="{BB962C8B-B14F-4D97-AF65-F5344CB8AC3E}">
        <p14:creationId xmlns:p14="http://schemas.microsoft.com/office/powerpoint/2010/main" val="167677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your own blanks here</a:t>
            </a:r>
          </a:p>
        </p:txBody>
      </p:sp>
    </p:spTree>
    <p:extLst>
      <p:ext uri="{BB962C8B-B14F-4D97-AF65-F5344CB8AC3E}">
        <p14:creationId xmlns:p14="http://schemas.microsoft.com/office/powerpoint/2010/main" val="377049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Anyone!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33D0F0-1265-FAAA-8BF1-122DC1CF9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48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 I in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99EC-7189-26B7-12E2-5DFCECE34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01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Ask yourself a few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99EC-7189-26B7-12E2-5DFCECE34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9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no-reply style email that you just delete</a:t>
            </a:r>
          </a:p>
        </p:txBody>
      </p:sp>
    </p:spTree>
    <p:extLst>
      <p:ext uri="{BB962C8B-B14F-4D97-AF65-F5344CB8AC3E}">
        <p14:creationId xmlns:p14="http://schemas.microsoft.com/office/powerpoint/2010/main" val="3677331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an email from a no-reply email address with the rule that just deletes it</a:t>
            </a:r>
          </a:p>
        </p:txBody>
      </p:sp>
    </p:spTree>
    <p:extLst>
      <p:ext uri="{BB962C8B-B14F-4D97-AF65-F5344CB8AC3E}">
        <p14:creationId xmlns:p14="http://schemas.microsoft.com/office/powerpoint/2010/main" val="1445420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2B213-BFEB-7025-DD6B-D0E6D099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6" y="1333635"/>
            <a:ext cx="11383668" cy="454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87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5" descr="A cartoon of a person holding a fire extinguisher&#10;&#10;Description automatically generated">
            <a:extLst>
              <a:ext uri="{FF2B5EF4-FFF2-40B4-BE49-F238E27FC236}">
                <a16:creationId xmlns:a16="http://schemas.microsoft.com/office/drawing/2014/main" id="{2FF5E043-98F4-5D9D-E55E-939E4055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780" y="1322615"/>
            <a:ext cx="5808440" cy="535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464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answered yes …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6993A1E-F6F0-2C27-AB7E-70064CBF3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3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296275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You’re in an Error Culture</a:t>
            </a:r>
          </a:p>
        </p:txBody>
      </p:sp>
    </p:spTree>
    <p:extLst>
      <p:ext uri="{BB962C8B-B14F-4D97-AF65-F5344CB8AC3E}">
        <p14:creationId xmlns:p14="http://schemas.microsoft.com/office/powerpoint/2010/main" val="13268367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Convinced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99EC-7189-26B7-12E2-5DFCECE34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089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I get out?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99EC-7189-26B7-12E2-5DFCECE34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32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b="1" dirty="0"/>
              <a:t>I</a:t>
            </a:r>
            <a:r>
              <a:rPr lang="en-US" dirty="0"/>
              <a:t> fix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99EC-7189-26B7-12E2-5DFCECE34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85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News!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99EC-7189-26B7-12E2-5DFCECE34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1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Contributor</a:t>
            </a:r>
          </a:p>
          <a:p>
            <a:r>
              <a:rPr lang="en-US" dirty="0"/>
              <a:t>CTO</a:t>
            </a:r>
          </a:p>
        </p:txBody>
      </p:sp>
    </p:spTree>
    <p:extLst>
      <p:ext uri="{BB962C8B-B14F-4D97-AF65-F5344CB8AC3E}">
        <p14:creationId xmlns:p14="http://schemas.microsoft.com/office/powerpoint/2010/main" val="259008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9CF69B-193A-706A-ECF5-D63C27A1A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78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BC457A-B5E5-4ED1-3AA5-1D373700B3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58" y="270158"/>
            <a:ext cx="6317684" cy="631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843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Ask Questions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7AD93F-77FA-D223-5B40-E74C4F139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96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the Alert Important?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7AD93F-77FA-D223-5B40-E74C4F139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6ABE-AED6-DD11-3441-8021411C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B3DA3-2FEB-74E5-60BC-3AE07373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en-US" dirty="0"/>
              <a:t>Done primarily via email</a:t>
            </a:r>
          </a:p>
          <a:p>
            <a:r>
              <a:rPr lang="en-US" dirty="0"/>
              <a:t>Are automated</a:t>
            </a:r>
          </a:p>
        </p:txBody>
      </p:sp>
    </p:spTree>
    <p:extLst>
      <p:ext uri="{BB962C8B-B14F-4D97-AF65-F5344CB8AC3E}">
        <p14:creationId xmlns:p14="http://schemas.microsoft.com/office/powerpoint/2010/main" val="18826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7AD93F-77FA-D223-5B40-E74C4F139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645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the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not JUST the alert</a:t>
            </a:r>
          </a:p>
          <a:p>
            <a:r>
              <a:rPr lang="en-US" dirty="0"/>
              <a:t>The mechanism that generates the alert</a:t>
            </a:r>
          </a:p>
        </p:txBody>
      </p:sp>
    </p:spTree>
    <p:extLst>
      <p:ext uri="{BB962C8B-B14F-4D97-AF65-F5344CB8AC3E}">
        <p14:creationId xmlns:p14="http://schemas.microsoft.com/office/powerpoint/2010/main" val="265375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the Alert Important?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7AD93F-77FA-D223-5B40-E74C4F139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502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7AD93F-77FA-D223-5B40-E74C4F139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56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Important Alert!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7AD93F-77FA-D223-5B40-E74C4F139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724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the Alert Actionable?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7AD93F-77FA-D223-5B40-E74C4F139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44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an Actionable Alert Look Like?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7AD93F-77FA-D223-5B40-E74C4F139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53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F5FC44-7CCB-3C8E-8EEE-F2FBB316C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57175"/>
            <a:ext cx="6343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7711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17904A-C6FD-49AD-BC49-94FDE494A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44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Subject</a:t>
            </a:r>
            <a:r>
              <a:rPr lang="en-US" sz="5400" dirty="0"/>
              <a:t>: Super Important Alert about Server! </a:t>
            </a:r>
          </a:p>
          <a:p>
            <a:pPr marL="0" indent="0">
              <a:buNone/>
            </a:pPr>
            <a:r>
              <a:rPr lang="en-US" sz="5400" b="1" dirty="0"/>
              <a:t>Message</a:t>
            </a:r>
            <a:r>
              <a:rPr lang="en-US" sz="5400" dirty="0"/>
              <a:t>: The server is unresponsive!</a:t>
            </a:r>
          </a:p>
        </p:txBody>
      </p:sp>
    </p:spTree>
    <p:extLst>
      <p:ext uri="{BB962C8B-B14F-4D97-AF65-F5344CB8AC3E}">
        <p14:creationId xmlns:p14="http://schemas.microsoft.com/office/powerpoint/2010/main" val="116926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Conversation</a:t>
            </a:r>
          </a:p>
        </p:txBody>
      </p:sp>
    </p:spTree>
    <p:extLst>
      <p:ext uri="{BB962C8B-B14F-4D97-AF65-F5344CB8AC3E}">
        <p14:creationId xmlns:p14="http://schemas.microsoft.com/office/powerpoint/2010/main" val="42402357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>
                <a:effectLst/>
                <a:latin typeface="Helvetica" pitchFamily="2" charset="0"/>
              </a:rPr>
              <a:t>Subject</a:t>
            </a:r>
            <a:r>
              <a:rPr lang="en-US" sz="5400" dirty="0">
                <a:effectLst/>
                <a:latin typeface="Helvetica" pitchFamily="2" charset="0"/>
              </a:rPr>
              <a:t>: Super Important Alert about Server! </a:t>
            </a:r>
          </a:p>
          <a:p>
            <a:pPr marL="0" indent="0">
              <a:buNone/>
            </a:pPr>
            <a:r>
              <a:rPr lang="en-US" sz="5400" b="1" dirty="0">
                <a:effectLst/>
                <a:latin typeface="Helvetica" pitchFamily="2" charset="0"/>
              </a:rPr>
              <a:t>Message</a:t>
            </a:r>
            <a:r>
              <a:rPr lang="en-US" sz="5400" dirty="0">
                <a:effectLst/>
                <a:latin typeface="Helvetica" pitchFamily="2" charset="0"/>
              </a:rPr>
              <a:t>: The server do-web-005 is unresponsive</a:t>
            </a:r>
          </a:p>
        </p:txBody>
      </p:sp>
    </p:spTree>
    <p:extLst>
      <p:ext uri="{BB962C8B-B14F-4D97-AF65-F5344CB8AC3E}">
        <p14:creationId xmlns:p14="http://schemas.microsoft.com/office/powerpoint/2010/main" val="18629974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>
                <a:effectLst/>
                <a:latin typeface="Helvetica" pitchFamily="2" charset="0"/>
              </a:rPr>
              <a:t>Subject</a:t>
            </a:r>
            <a:r>
              <a:rPr lang="en-US" sz="5400" dirty="0">
                <a:effectLst/>
                <a:latin typeface="Helvetica" pitchFamily="2" charset="0"/>
              </a:rPr>
              <a:t>: Super Important Alert about Server! </a:t>
            </a:r>
          </a:p>
          <a:p>
            <a:pPr marL="0" indent="0">
              <a:buNone/>
            </a:pPr>
            <a:r>
              <a:rPr lang="en-US" sz="5400" b="1" dirty="0">
                <a:effectLst/>
                <a:latin typeface="Helvetica" pitchFamily="2" charset="0"/>
              </a:rPr>
              <a:t>Message</a:t>
            </a:r>
            <a:r>
              <a:rPr lang="en-US" sz="5400" dirty="0">
                <a:effectLst/>
                <a:latin typeface="Helvetica" pitchFamily="2" charset="0"/>
              </a:rPr>
              <a:t>: The server is unresponsive. To resolve this **do** X</a:t>
            </a:r>
          </a:p>
        </p:txBody>
      </p:sp>
    </p:spTree>
    <p:extLst>
      <p:ext uri="{BB962C8B-B14F-4D97-AF65-F5344CB8AC3E}">
        <p14:creationId xmlns:p14="http://schemas.microsoft.com/office/powerpoint/2010/main" val="30156069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>
                <a:effectLst/>
                <a:latin typeface="Helvetica" pitchFamily="2" charset="0"/>
              </a:rPr>
              <a:t>Subject</a:t>
            </a:r>
            <a:r>
              <a:rPr lang="en-US" sz="5400" dirty="0">
                <a:effectLst/>
                <a:latin typeface="Helvetica" pitchFamily="2" charset="0"/>
              </a:rPr>
              <a:t>: Super Important Alert about Server! </a:t>
            </a:r>
          </a:p>
          <a:p>
            <a:pPr marL="0" indent="0">
              <a:buNone/>
            </a:pPr>
            <a:r>
              <a:rPr lang="en-US" sz="5400" b="1" dirty="0">
                <a:effectLst/>
                <a:latin typeface="Helvetica" pitchFamily="2" charset="0"/>
              </a:rPr>
              <a:t>Message</a:t>
            </a:r>
            <a:r>
              <a:rPr lang="en-US" sz="5400" dirty="0">
                <a:effectLst/>
                <a:latin typeface="Helvetica" pitchFamily="2" charset="0"/>
              </a:rPr>
              <a:t>: The server do-web-005 is unresponsive. To resolve this </a:t>
            </a:r>
            <a:r>
              <a:rPr lang="en-US" sz="5400" b="1" dirty="0">
                <a:effectLst/>
                <a:latin typeface="Helvetica" pitchFamily="2" charset="0"/>
              </a:rPr>
              <a:t>REBOOT</a:t>
            </a:r>
            <a:r>
              <a:rPr lang="en-US" sz="5400" dirty="0">
                <a:effectLst/>
                <a:latin typeface="Helvetica" pitchFamily="2" charset="0"/>
              </a:rPr>
              <a:t> the server</a:t>
            </a:r>
          </a:p>
        </p:txBody>
      </p:sp>
    </p:spTree>
    <p:extLst>
      <p:ext uri="{BB962C8B-B14F-4D97-AF65-F5344CB8AC3E}">
        <p14:creationId xmlns:p14="http://schemas.microsoft.com/office/powerpoint/2010/main" val="3121502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Alert!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the alert exist?</a:t>
            </a:r>
          </a:p>
        </p:txBody>
      </p:sp>
    </p:spTree>
    <p:extLst>
      <p:ext uri="{BB962C8B-B14F-4D97-AF65-F5344CB8AC3E}">
        <p14:creationId xmlns:p14="http://schemas.microsoft.com/office/powerpoint/2010/main" val="14726117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important? </a:t>
            </a:r>
          </a:p>
        </p:txBody>
      </p:sp>
    </p:spTree>
    <p:extLst>
      <p:ext uri="{BB962C8B-B14F-4D97-AF65-F5344CB8AC3E}">
        <p14:creationId xmlns:p14="http://schemas.microsoft.com/office/powerpoint/2010/main" val="47303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dirty="0"/>
              <a:t>Subject</a:t>
            </a:r>
            <a:r>
              <a:rPr lang="en-US" sz="5400" dirty="0"/>
              <a:t>: Super Important Alert about Server! </a:t>
            </a:r>
          </a:p>
          <a:p>
            <a:pPr marL="0" indent="0">
              <a:buNone/>
            </a:pPr>
            <a:r>
              <a:rPr lang="en-US" sz="5400" b="1" dirty="0"/>
              <a:t>Message</a:t>
            </a:r>
            <a:r>
              <a:rPr lang="en-US" sz="5400" dirty="0"/>
              <a:t>: The server do-web-005 is unresponsive. To resolve this do X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See </a:t>
            </a:r>
            <a:r>
              <a:rPr lang="en-US" sz="5400" dirty="0">
                <a:hlinkClick r:id="rId3"/>
              </a:rPr>
              <a:t>this link</a:t>
            </a:r>
            <a:r>
              <a:rPr lang="en-US" sz="5400" dirty="0"/>
              <a:t> for details on the alert.</a:t>
            </a:r>
          </a:p>
        </p:txBody>
      </p:sp>
    </p:spTree>
    <p:extLst>
      <p:ext uri="{BB962C8B-B14F-4D97-AF65-F5344CB8AC3E}">
        <p14:creationId xmlns:p14="http://schemas.microsoft.com/office/powerpoint/2010/main" val="10457910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The server do-web-005 is a test server on Digital Ocean. It is used for project ABC which is set to be retired on September 1, 2024</a:t>
            </a:r>
          </a:p>
        </p:txBody>
      </p:sp>
    </p:spTree>
    <p:extLst>
      <p:ext uri="{BB962C8B-B14F-4D97-AF65-F5344CB8AC3E}">
        <p14:creationId xmlns:p14="http://schemas.microsoft.com/office/powerpoint/2010/main" val="12783071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The server do-web-005 is a production server on Digital Ocean. It is a mission critical server for claims payments</a:t>
            </a:r>
          </a:p>
        </p:txBody>
      </p:sp>
    </p:spTree>
    <p:extLst>
      <p:ext uri="{BB962C8B-B14F-4D97-AF65-F5344CB8AC3E}">
        <p14:creationId xmlns:p14="http://schemas.microsoft.com/office/powerpoint/2010/main" val="41553189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EA4B-E447-6F94-AF59-41BD5660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B452-9931-1F48-815A-3ACA2A77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  <a:p>
            <a:r>
              <a:rPr lang="en-US" dirty="0"/>
              <a:t>Embedded</a:t>
            </a:r>
          </a:p>
        </p:txBody>
      </p:sp>
    </p:spTree>
    <p:extLst>
      <p:ext uri="{BB962C8B-B14F-4D97-AF65-F5344CB8AC3E}">
        <p14:creationId xmlns:p14="http://schemas.microsoft.com/office/powerpoint/2010/main" val="15645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notified?</a:t>
            </a:r>
          </a:p>
        </p:txBody>
      </p:sp>
    </p:spTree>
    <p:extLst>
      <p:ext uri="{BB962C8B-B14F-4D97-AF65-F5344CB8AC3E}">
        <p14:creationId xmlns:p14="http://schemas.microsoft.com/office/powerpoint/2010/main" val="374402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22289667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dirty="0"/>
              <a:t>Subject</a:t>
            </a:r>
            <a:r>
              <a:rPr lang="en-US" sz="5400" dirty="0"/>
              <a:t>: Super Important Alert about Server! </a:t>
            </a:r>
          </a:p>
          <a:p>
            <a:pPr marL="0" indent="0">
              <a:buNone/>
            </a:pPr>
            <a:r>
              <a:rPr lang="en-US" sz="5400" b="1" dirty="0"/>
              <a:t>Message</a:t>
            </a:r>
            <a:r>
              <a:rPr lang="en-US" sz="5400" dirty="0"/>
              <a:t>: The server do-web-005 is unresponsive. To resolve this reboot the server</a:t>
            </a:r>
          </a:p>
          <a:p>
            <a:pPr marL="0" indent="0">
              <a:buNone/>
            </a:pPr>
            <a:r>
              <a:rPr lang="en-US" sz="5400" dirty="0"/>
              <a:t>See </a:t>
            </a:r>
            <a:r>
              <a:rPr lang="en-US" sz="5400" dirty="0">
                <a:hlinkClick r:id="rId3"/>
              </a:rPr>
              <a:t>this link</a:t>
            </a:r>
            <a:r>
              <a:rPr lang="en-US" sz="5400" dirty="0"/>
              <a:t> for details on the alert.</a:t>
            </a:r>
          </a:p>
        </p:txBody>
      </p:sp>
    </p:spTree>
    <p:extLst>
      <p:ext uri="{BB962C8B-B14F-4D97-AF65-F5344CB8AC3E}">
        <p14:creationId xmlns:p14="http://schemas.microsoft.com/office/powerpoint/2010/main" val="37909042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the right people to notify?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Claims team</a:t>
            </a:r>
          </a:p>
          <a:p>
            <a:r>
              <a:rPr lang="en-US" dirty="0"/>
              <a:t>Business Analyst</a:t>
            </a:r>
          </a:p>
          <a:p>
            <a:r>
              <a:rPr lang="en-US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30799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Admin</a:t>
            </a:r>
          </a:p>
        </p:txBody>
      </p:sp>
    </p:spTree>
    <p:extLst>
      <p:ext uri="{BB962C8B-B14F-4D97-AF65-F5344CB8AC3E}">
        <p14:creationId xmlns:p14="http://schemas.microsoft.com/office/powerpoint/2010/main" val="215423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1136-B743-FE95-7E52-523BFACE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3AE2-A060-E5CB-D040-32171F9C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Actionable</a:t>
            </a:r>
          </a:p>
          <a:p>
            <a:r>
              <a:rPr lang="en-US" dirty="0"/>
              <a:t>Important</a:t>
            </a:r>
          </a:p>
          <a:p>
            <a:r>
              <a:rPr lang="en-US" dirty="0"/>
              <a:t>Sent to the Right People</a:t>
            </a:r>
          </a:p>
        </p:txBody>
      </p:sp>
    </p:spTree>
    <p:extLst>
      <p:ext uri="{BB962C8B-B14F-4D97-AF65-F5344CB8AC3E}">
        <p14:creationId xmlns:p14="http://schemas.microsoft.com/office/powerpoint/2010/main" val="123641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1136-B743-FE95-7E52-523BFACE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different type of person&#10;&#10;Description automatically generated with medium confidence">
            <a:extLst>
              <a:ext uri="{FF2B5EF4-FFF2-40B4-BE49-F238E27FC236}">
                <a16:creationId xmlns:a16="http://schemas.microsoft.com/office/drawing/2014/main" id="{DACB1344-E5FF-6085-6DEE-A05903A03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1670" y="528325"/>
            <a:ext cx="11428659" cy="58013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722CCC-4961-9BB0-9D37-D14F41440F64}"/>
              </a:ext>
            </a:extLst>
          </p:cNvPr>
          <p:cNvSpPr txBox="1"/>
          <p:nvPr/>
        </p:nvSpPr>
        <p:spPr>
          <a:xfrm>
            <a:off x="6614808" y="3919523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B1398-8159-FBD8-D210-EDEE75F10982}"/>
              </a:ext>
            </a:extLst>
          </p:cNvPr>
          <p:cNvSpPr txBox="1"/>
          <p:nvPr/>
        </p:nvSpPr>
        <p:spPr>
          <a:xfrm>
            <a:off x="4763311" y="3591367"/>
            <a:ext cx="114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Waste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2BA95-D22C-6A33-CC17-9470A1E03CB2}"/>
              </a:ext>
            </a:extLst>
          </p:cNvPr>
          <p:cNvSpPr txBox="1"/>
          <p:nvPr/>
        </p:nvSpPr>
        <p:spPr>
          <a:xfrm>
            <a:off x="5525309" y="2178995"/>
            <a:ext cx="1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Frustration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0165F-482B-DCE8-0B16-1837405777D1}"/>
              </a:ext>
            </a:extLst>
          </p:cNvPr>
          <p:cNvSpPr txBox="1"/>
          <p:nvPr/>
        </p:nvSpPr>
        <p:spPr>
          <a:xfrm>
            <a:off x="5580434" y="3199405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Case</a:t>
            </a:r>
          </a:p>
        </p:txBody>
      </p:sp>
    </p:spTree>
    <p:extLst>
      <p:ext uri="{BB962C8B-B14F-4D97-AF65-F5344CB8AC3E}">
        <p14:creationId xmlns:p14="http://schemas.microsoft.com/office/powerpoint/2010/main" val="17658346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1136-B743-FE95-7E52-523BFACE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937712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1136-B743-FE95-7E52-523BFACE6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Pervasive</a:t>
            </a:r>
          </a:p>
        </p:txBody>
      </p:sp>
    </p:spTree>
    <p:extLst>
      <p:ext uri="{BB962C8B-B14F-4D97-AF65-F5344CB8AC3E}">
        <p14:creationId xmlns:p14="http://schemas.microsoft.com/office/powerpoint/2010/main" val="23964172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1136-B743-FE95-7E52-523BFACE6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 it better</a:t>
            </a:r>
          </a:p>
        </p:txBody>
      </p:sp>
    </p:spTree>
    <p:extLst>
      <p:ext uri="{BB962C8B-B14F-4D97-AF65-F5344CB8AC3E}">
        <p14:creationId xmlns:p14="http://schemas.microsoft.com/office/powerpoint/2010/main" val="41204320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1136-B743-FE95-7E52-523BFACE6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Ask Questions</a:t>
            </a:r>
          </a:p>
        </p:txBody>
      </p:sp>
    </p:spTree>
    <p:extLst>
      <p:ext uri="{BB962C8B-B14F-4D97-AF65-F5344CB8AC3E}">
        <p14:creationId xmlns:p14="http://schemas.microsoft.com/office/powerpoint/2010/main" val="16738914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1136-B743-FE95-7E52-523BFACE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3AE2-A060-E5CB-D040-32171F9C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Adrienne Franke</a:t>
            </a:r>
          </a:p>
          <a:p>
            <a:r>
              <a:rPr lang="en-US" dirty="0"/>
              <a:t>Carolyn Zimmerman</a:t>
            </a:r>
          </a:p>
          <a:p>
            <a:r>
              <a:rPr lang="en-US" dirty="0"/>
              <a:t>Mario </a:t>
            </a:r>
            <a:r>
              <a:rPr lang="en-US" dirty="0" err="1"/>
              <a:t>Munuz</a:t>
            </a:r>
            <a:endParaRPr lang="en-US" dirty="0"/>
          </a:p>
          <a:p>
            <a:r>
              <a:rPr lang="en-US" dirty="0"/>
              <a:t>Trey </a:t>
            </a:r>
            <a:r>
              <a:rPr lang="en-US" dirty="0" err="1"/>
              <a:t>Hunner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6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A478-71FD-3172-E574-E26614B3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it happens?</a:t>
            </a:r>
          </a:p>
        </p:txBody>
      </p:sp>
    </p:spTree>
    <p:extLst>
      <p:ext uri="{BB962C8B-B14F-4D97-AF65-F5344CB8AC3E}">
        <p14:creationId xmlns:p14="http://schemas.microsoft.com/office/powerpoint/2010/main" val="625951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A59C44-CA5A-5B99-EB7B-A6E852AB2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6C7164-25E3-D4D0-7233-2BCE691DA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577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091-615A-5D13-0C81-0D0BDE02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551-B7B3-BC35-E9C0-CD05CE4F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https://ryancheley.com/</a:t>
            </a:r>
            <a:endParaRPr lang="en-US" dirty="0"/>
          </a:p>
          <a:p>
            <a:r>
              <a:rPr lang="en-US" dirty="0"/>
              <a:t>Mastodon: </a:t>
            </a:r>
            <a:r>
              <a:rPr lang="en-US" dirty="0">
                <a:hlinkClick r:id="rId4"/>
              </a:rPr>
              <a:t>https://mastodon.social/@ryancheley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https://github.com/ryancheley/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6"/>
              </a:rPr>
              <a:t>https://www.linkedin.com/in/ryan-cheley/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0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3046</TotalTime>
  <Words>1962</Words>
  <Application>Microsoft Macintosh PowerPoint</Application>
  <PresentationFormat>Widescreen</PresentationFormat>
  <Paragraphs>365</Paragraphs>
  <Slides>91</Slides>
  <Notes>83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Aptos</vt:lpstr>
      <vt:lpstr>Arial</vt:lpstr>
      <vt:lpstr>Calibri</vt:lpstr>
      <vt:lpstr>Calibri Light</vt:lpstr>
      <vt:lpstr>Helvetica</vt:lpstr>
      <vt:lpstr>Inconsolata NF Regular</vt:lpstr>
      <vt:lpstr>Roboto</vt:lpstr>
      <vt:lpstr>Office 2013 - 2022 Theme</vt:lpstr>
      <vt:lpstr>Introduction</vt:lpstr>
      <vt:lpstr>Introduction</vt:lpstr>
      <vt:lpstr>How to find me</vt:lpstr>
      <vt:lpstr>Error Culture</vt:lpstr>
      <vt:lpstr>Assumptions</vt:lpstr>
      <vt:lpstr>Assumptions</vt:lpstr>
      <vt:lpstr>Conversation</vt:lpstr>
      <vt:lpstr>What is it?</vt:lpstr>
      <vt:lpstr>Why it happens?</vt:lpstr>
      <vt:lpstr>When does it Start?</vt:lpstr>
      <vt:lpstr>Who does it happen to?</vt:lpstr>
      <vt:lpstr>Am I in it?</vt:lpstr>
      <vt:lpstr>How do I get out?</vt:lpstr>
      <vt:lpstr>What is it?</vt:lpstr>
      <vt:lpstr>PowerPoint Presentation</vt:lpstr>
      <vt:lpstr>Is that Bad?</vt:lpstr>
      <vt:lpstr>YES!</vt:lpstr>
      <vt:lpstr>Yes! </vt:lpstr>
      <vt:lpstr>Why does it happen?</vt:lpstr>
      <vt:lpstr>Why does it happen?</vt:lpstr>
      <vt:lpstr>Why does it happen?</vt:lpstr>
      <vt:lpstr>Why does it happen?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does it Start?</vt:lpstr>
      <vt:lpstr>PowerPoint Presentation</vt:lpstr>
      <vt:lpstr>Internal</vt:lpstr>
      <vt:lpstr>Several Examples of ‘This’ and ‘We’</vt:lpstr>
      <vt:lpstr>Internal</vt:lpstr>
      <vt:lpstr>Internal</vt:lpstr>
      <vt:lpstr>External</vt:lpstr>
      <vt:lpstr>External</vt:lpstr>
      <vt:lpstr>Who does it happen to?</vt:lpstr>
      <vt:lpstr>People in Tech</vt:lpstr>
      <vt:lpstr>Office Workers</vt:lpstr>
      <vt:lpstr>Other Areas</vt:lpstr>
      <vt:lpstr>Anyone!</vt:lpstr>
      <vt:lpstr>Am I in it?</vt:lpstr>
      <vt:lpstr>Ask yourself a few questions</vt:lpstr>
      <vt:lpstr>Question 1</vt:lpstr>
      <vt:lpstr>Question 2</vt:lpstr>
      <vt:lpstr>Question 3</vt:lpstr>
      <vt:lpstr>Question 4</vt:lpstr>
      <vt:lpstr>If you answered yes … </vt:lpstr>
      <vt:lpstr>You’re in an Error Culture</vt:lpstr>
      <vt:lpstr>Convinced</vt:lpstr>
      <vt:lpstr>How do I get out?</vt:lpstr>
      <vt:lpstr>How can I fix it?</vt:lpstr>
      <vt:lpstr>Good News!</vt:lpstr>
      <vt:lpstr>Good news!</vt:lpstr>
      <vt:lpstr>Where to start?</vt:lpstr>
      <vt:lpstr>PowerPoint Presentation</vt:lpstr>
      <vt:lpstr>Ask Questions</vt:lpstr>
      <vt:lpstr>Is the Alert Important?</vt:lpstr>
      <vt:lpstr>NO</vt:lpstr>
      <vt:lpstr>Delete the Alert</vt:lpstr>
      <vt:lpstr>Is the Alert Important?</vt:lpstr>
      <vt:lpstr>YES</vt:lpstr>
      <vt:lpstr>Important Alert!</vt:lpstr>
      <vt:lpstr>Is the Alert Actionable?</vt:lpstr>
      <vt:lpstr>What does an Actionable Alert Look Like?</vt:lpstr>
      <vt:lpstr>VERB</vt:lpstr>
      <vt:lpstr>Examples</vt:lpstr>
      <vt:lpstr>Bad</vt:lpstr>
      <vt:lpstr>Better</vt:lpstr>
      <vt:lpstr>Best</vt:lpstr>
      <vt:lpstr>Best</vt:lpstr>
      <vt:lpstr>Actionable Alert!</vt:lpstr>
      <vt:lpstr>Why …</vt:lpstr>
      <vt:lpstr>Best</vt:lpstr>
      <vt:lpstr>Example Link</vt:lpstr>
      <vt:lpstr>Example Link</vt:lpstr>
      <vt:lpstr>Alert Context</vt:lpstr>
      <vt:lpstr>Who …</vt:lpstr>
      <vt:lpstr>Best</vt:lpstr>
      <vt:lpstr>Are these the right people to notify?</vt:lpstr>
      <vt:lpstr>Right People</vt:lpstr>
      <vt:lpstr>Best Alert</vt:lpstr>
      <vt:lpstr>PowerPoint Presentation</vt:lpstr>
      <vt:lpstr>Conclusion</vt:lpstr>
      <vt:lpstr>Pervasive</vt:lpstr>
      <vt:lpstr>Make it better</vt:lpstr>
      <vt:lpstr>Ask Questions</vt:lpstr>
      <vt:lpstr>Special Thanks</vt:lpstr>
      <vt:lpstr>Questions?</vt:lpstr>
      <vt:lpstr>Find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Cheley</dc:creator>
  <cp:lastModifiedBy>Ryan Cheley</cp:lastModifiedBy>
  <cp:revision>13</cp:revision>
  <dcterms:created xsi:type="dcterms:W3CDTF">2024-07-30T01:09:25Z</dcterms:created>
  <dcterms:modified xsi:type="dcterms:W3CDTF">2024-08-25T14:52:05Z</dcterms:modified>
</cp:coreProperties>
</file>