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d11fa6fe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d11fa6fe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d11fa6fe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d11fa6fe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d11fa6f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d11fa6f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6bdd6a7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6bdd6a7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d11fa6f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11fa6f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and background - tony</a:t>
            </a:r>
            <a:endParaRPr/>
          </a:p>
          <a:p>
            <a:pPr indent="0" lvl="0" marL="0" rtl="0" algn="l">
              <a:spcBef>
                <a:spcPts val="0"/>
              </a:spcBef>
              <a:spcAft>
                <a:spcPts val="0"/>
              </a:spcAft>
              <a:buNone/>
            </a:pPr>
            <a:r>
              <a:rPr lang="en"/>
              <a:t>Dataset - peter</a:t>
            </a:r>
            <a:endParaRPr/>
          </a:p>
          <a:p>
            <a:pPr indent="0" lvl="0" marL="0" rtl="0" algn="l">
              <a:spcBef>
                <a:spcPts val="0"/>
              </a:spcBef>
              <a:spcAft>
                <a:spcPts val="0"/>
              </a:spcAft>
              <a:buNone/>
            </a:pPr>
            <a:r>
              <a:rPr lang="en"/>
              <a:t>Experimental setup/goals for results - ryan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d11fa6f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d11fa6f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Online sexism has became a serious problem </a:t>
            </a:r>
            <a:r>
              <a:rPr lang="en"/>
              <a:t>nowadays</a:t>
            </a:r>
            <a:r>
              <a:rPr lang="en"/>
              <a:t>, and </a:t>
            </a:r>
            <a:r>
              <a:rPr lang="en"/>
              <a:t>automated</a:t>
            </a:r>
            <a:r>
              <a:rPr lang="en"/>
              <a:t> tools can certainly assist the detection of sexism at different scales. Therefore, t</a:t>
            </a:r>
            <a:r>
              <a:rPr lang="en"/>
              <a:t>o address this issue, we introduce SemEval Task 10 on the Explainable Detection of Online Sexism (EDOS).</a:t>
            </a:r>
            <a:endParaRPr/>
          </a:p>
          <a:p>
            <a:pPr indent="0" lvl="0" marL="0" rtl="0" algn="l">
              <a:spcBef>
                <a:spcPts val="0"/>
              </a:spcBef>
              <a:spcAft>
                <a:spcPts val="0"/>
              </a:spcAft>
              <a:buNone/>
            </a:pPr>
            <a:r>
              <a:rPr lang="en"/>
              <a:t>2. </a:t>
            </a:r>
            <a:r>
              <a:rPr lang="en"/>
              <a:t>equal amounts of data from Reddit and Gab. For each platform, we first create a pool of 1M entries. We then sample 10k entries from each pool for labelling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d11fa6fe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d11fa6fe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d11fa6fe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d11fa6fe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a:t>
            </a:r>
            <a:endParaRPr/>
          </a:p>
          <a:p>
            <a:pPr indent="0" lvl="0" marL="0" rtl="0" algn="l">
              <a:spcBef>
                <a:spcPts val="0"/>
              </a:spcBef>
              <a:spcAft>
                <a:spcPts val="0"/>
              </a:spcAft>
              <a:buClr>
                <a:schemeClr val="dk1"/>
              </a:buClr>
              <a:buSzPts val="1100"/>
              <a:buFont typeface="Arial"/>
              <a:buNone/>
            </a:pPr>
            <a:r>
              <a:rPr lang="en">
                <a:solidFill>
                  <a:schemeClr val="dk1"/>
                </a:solidFill>
              </a:rPr>
              <a:t>A large portion of online harms research had already gathered data from Twitter, so the researchers of this paper decided to use two social media platforms, Gab and Reddit, to produce a diverse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34M Gab posts and 42M comments on Reddit, they randomly sampled 1M entries from each platform, and sampled 10k cleaned entries from each at the end for 11 fine-grained sexism vectors.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e8822c3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e8822c3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a:t>
            </a:r>
            <a:endParaRPr/>
          </a:p>
          <a:p>
            <a:pPr indent="0" lvl="0" marL="0" rtl="0" algn="l">
              <a:spcBef>
                <a:spcPts val="0"/>
              </a:spcBef>
              <a:spcAft>
                <a:spcPts val="0"/>
              </a:spcAft>
              <a:buClr>
                <a:schemeClr val="dk1"/>
              </a:buClr>
              <a:buSzPts val="1100"/>
              <a:buFont typeface="Arial"/>
              <a:buNone/>
            </a:pPr>
            <a:r>
              <a:rPr lang="en">
                <a:solidFill>
                  <a:schemeClr val="dk1"/>
                </a:solidFill>
              </a:rPr>
              <a:t>For data preparation, they cleaned the text in the Gab and Reddit pools to make sure that the entries have neither personal information nor text that is not in English. After the cleaning was done, they applied their sampling techniques, including keyword search or lexicons, and community-based or user-based sampling. They also used other more complicated sampling methods to prevent having biases.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e8822c3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e8822c3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a:t>
            </a:r>
            <a:endParaRPr/>
          </a:p>
          <a:p>
            <a:pPr indent="0" lvl="0" marL="0" rtl="0" algn="l">
              <a:spcBef>
                <a:spcPts val="0"/>
              </a:spcBef>
              <a:spcAft>
                <a:spcPts val="0"/>
              </a:spcAft>
              <a:buNone/>
            </a:pPr>
            <a:r>
              <a:rPr lang="en"/>
              <a:t>For data annotation, they worked with trained annotators who all self-identify as women, and each entry was labeled by three annotators. To ensure label quality, they have an expert team consisted of two women authors of this paper and two of the most experienced workers from the annotation team to give labels for cases with less than 3 agreement in Task A and less than 2 agreement in Tasks B and C.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e8822c3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e8822c3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a:t>
            </a:r>
            <a:endParaRPr/>
          </a:p>
          <a:p>
            <a:pPr indent="0" lvl="0" marL="0" rtl="0" algn="l">
              <a:spcBef>
                <a:spcPts val="0"/>
              </a:spcBef>
              <a:spcAft>
                <a:spcPts val="0"/>
              </a:spcAft>
              <a:buNone/>
            </a:pPr>
            <a:r>
              <a:rPr lang="en"/>
              <a:t>The data was split into training, development, and test sets in the ratio of 70:10:20. Only sexist instances are included in Task B and C.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d11fa6fe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d11fa6fe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Performance of Different Models on Online Sexism Classification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Presentation By: Ryan Chien, Tony Lin, Peter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 XGBoost (Extreme Gradient Boosting)</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teratively train a series of decision trees, where each subsequent tree focuses on correcting the mistakes made by the previous trees (form of ensemble methods)</a:t>
            </a:r>
            <a:endParaRPr/>
          </a:p>
          <a:p>
            <a:pPr indent="-342900" lvl="0" marL="457200" rtl="0" algn="l">
              <a:spcBef>
                <a:spcPts val="0"/>
              </a:spcBef>
              <a:spcAft>
                <a:spcPts val="0"/>
              </a:spcAft>
              <a:buSzPts val="1800"/>
              <a:buChar char="●"/>
            </a:pPr>
            <a:r>
              <a:rPr lang="en"/>
              <a:t>XGBoost uses gradient boosting, which means it minimizes a loss function by calculating the gradients of the loss with respect to the model's predictions</a:t>
            </a:r>
            <a:endParaRPr/>
          </a:p>
          <a:p>
            <a:pPr indent="-317500" lvl="1" marL="914400" rtl="0" algn="l">
              <a:spcBef>
                <a:spcPts val="0"/>
              </a:spcBef>
              <a:spcAft>
                <a:spcPts val="0"/>
              </a:spcAft>
              <a:buSzPts val="1400"/>
              <a:buChar char="○"/>
            </a:pPr>
            <a:r>
              <a:rPr lang="en"/>
              <a:t>This boosting process aims to gradually reduce the overall prediction error and improve the model's accuracy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 BERT (Bidirectional Encoder Representations from Transformers)</a:t>
            </a:r>
            <a:endParaRPr/>
          </a:p>
        </p:txBody>
      </p:sp>
      <p:sp>
        <p:nvSpPr>
          <p:cNvPr id="121" name="Google Shape;121;p23"/>
          <p:cNvSpPr txBox="1"/>
          <p:nvPr>
            <p:ph idx="1" type="body"/>
          </p:nvPr>
        </p:nvSpPr>
        <p:spPr>
          <a:xfrm>
            <a:off x="311700" y="1450150"/>
            <a:ext cx="8520600" cy="311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Transformer neural network capable of understanding bidirectional context by utilizing self-attention</a:t>
            </a:r>
            <a:endParaRPr/>
          </a:p>
          <a:p>
            <a:pPr indent="-342900" lvl="0" marL="457200" rtl="0" algn="l">
              <a:spcBef>
                <a:spcPts val="0"/>
              </a:spcBef>
              <a:spcAft>
                <a:spcPts val="0"/>
              </a:spcAft>
              <a:buSzPts val="1800"/>
              <a:buChar char="●"/>
            </a:pPr>
            <a:r>
              <a:rPr lang="en"/>
              <a:t>Usually pre-trained and fine-tuned on a large corpus of text</a:t>
            </a:r>
            <a:endParaRPr/>
          </a:p>
          <a:p>
            <a:pPr indent="-317500" lvl="1" marL="914400" rtl="0" algn="l">
              <a:spcBef>
                <a:spcPts val="0"/>
              </a:spcBef>
              <a:spcAft>
                <a:spcPts val="0"/>
              </a:spcAft>
              <a:buSzPts val="1400"/>
              <a:buChar char="○"/>
            </a:pPr>
            <a:r>
              <a:rPr lang="en"/>
              <a:t>For this project, we will be pre-training BERT on the sexist and non-sexist comments provided in the dataset</a:t>
            </a:r>
            <a:endParaRPr/>
          </a:p>
          <a:p>
            <a:pPr indent="-342900" lvl="0" marL="457200" rtl="0" algn="l">
              <a:spcBef>
                <a:spcPts val="0"/>
              </a:spcBef>
              <a:spcAft>
                <a:spcPts val="0"/>
              </a:spcAft>
              <a:buSzPts val="1800"/>
              <a:buChar char="●"/>
            </a:pPr>
            <a:r>
              <a:rPr lang="en"/>
              <a:t>BERT generates word embeddings that are contextualized representations</a:t>
            </a:r>
            <a:endParaRPr/>
          </a:p>
          <a:p>
            <a:pPr indent="-317500" lvl="1" marL="914400" rtl="0" algn="l">
              <a:spcBef>
                <a:spcPts val="0"/>
              </a:spcBef>
              <a:spcAft>
                <a:spcPts val="0"/>
              </a:spcAft>
              <a:buSzPts val="1400"/>
              <a:buChar char="○"/>
            </a:pPr>
            <a:r>
              <a:rPr lang="en"/>
              <a:t>Helps BERT understand language nuances and better perform NLP downstream tasks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3: GPT (Generative Pre-trained Transformer)</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Transformer</a:t>
            </a:r>
            <a:r>
              <a:rPr lang="en"/>
              <a:t> neural network designed specifically for generating human-like text (ChatGPT)</a:t>
            </a:r>
            <a:endParaRPr/>
          </a:p>
          <a:p>
            <a:pPr indent="-317500" lvl="1" marL="914400" rtl="0" algn="l">
              <a:spcBef>
                <a:spcPts val="0"/>
              </a:spcBef>
              <a:spcAft>
                <a:spcPts val="0"/>
              </a:spcAft>
              <a:buSzPts val="1400"/>
              <a:buChar char="○"/>
            </a:pPr>
            <a:r>
              <a:rPr lang="en"/>
              <a:t>Similarly to BERT, GPT also utilized self-attention</a:t>
            </a:r>
            <a:endParaRPr/>
          </a:p>
          <a:p>
            <a:pPr indent="-342900" lvl="0" marL="457200" rtl="0" algn="l">
              <a:spcBef>
                <a:spcPts val="0"/>
              </a:spcBef>
              <a:spcAft>
                <a:spcPts val="0"/>
              </a:spcAft>
              <a:buSzPts val="1800"/>
              <a:buChar char="●"/>
            </a:pPr>
            <a:r>
              <a:rPr lang="en"/>
              <a:t>Suitable for tasks such as text completion, summarization, story generation, etc.</a:t>
            </a:r>
            <a:endParaRPr/>
          </a:p>
          <a:p>
            <a:pPr indent="-342900" lvl="0" marL="457200" rtl="0" algn="l">
              <a:spcBef>
                <a:spcPts val="0"/>
              </a:spcBef>
              <a:spcAft>
                <a:spcPts val="0"/>
              </a:spcAft>
              <a:buSzPts val="1800"/>
              <a:buChar char="●"/>
            </a:pPr>
            <a:r>
              <a:rPr lang="en"/>
              <a:t>GPT generates text in an autoregressive manner, meaning it predicts one word at a time based on the previously generated words. </a:t>
            </a:r>
            <a:endParaRPr/>
          </a:p>
          <a:p>
            <a:pPr indent="-317500" lvl="1" marL="914400" rtl="0" algn="l">
              <a:spcBef>
                <a:spcPts val="0"/>
              </a:spcBef>
              <a:spcAft>
                <a:spcPts val="0"/>
              </a:spcAft>
              <a:buSzPts val="1400"/>
              <a:buChar char="○"/>
            </a:pPr>
            <a:r>
              <a:rPr lang="en"/>
              <a:t>This allows GPT to maintain coherence and produce coherent and contextually relevant sentences.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Quantitative: we hope to achieve above the baseline accuracies provided in the paper for each task</a:t>
            </a:r>
            <a:endParaRPr/>
          </a:p>
          <a:p>
            <a:pPr indent="-317500" lvl="1" marL="914400" rtl="0" algn="l">
              <a:spcBef>
                <a:spcPts val="0"/>
              </a:spcBef>
              <a:spcAft>
                <a:spcPts val="0"/>
              </a:spcAft>
              <a:buSzPts val="1400"/>
              <a:buChar char="○"/>
            </a:pPr>
            <a:r>
              <a:rPr lang="en"/>
              <a:t>Task A: 0.4933%, Task B: 0.2297%, Task C: 0.0811%</a:t>
            </a:r>
            <a:endParaRPr/>
          </a:p>
          <a:p>
            <a:pPr indent="-342900" lvl="0" marL="457200" rtl="0" algn="l">
              <a:spcBef>
                <a:spcPts val="0"/>
              </a:spcBef>
              <a:spcAft>
                <a:spcPts val="0"/>
              </a:spcAft>
              <a:buSzPts val="1800"/>
              <a:buChar char="●"/>
            </a:pPr>
            <a:r>
              <a:rPr lang="en"/>
              <a:t>Qualitative: we want to explore the dataset and hopefully identify certain features that better identify sexist and non-sexist comments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Introduction (competition, objectives)</a:t>
            </a:r>
            <a:endParaRPr/>
          </a:p>
          <a:p>
            <a:pPr indent="-342900" lvl="0" marL="457200" rtl="0" algn="l">
              <a:lnSpc>
                <a:spcPct val="200000"/>
              </a:lnSpc>
              <a:spcBef>
                <a:spcPts val="0"/>
              </a:spcBef>
              <a:spcAft>
                <a:spcPts val="0"/>
              </a:spcAft>
              <a:buSzPts val="1800"/>
              <a:buChar char="●"/>
            </a:pPr>
            <a:r>
              <a:rPr lang="en"/>
              <a:t>Dataset/Data Exploration </a:t>
            </a:r>
            <a:endParaRPr/>
          </a:p>
          <a:p>
            <a:pPr indent="-342900" lvl="0" marL="457200" rtl="0" algn="l">
              <a:lnSpc>
                <a:spcPct val="200000"/>
              </a:lnSpc>
              <a:spcBef>
                <a:spcPts val="0"/>
              </a:spcBef>
              <a:spcAft>
                <a:spcPts val="0"/>
              </a:spcAft>
              <a:buSzPts val="1800"/>
              <a:buChar char="●"/>
            </a:pPr>
            <a:r>
              <a:rPr lang="en"/>
              <a:t>Experimental Setup</a:t>
            </a:r>
            <a:endParaRPr/>
          </a:p>
          <a:p>
            <a:pPr indent="-342900" lvl="0" marL="457200" rtl="0" algn="l">
              <a:lnSpc>
                <a:spcPct val="200000"/>
              </a:lnSpc>
              <a:spcBef>
                <a:spcPts val="0"/>
              </a:spcBef>
              <a:spcAft>
                <a:spcPts val="0"/>
              </a:spcAft>
              <a:buSzPts val="1800"/>
              <a:buChar char="●"/>
            </a:pPr>
            <a:r>
              <a:rPr lang="en"/>
              <a:t>Goals for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CodaLab Competition</a:t>
            </a:r>
            <a:endParaRPr/>
          </a:p>
          <a:p>
            <a:pPr indent="-342900" lvl="0" marL="457200" rtl="0" algn="l">
              <a:lnSpc>
                <a:spcPct val="200000"/>
              </a:lnSpc>
              <a:spcBef>
                <a:spcPts val="0"/>
              </a:spcBef>
              <a:spcAft>
                <a:spcPts val="0"/>
              </a:spcAft>
              <a:buSzPts val="1800"/>
              <a:buChar char="●"/>
            </a:pPr>
            <a:r>
              <a:rPr lang="en"/>
              <a:t>20,000 Social Media comments as Dataset</a:t>
            </a:r>
            <a:endParaRPr/>
          </a:p>
          <a:p>
            <a:pPr indent="-342900" lvl="0" marL="457200" rtl="0" algn="l">
              <a:lnSpc>
                <a:spcPct val="200000"/>
              </a:lnSpc>
              <a:spcBef>
                <a:spcPts val="0"/>
              </a:spcBef>
              <a:spcAft>
                <a:spcPts val="0"/>
              </a:spcAft>
              <a:buSzPts val="1800"/>
              <a:buChar char="●"/>
            </a:pPr>
            <a:r>
              <a:rPr lang="en"/>
              <a:t>3 Tasks: A– Binary, B– Category, C– Fine-grained vectors</a:t>
            </a:r>
            <a:endParaRPr/>
          </a:p>
          <a:p>
            <a:pPr indent="-342900" lvl="0" marL="457200" rtl="0" algn="l">
              <a:lnSpc>
                <a:spcPct val="200000"/>
              </a:lnSpc>
              <a:spcBef>
                <a:spcPts val="0"/>
              </a:spcBef>
              <a:spcAft>
                <a:spcPts val="0"/>
              </a:spcAft>
              <a:buSzPts val="1800"/>
              <a:buChar char="●"/>
            </a:pPr>
            <a:r>
              <a:rPr lang="en"/>
              <a:t>3 Models: XGBoost, BERT, GPT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803225" y="1058075"/>
            <a:ext cx="7159951" cy="402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Dataset/Data Exploration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collection</a:t>
            </a:r>
            <a:endParaRPr/>
          </a:p>
          <a:p>
            <a:pPr indent="-317500" lvl="1" marL="914400" rtl="0" algn="l">
              <a:spcBef>
                <a:spcPts val="0"/>
              </a:spcBef>
              <a:spcAft>
                <a:spcPts val="0"/>
              </a:spcAft>
              <a:buSzPts val="1400"/>
              <a:buChar char="○"/>
            </a:pPr>
            <a:r>
              <a:rPr lang="en"/>
              <a:t>Gab (34M posts), Reddit (42M comments)</a:t>
            </a:r>
            <a:endParaRPr/>
          </a:p>
          <a:p>
            <a:pPr indent="-317500" lvl="1" marL="914400" rtl="0" algn="l">
              <a:spcBef>
                <a:spcPts val="0"/>
              </a:spcBef>
              <a:spcAft>
                <a:spcPts val="0"/>
              </a:spcAft>
              <a:buSzPts val="1400"/>
              <a:buChar char="○"/>
            </a:pPr>
            <a:r>
              <a:rPr lang="en"/>
              <a:t>Sample 1M entries from each platform</a:t>
            </a:r>
            <a:endParaRPr/>
          </a:p>
          <a:p>
            <a:pPr indent="-317500" lvl="1" marL="914400" rtl="0" algn="l">
              <a:spcBef>
                <a:spcPts val="0"/>
              </a:spcBef>
              <a:spcAft>
                <a:spcPts val="0"/>
              </a:spcAft>
              <a:buSzPts val="1400"/>
              <a:buChar char="○"/>
            </a:pPr>
            <a:r>
              <a:rPr lang="en"/>
              <a:t>Sample 10k cleaned entries from each for 11 fine-grained sexism vectors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Dataset/Data Exploration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preparation and sampling</a:t>
            </a:r>
            <a:endParaRPr/>
          </a:p>
          <a:p>
            <a:pPr indent="-317500" lvl="1" marL="914400" rtl="0" algn="l">
              <a:spcBef>
                <a:spcPts val="0"/>
              </a:spcBef>
              <a:spcAft>
                <a:spcPts val="0"/>
              </a:spcAft>
              <a:buSzPts val="1400"/>
              <a:buChar char="○"/>
            </a:pPr>
            <a:r>
              <a:rPr lang="en"/>
              <a:t>Cleaning</a:t>
            </a:r>
            <a:endParaRPr/>
          </a:p>
          <a:p>
            <a:pPr indent="-317500" lvl="1" marL="914400" rtl="0" algn="l">
              <a:spcBef>
                <a:spcPts val="0"/>
              </a:spcBef>
              <a:spcAft>
                <a:spcPts val="0"/>
              </a:spcAft>
              <a:buSzPts val="1400"/>
              <a:buChar char="○"/>
            </a:pPr>
            <a:r>
              <a:rPr lang="en"/>
              <a:t>Boosted sampling</a:t>
            </a:r>
            <a:endParaRPr/>
          </a:p>
          <a:p>
            <a:pPr indent="-317500" lvl="2" marL="1371600" rtl="0" algn="l">
              <a:spcBef>
                <a:spcPts val="0"/>
              </a:spcBef>
              <a:spcAft>
                <a:spcPts val="0"/>
              </a:spcAft>
              <a:buSzPts val="1400"/>
              <a:buChar char="■"/>
            </a:pPr>
            <a:r>
              <a:rPr lang="en"/>
              <a:t>Keyword search/lexicons</a:t>
            </a:r>
            <a:endParaRPr/>
          </a:p>
          <a:p>
            <a:pPr indent="-317500" lvl="2" marL="1371600" rtl="0" algn="l">
              <a:spcBef>
                <a:spcPts val="0"/>
              </a:spcBef>
              <a:spcAft>
                <a:spcPts val="0"/>
              </a:spcAft>
              <a:buSzPts val="1400"/>
              <a:buChar char="■"/>
            </a:pPr>
            <a:r>
              <a:rPr lang="en"/>
              <a:t>Community-based/user-based sampling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Dataset/Data Exploration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annotation	</a:t>
            </a:r>
            <a:endParaRPr/>
          </a:p>
          <a:p>
            <a:pPr indent="-317500" lvl="1" marL="914400" rtl="0" algn="l">
              <a:spcBef>
                <a:spcPts val="0"/>
              </a:spcBef>
              <a:spcAft>
                <a:spcPts val="0"/>
              </a:spcAft>
              <a:buSzPts val="1400"/>
              <a:buChar char="○"/>
            </a:pPr>
            <a:r>
              <a:rPr lang="en"/>
              <a:t>Annotator recruitment</a:t>
            </a:r>
            <a:endParaRPr/>
          </a:p>
          <a:p>
            <a:pPr indent="-317500" lvl="1" marL="914400" rtl="0" algn="l">
              <a:spcBef>
                <a:spcPts val="0"/>
              </a:spcBef>
              <a:spcAft>
                <a:spcPts val="0"/>
              </a:spcAft>
              <a:buSzPts val="1400"/>
              <a:buChar char="○"/>
            </a:pPr>
            <a:r>
              <a:rPr lang="en"/>
              <a:t>Annotation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Dataset/Data Exploration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distribution</a:t>
            </a:r>
            <a:endParaRPr/>
          </a:p>
          <a:p>
            <a:pPr indent="-317500" lvl="1" marL="914400" rtl="0" algn="l">
              <a:spcBef>
                <a:spcPts val="0"/>
              </a:spcBef>
              <a:spcAft>
                <a:spcPts val="0"/>
              </a:spcAft>
              <a:buSzPts val="1400"/>
              <a:buChar char="○"/>
            </a:pPr>
            <a:r>
              <a:rPr lang="en"/>
              <a:t>Training 70%</a:t>
            </a:r>
            <a:endParaRPr/>
          </a:p>
          <a:p>
            <a:pPr indent="-317500" lvl="1" marL="914400" rtl="0" algn="l">
              <a:spcBef>
                <a:spcPts val="0"/>
              </a:spcBef>
              <a:spcAft>
                <a:spcPts val="0"/>
              </a:spcAft>
              <a:buSzPts val="1400"/>
              <a:buChar char="○"/>
            </a:pPr>
            <a:r>
              <a:rPr lang="en"/>
              <a:t>Development 10%</a:t>
            </a:r>
            <a:endParaRPr/>
          </a:p>
          <a:p>
            <a:pPr indent="-317500" lvl="1" marL="914400" rtl="0" algn="l">
              <a:spcBef>
                <a:spcPts val="0"/>
              </a:spcBef>
              <a:spcAft>
                <a:spcPts val="0"/>
              </a:spcAft>
              <a:buSzPts val="1400"/>
              <a:buChar char="○"/>
            </a:pPr>
            <a:r>
              <a:rPr lang="en"/>
              <a:t>Test 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 3 models on the training dataset</a:t>
            </a:r>
            <a:endParaRPr/>
          </a:p>
          <a:p>
            <a:pPr indent="-342900" lvl="0" marL="457200" rtl="0" algn="l">
              <a:spcBef>
                <a:spcPts val="0"/>
              </a:spcBef>
              <a:spcAft>
                <a:spcPts val="0"/>
              </a:spcAft>
              <a:buSzPts val="1800"/>
              <a:buChar char="●"/>
            </a:pPr>
            <a:r>
              <a:rPr lang="en"/>
              <a:t>Calculate accuracy for each model for the 3 tasks on the development set and test 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