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674488-7080-4A7D-862B-F13337CE7B5C}">
  <a:tblStyle styleId="{B1674488-7080-4A7D-862B-F13337CE7B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89864d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89864d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84756c86f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84756c86f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87e9db6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87e9db6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87e9db6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87e9db6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87e9db6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87e9db6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87e9db6e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87e9db6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87e9db6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87e9db6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8c0b44a6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8c0b44a6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87e9db6e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87e9db6e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8c0b44a6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8c0b44a6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9860c4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9860c4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8c0b44a6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8c0b44a6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8c0b44a6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8c0b44a6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8c0b44a6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8c0b44a6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87e9db6e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87e9db6e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87e9db6e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87e9db6e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8073f235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8073f235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8073f235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8073f235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8073f235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8073f235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82c575e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82c575e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82c575e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82c575e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84756c86f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84756c86f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8c0b44a68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8c0b44a68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4756c86f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4756c86f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4756c86f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4756c86f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8b8775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8b8775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84756c86f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84756c86f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8b87751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8b87751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9864d9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89864d9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www.youtube.com/watch?v=XiigTGKZfks"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2700">
                <a:solidFill>
                  <a:srgbClr val="494C4E"/>
                </a:solidFill>
                <a:highlight>
                  <a:srgbClr val="FFFFFF"/>
                </a:highlight>
              </a:rPr>
              <a:t>Faults in Deep Reinforcement Learning Programs A Taxonomy and A Detection Approach 2021</a:t>
            </a:r>
            <a:endParaRPr sz="2700">
              <a:solidFill>
                <a:srgbClr val="494C4E"/>
              </a:solidFill>
              <a:highlight>
                <a:srgbClr val="FFFFFF"/>
              </a:highlight>
            </a:endParaRPr>
          </a:p>
          <a:p>
            <a:pPr indent="0" lvl="0" marL="0" rtl="0" algn="ctr">
              <a:spcBef>
                <a:spcPts val="0"/>
              </a:spcBef>
              <a:spcAft>
                <a:spcPts val="0"/>
              </a:spcAft>
              <a:buNone/>
            </a:pPr>
            <a:r>
              <a:t/>
            </a:r>
            <a:endParaRPr sz="2700">
              <a:solidFill>
                <a:srgbClr val="494C4E"/>
              </a:solidFill>
              <a:highlight>
                <a:srgbClr val="FFFFFF"/>
              </a:highlight>
            </a:endParaRPr>
          </a:p>
        </p:txBody>
      </p:sp>
      <p:sp>
        <p:nvSpPr>
          <p:cNvPr id="55" name="Google Shape;55;p13"/>
          <p:cNvSpPr txBox="1"/>
          <p:nvPr>
            <p:ph idx="1" type="subTitle"/>
          </p:nvPr>
        </p:nvSpPr>
        <p:spPr>
          <a:xfrm>
            <a:off x="1252225" y="2797175"/>
            <a:ext cx="7264800" cy="4707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GB">
                <a:solidFill>
                  <a:srgbClr val="980000"/>
                </a:solidFill>
              </a:rPr>
              <a:t>Presented by</a:t>
            </a:r>
            <a:r>
              <a:rPr lang="en-GB"/>
              <a:t> : Mayuresh Nene, Prasad Chavan, Ryan Chui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1230650" y="157775"/>
            <a:ext cx="6721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r>
              <a:rPr lang="en-GB" sz="1900">
                <a:solidFill>
                  <a:srgbClr val="980000"/>
                </a:solidFill>
              </a:rPr>
              <a:t>Faults</a:t>
            </a:r>
            <a:r>
              <a:rPr lang="en-GB" sz="1900"/>
              <a:t> in DRL Systems</a:t>
            </a:r>
            <a:endParaRPr sz="1900"/>
          </a:p>
        </p:txBody>
      </p:sp>
      <p:pic>
        <p:nvPicPr>
          <p:cNvPr id="110" name="Google Shape;110;p22"/>
          <p:cNvPicPr preferRelativeResize="0"/>
          <p:nvPr/>
        </p:nvPicPr>
        <p:blipFill>
          <a:blip r:embed="rId3">
            <a:alphaModFix/>
          </a:blip>
          <a:stretch>
            <a:fillRect/>
          </a:stretch>
        </p:blipFill>
        <p:spPr>
          <a:xfrm>
            <a:off x="3471125" y="1178000"/>
            <a:ext cx="5626699" cy="3281750"/>
          </a:xfrm>
          <a:prstGeom prst="rect">
            <a:avLst/>
          </a:prstGeom>
          <a:noFill/>
          <a:ln>
            <a:noFill/>
          </a:ln>
        </p:spPr>
      </p:pic>
      <p:sp>
        <p:nvSpPr>
          <p:cNvPr id="111" name="Google Shape;111;p22"/>
          <p:cNvSpPr txBox="1"/>
          <p:nvPr/>
        </p:nvSpPr>
        <p:spPr>
          <a:xfrm>
            <a:off x="136750" y="1303575"/>
            <a:ext cx="3218700" cy="3030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Cartpole was stuck at a suboptimal reward level without further improvements.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Missing random actions implementation.</a:t>
            </a:r>
            <a:endParaRPr/>
          </a:p>
          <a:p>
            <a:pPr indent="0" lvl="0" marL="0" rtl="0" algn="l">
              <a:spcBef>
                <a:spcPts val="0"/>
              </a:spcBef>
              <a:spcAft>
                <a:spcPts val="0"/>
              </a:spcAft>
              <a:buNone/>
            </a:pPr>
            <a:r>
              <a:t/>
            </a:r>
            <a:endParaRPr/>
          </a:p>
          <a:p>
            <a:pPr indent="-342900" lvl="0" marL="457200" rtl="0" algn="l">
              <a:lnSpc>
                <a:spcPct val="115000"/>
              </a:lnSpc>
              <a:spcBef>
                <a:spcPts val="1200"/>
              </a:spcBef>
              <a:spcAft>
                <a:spcPts val="0"/>
              </a:spcAft>
              <a:buSzPts val="1800"/>
              <a:buChar char="-"/>
            </a:pPr>
            <a:r>
              <a:rPr lang="en-GB">
                <a:solidFill>
                  <a:schemeClr val="dk1"/>
                </a:solidFill>
              </a:rPr>
              <a:t>Agent fails to perform random actions to gather information from the environment.</a:t>
            </a:r>
            <a:endParaRPr>
              <a:solidFill>
                <a:schemeClr val="dk1"/>
              </a:solidFill>
            </a:endParaRPr>
          </a:p>
          <a:p>
            <a:pPr indent="0" lvl="0" marL="45720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1504125" y="252450"/>
            <a:ext cx="6458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980000"/>
                </a:solidFill>
              </a:rPr>
              <a:t>Mining</a:t>
            </a:r>
            <a:r>
              <a:rPr lang="en-GB" sz="1700"/>
              <a:t> the required data</a:t>
            </a:r>
            <a:endParaRPr sz="1700"/>
          </a:p>
        </p:txBody>
      </p:sp>
      <p:sp>
        <p:nvSpPr>
          <p:cNvPr id="117" name="Google Shape;117;p23"/>
          <p:cNvSpPr txBox="1"/>
          <p:nvPr/>
        </p:nvSpPr>
        <p:spPr>
          <a:xfrm>
            <a:off x="1093925" y="1104425"/>
            <a:ext cx="7499700" cy="329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8" name="Google Shape;118;p23"/>
          <p:cNvPicPr preferRelativeResize="0"/>
          <p:nvPr/>
        </p:nvPicPr>
        <p:blipFill rotWithShape="1">
          <a:blip r:embed="rId3">
            <a:alphaModFix/>
          </a:blip>
          <a:srcRect b="0" l="0" r="0" t="17614"/>
          <a:stretch/>
        </p:blipFill>
        <p:spPr>
          <a:xfrm>
            <a:off x="0" y="3481151"/>
            <a:ext cx="8321849" cy="1630225"/>
          </a:xfrm>
          <a:prstGeom prst="rect">
            <a:avLst/>
          </a:prstGeom>
          <a:noFill/>
          <a:ln>
            <a:noFill/>
          </a:ln>
        </p:spPr>
      </p:pic>
      <p:pic>
        <p:nvPicPr>
          <p:cNvPr id="119" name="Google Shape;119;p23"/>
          <p:cNvPicPr preferRelativeResize="0"/>
          <p:nvPr/>
        </p:nvPicPr>
        <p:blipFill>
          <a:blip r:embed="rId4">
            <a:alphaModFix/>
          </a:blip>
          <a:stretch>
            <a:fillRect/>
          </a:stretch>
        </p:blipFill>
        <p:spPr>
          <a:xfrm>
            <a:off x="1212125" y="889450"/>
            <a:ext cx="1846225" cy="1846225"/>
          </a:xfrm>
          <a:prstGeom prst="rect">
            <a:avLst/>
          </a:prstGeom>
          <a:noFill/>
          <a:ln>
            <a:noFill/>
          </a:ln>
        </p:spPr>
      </p:pic>
      <p:pic>
        <p:nvPicPr>
          <p:cNvPr id="120" name="Google Shape;120;p23"/>
          <p:cNvPicPr preferRelativeResize="0"/>
          <p:nvPr/>
        </p:nvPicPr>
        <p:blipFill>
          <a:blip r:embed="rId5">
            <a:alphaModFix/>
          </a:blip>
          <a:stretch>
            <a:fillRect/>
          </a:stretch>
        </p:blipFill>
        <p:spPr>
          <a:xfrm>
            <a:off x="4093025" y="889450"/>
            <a:ext cx="4713762" cy="184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Methodology </a:t>
            </a:r>
            <a:r>
              <a:rPr lang="en-GB" sz="1900"/>
              <a:t>of Obtaining the Taxonomy</a:t>
            </a:r>
            <a:endParaRPr/>
          </a:p>
        </p:txBody>
      </p:sp>
      <p:sp>
        <p:nvSpPr>
          <p:cNvPr id="126" name="Google Shape;126;p24"/>
          <p:cNvSpPr txBox="1"/>
          <p:nvPr>
            <p:ph idx="1" type="body"/>
          </p:nvPr>
        </p:nvSpPr>
        <p:spPr>
          <a:xfrm>
            <a:off x="311700" y="3271600"/>
            <a:ext cx="8520600" cy="176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400">
                <a:solidFill>
                  <a:srgbClr val="000000"/>
                </a:solidFill>
              </a:rPr>
              <a:t>Steps to build the taxonomy</a:t>
            </a:r>
            <a:endParaRPr sz="1400">
              <a:solidFill>
                <a:srgbClr val="000000"/>
              </a:solidFill>
            </a:endParaRPr>
          </a:p>
          <a:p>
            <a:pPr indent="-317500" lvl="0" marL="457200" rtl="0" algn="l">
              <a:lnSpc>
                <a:spcPct val="95000"/>
              </a:lnSpc>
              <a:spcBef>
                <a:spcPts val="1200"/>
              </a:spcBef>
              <a:spcAft>
                <a:spcPts val="0"/>
              </a:spcAft>
              <a:buSzPts val="1400"/>
              <a:buChar char="-"/>
            </a:pPr>
            <a:r>
              <a:rPr lang="en-GB" sz="1400">
                <a:solidFill>
                  <a:srgbClr val="980000"/>
                </a:solidFill>
              </a:rPr>
              <a:t>Manual Analysis</a:t>
            </a:r>
            <a:r>
              <a:rPr lang="en-GB" sz="1400">
                <a:solidFill>
                  <a:srgbClr val="000000"/>
                </a:solidFill>
              </a:rPr>
              <a:t> of the DRL Programs</a:t>
            </a:r>
            <a:endParaRPr sz="1400">
              <a:solidFill>
                <a:srgbClr val="000000"/>
              </a:solidFill>
            </a:endParaRPr>
          </a:p>
          <a:p>
            <a:pPr indent="-317500" lvl="0" marL="457200" rtl="0" algn="l">
              <a:lnSpc>
                <a:spcPct val="95000"/>
              </a:lnSpc>
              <a:spcBef>
                <a:spcPts val="0"/>
              </a:spcBef>
              <a:spcAft>
                <a:spcPts val="0"/>
              </a:spcAft>
              <a:buSzPts val="1400"/>
              <a:buChar char="-"/>
            </a:pPr>
            <a:r>
              <a:rPr lang="en-GB" sz="1400">
                <a:solidFill>
                  <a:srgbClr val="980000"/>
                </a:solidFill>
              </a:rPr>
              <a:t>Building and Validating</a:t>
            </a:r>
            <a:r>
              <a:rPr lang="en-GB" sz="1400">
                <a:solidFill>
                  <a:srgbClr val="000000"/>
                </a:solidFill>
              </a:rPr>
              <a:t> the taxonomy</a:t>
            </a:r>
            <a:endParaRPr sz="1400">
              <a:solidFill>
                <a:srgbClr val="000000"/>
              </a:solidFill>
            </a:endParaRPr>
          </a:p>
        </p:txBody>
      </p:sp>
      <p:pic>
        <p:nvPicPr>
          <p:cNvPr id="127" name="Google Shape;127;p24"/>
          <p:cNvPicPr preferRelativeResize="0"/>
          <p:nvPr/>
        </p:nvPicPr>
        <p:blipFill>
          <a:blip r:embed="rId3">
            <a:alphaModFix/>
          </a:blip>
          <a:stretch>
            <a:fillRect/>
          </a:stretch>
        </p:blipFill>
        <p:spPr>
          <a:xfrm>
            <a:off x="0" y="1017725"/>
            <a:ext cx="9143999" cy="237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Manual </a:t>
            </a:r>
            <a:r>
              <a:rPr lang="en-GB" sz="1900"/>
              <a:t>Analysis</a:t>
            </a:r>
            <a:endParaRPr/>
          </a:p>
        </p:txBody>
      </p:sp>
      <p:graphicFrame>
        <p:nvGraphicFramePr>
          <p:cNvPr id="133" name="Google Shape;133;p25"/>
          <p:cNvGraphicFramePr/>
          <p:nvPr/>
        </p:nvGraphicFramePr>
        <p:xfrm>
          <a:off x="443450" y="4020150"/>
          <a:ext cx="3000000" cy="3000000"/>
        </p:xfrm>
        <a:graphic>
          <a:graphicData uri="http://schemas.openxmlformats.org/drawingml/2006/table">
            <a:tbl>
              <a:tblPr>
                <a:noFill/>
                <a:tableStyleId>{B1674488-7080-4A7D-862B-F13337CE7B5C}</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t>OpenAI Gym</a:t>
                      </a:r>
                      <a:endParaRPr/>
                    </a:p>
                  </a:txBody>
                  <a:tcPr marT="91425" marB="91425" marR="91425" marL="91425"/>
                </a:tc>
                <a:tc>
                  <a:txBody>
                    <a:bodyPr/>
                    <a:lstStyle/>
                    <a:p>
                      <a:pPr indent="0" lvl="0" marL="0" rtl="0" algn="l">
                        <a:spcBef>
                          <a:spcPts val="0"/>
                        </a:spcBef>
                        <a:spcAft>
                          <a:spcPts val="0"/>
                        </a:spcAft>
                        <a:buNone/>
                      </a:pPr>
                      <a:r>
                        <a:rPr lang="en-GB"/>
                        <a:t>Keras-RL</a:t>
                      </a:r>
                      <a:endParaRPr/>
                    </a:p>
                  </a:txBody>
                  <a:tcPr marT="91425" marB="91425" marR="91425" marL="91425"/>
                </a:tc>
                <a:tc>
                  <a:txBody>
                    <a:bodyPr/>
                    <a:lstStyle/>
                    <a:p>
                      <a:pPr indent="0" lvl="0" marL="0" rtl="0" algn="l">
                        <a:spcBef>
                          <a:spcPts val="0"/>
                        </a:spcBef>
                        <a:spcAft>
                          <a:spcPts val="0"/>
                        </a:spcAft>
                        <a:buNone/>
                      </a:pPr>
                      <a:r>
                        <a:rPr lang="en-GB"/>
                        <a:t>TensorForce</a:t>
                      </a:r>
                      <a:endParaRPr/>
                    </a:p>
                  </a:txBody>
                  <a:tcPr marT="91425" marB="91425" marR="91425" marL="91425"/>
                </a:tc>
                <a:tc>
                  <a:txBody>
                    <a:bodyPr/>
                    <a:lstStyle/>
                    <a:p>
                      <a:pPr indent="0" lvl="0" marL="0" rtl="0" algn="l">
                        <a:spcBef>
                          <a:spcPts val="0"/>
                        </a:spcBef>
                        <a:spcAft>
                          <a:spcPts val="0"/>
                        </a:spcAft>
                        <a:buNone/>
                      </a:pPr>
                      <a:r>
                        <a:rPr lang="en-GB"/>
                        <a:t>Dopamine</a:t>
                      </a:r>
                      <a:endParaRPr/>
                    </a:p>
                  </a:txBody>
                  <a:tcPr marT="91425" marB="91425" marR="91425" marL="91425"/>
                </a:tc>
              </a:tr>
              <a:tr h="381000">
                <a:tc>
                  <a:txBody>
                    <a:bodyPr/>
                    <a:lstStyle/>
                    <a:p>
                      <a:pPr indent="0" lvl="0" marL="0" rtl="0" algn="l">
                        <a:spcBef>
                          <a:spcPts val="0"/>
                        </a:spcBef>
                        <a:spcAft>
                          <a:spcPts val="0"/>
                        </a:spcAft>
                        <a:buNone/>
                      </a:pPr>
                      <a:r>
                        <a:rPr lang="en-GB"/>
                        <a:t>151</a:t>
                      </a:r>
                      <a:endParaRPr/>
                    </a:p>
                  </a:txBody>
                  <a:tcPr marT="91425" marB="91425" marR="91425" marL="91425"/>
                </a:tc>
                <a:tc>
                  <a:txBody>
                    <a:bodyPr/>
                    <a:lstStyle/>
                    <a:p>
                      <a:pPr indent="0" lvl="0" marL="0" rtl="0" algn="l">
                        <a:spcBef>
                          <a:spcPts val="0"/>
                        </a:spcBef>
                        <a:spcAft>
                          <a:spcPts val="0"/>
                        </a:spcAft>
                        <a:buNone/>
                      </a:pPr>
                      <a:r>
                        <a:rPr lang="en-GB"/>
                        <a:t>200</a:t>
                      </a:r>
                      <a:endParaRPr/>
                    </a:p>
                  </a:txBody>
                  <a:tcPr marT="91425" marB="91425" marR="91425" marL="91425"/>
                </a:tc>
                <a:tc>
                  <a:txBody>
                    <a:bodyPr/>
                    <a:lstStyle/>
                    <a:p>
                      <a:pPr indent="0" lvl="0" marL="0" rtl="0" algn="l">
                        <a:spcBef>
                          <a:spcPts val="0"/>
                        </a:spcBef>
                        <a:spcAft>
                          <a:spcPts val="0"/>
                        </a:spcAft>
                        <a:buNone/>
                      </a:pPr>
                      <a:r>
                        <a:rPr lang="en-GB"/>
                        <a:t>300</a:t>
                      </a:r>
                      <a:endParaRPr/>
                    </a:p>
                  </a:txBody>
                  <a:tcPr marT="91425" marB="91425" marR="91425" marL="91425"/>
                </a:tc>
                <a:tc>
                  <a:txBody>
                    <a:bodyPr/>
                    <a:lstStyle/>
                    <a:p>
                      <a:pPr indent="0" lvl="0" marL="0" rtl="0" algn="l">
                        <a:spcBef>
                          <a:spcPts val="0"/>
                        </a:spcBef>
                        <a:spcAft>
                          <a:spcPts val="0"/>
                        </a:spcAft>
                        <a:buNone/>
                      </a:pPr>
                      <a:r>
                        <a:rPr lang="en-GB"/>
                        <a:t>110</a:t>
                      </a:r>
                      <a:endParaRPr/>
                    </a:p>
                  </a:txBody>
                  <a:tcPr marT="91425" marB="91425" marR="91425" marL="91425"/>
                </a:tc>
              </a:tr>
            </a:tbl>
          </a:graphicData>
        </a:graphic>
      </p:graphicFrame>
      <p:sp>
        <p:nvSpPr>
          <p:cNvPr id="134" name="Google Shape;134;p25"/>
          <p:cNvSpPr txBox="1"/>
          <p:nvPr>
            <p:ph idx="1" type="body"/>
          </p:nvPr>
        </p:nvSpPr>
        <p:spPr>
          <a:xfrm>
            <a:off x="311700" y="1152475"/>
            <a:ext cx="8520600" cy="28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rPr>
              <a:t>Data was mined from Github and Stack Overflow posts</a:t>
            </a:r>
            <a:endParaRPr sz="1400">
              <a:solidFill>
                <a:srgbClr val="000000"/>
              </a:solidFill>
            </a:endParaRPr>
          </a:p>
          <a:p>
            <a:pPr indent="0" lvl="0" marL="0" rtl="0" algn="l">
              <a:spcBef>
                <a:spcPts val="1200"/>
              </a:spcBef>
              <a:spcAft>
                <a:spcPts val="0"/>
              </a:spcAft>
              <a:buNone/>
            </a:pPr>
            <a:r>
              <a:rPr lang="en-GB" sz="1400">
                <a:solidFill>
                  <a:srgbClr val="980000"/>
                </a:solidFill>
              </a:rPr>
              <a:t>Stack Overflow:</a:t>
            </a:r>
            <a:endParaRPr sz="1400">
              <a:solidFill>
                <a:srgbClr val="980000"/>
              </a:solidFill>
            </a:endParaRPr>
          </a:p>
          <a:p>
            <a:pPr indent="0" lvl="0" marL="0" rtl="0" algn="l">
              <a:spcBef>
                <a:spcPts val="1200"/>
              </a:spcBef>
              <a:spcAft>
                <a:spcPts val="0"/>
              </a:spcAft>
              <a:buNone/>
            </a:pPr>
            <a:r>
              <a:rPr lang="en-GB" sz="1400">
                <a:solidFill>
                  <a:srgbClr val="000000"/>
                </a:solidFill>
              </a:rPr>
              <a:t>Yielded 2072 posts </a:t>
            </a:r>
            <a:endParaRPr sz="1400">
              <a:solidFill>
                <a:srgbClr val="000000"/>
              </a:solidFill>
            </a:endParaRPr>
          </a:p>
          <a:p>
            <a:pPr indent="0" lvl="0" marL="0" rtl="0" algn="l">
              <a:spcBef>
                <a:spcPts val="1200"/>
              </a:spcBef>
              <a:spcAft>
                <a:spcPts val="0"/>
              </a:spcAft>
              <a:buNone/>
            </a:pPr>
            <a:r>
              <a:rPr lang="en-GB" sz="1400">
                <a:solidFill>
                  <a:srgbClr val="000000"/>
                </a:solidFill>
              </a:rPr>
              <a:t>After filtration: 329 posts</a:t>
            </a:r>
            <a:endParaRPr sz="1400">
              <a:solidFill>
                <a:srgbClr val="000000"/>
              </a:solidFill>
            </a:endParaRPr>
          </a:p>
          <a:p>
            <a:pPr indent="0" lvl="0" marL="0" rtl="0" algn="l">
              <a:spcBef>
                <a:spcPts val="1200"/>
              </a:spcBef>
              <a:spcAft>
                <a:spcPts val="0"/>
              </a:spcAft>
              <a:buNone/>
            </a:pPr>
            <a:r>
              <a:rPr lang="en-GB" sz="1400">
                <a:solidFill>
                  <a:srgbClr val="980000"/>
                </a:solidFill>
              </a:rPr>
              <a:t>Github:</a:t>
            </a:r>
            <a:endParaRPr sz="1400">
              <a:solidFill>
                <a:srgbClr val="980000"/>
              </a:solidFill>
            </a:endParaRPr>
          </a:p>
          <a:p>
            <a:pPr indent="0" lvl="0" marL="0" rtl="0" algn="l">
              <a:spcBef>
                <a:spcPts val="1200"/>
              </a:spcBef>
              <a:spcAft>
                <a:spcPts val="0"/>
              </a:spcAft>
              <a:buNone/>
            </a:pPr>
            <a:r>
              <a:rPr lang="en-GB" sz="1400">
                <a:solidFill>
                  <a:srgbClr val="000000"/>
                </a:solidFill>
              </a:rPr>
              <a:t>Extracted all issues from the 4 libraries </a:t>
            </a:r>
            <a:endParaRPr sz="1400">
              <a:solidFill>
                <a:srgbClr val="000000"/>
              </a:solidFill>
            </a:endParaRPr>
          </a:p>
          <a:p>
            <a:pPr indent="0" lvl="0" marL="0" rtl="0" algn="l">
              <a:spcBef>
                <a:spcPts val="1200"/>
              </a:spcBef>
              <a:spcAft>
                <a:spcPts val="1200"/>
              </a:spcAft>
              <a:buNone/>
            </a:pPr>
            <a:r>
              <a:rPr lang="en-GB" sz="1400">
                <a:solidFill>
                  <a:srgbClr val="000000"/>
                </a:solidFill>
              </a:rPr>
              <a:t>Filtered by label as ‘closed’</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7894"/>
              <a:buFont typeface="Arial"/>
              <a:buNone/>
            </a:pPr>
            <a:r>
              <a:rPr lang="en-GB" sz="1900">
                <a:solidFill>
                  <a:srgbClr val="980000"/>
                </a:solidFill>
              </a:rPr>
              <a:t>Manual </a:t>
            </a:r>
            <a:r>
              <a:rPr lang="en-GB" sz="1900"/>
              <a:t>Analysis</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8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rPr>
              <a:t>Manual labeling </a:t>
            </a:r>
            <a:r>
              <a:rPr lang="en-GB" sz="1400">
                <a:solidFill>
                  <a:srgbClr val="000000"/>
                </a:solidFill>
              </a:rPr>
              <a:t>was performed</a:t>
            </a:r>
            <a:endParaRPr sz="1400">
              <a:solidFill>
                <a:srgbClr val="000000"/>
              </a:solidFill>
            </a:endParaRPr>
          </a:p>
          <a:p>
            <a:pPr indent="0" lvl="0" marL="0" rtl="0" algn="l">
              <a:spcBef>
                <a:spcPts val="1200"/>
              </a:spcBef>
              <a:spcAft>
                <a:spcPts val="0"/>
              </a:spcAft>
              <a:buNone/>
            </a:pPr>
            <a:r>
              <a:rPr lang="en-GB" sz="1400">
                <a:solidFill>
                  <a:srgbClr val="000000"/>
                </a:solidFill>
              </a:rPr>
              <a:t>Criteria to reject a artifact from analysis:</a:t>
            </a:r>
            <a:endParaRPr sz="1400">
              <a:solidFill>
                <a:srgbClr val="000000"/>
              </a:solidFill>
            </a:endParaRPr>
          </a:p>
          <a:p>
            <a:pPr indent="-317500" lvl="0" marL="457200" rtl="0" algn="l">
              <a:spcBef>
                <a:spcPts val="1200"/>
              </a:spcBef>
              <a:spcAft>
                <a:spcPts val="0"/>
              </a:spcAft>
              <a:buClr>
                <a:srgbClr val="000000"/>
              </a:buClr>
              <a:buSzPts val="1400"/>
              <a:buChar char="-"/>
            </a:pPr>
            <a:r>
              <a:rPr lang="en-GB" sz="1400">
                <a:solidFill>
                  <a:srgbClr val="000000"/>
                </a:solidFill>
              </a:rPr>
              <a:t>Not related to the bug fixing activity</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Related to an issue with the framework itself</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Common errors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Root cause wasn’t clear for the authors</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Building </a:t>
            </a:r>
            <a:r>
              <a:rPr lang="en-GB" sz="1900"/>
              <a:t>Taxonomy</a:t>
            </a:r>
            <a:endParaRPr/>
          </a:p>
        </p:txBody>
      </p:sp>
      <p:sp>
        <p:nvSpPr>
          <p:cNvPr id="146" name="Google Shape;146;p27"/>
          <p:cNvSpPr txBox="1"/>
          <p:nvPr>
            <p:ph idx="1" type="body"/>
          </p:nvPr>
        </p:nvSpPr>
        <p:spPr>
          <a:xfrm>
            <a:off x="311700" y="1152475"/>
            <a:ext cx="4513800" cy="37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rPr>
              <a:t>Bottom up approach used:</a:t>
            </a:r>
            <a:endParaRPr sz="1400">
              <a:solidFill>
                <a:schemeClr val="dk1"/>
              </a:solidFill>
            </a:endParaRPr>
          </a:p>
          <a:p>
            <a:pPr indent="0" lvl="0" marL="0" rtl="0" algn="l">
              <a:spcBef>
                <a:spcPts val="1200"/>
              </a:spcBef>
              <a:spcAft>
                <a:spcPts val="0"/>
              </a:spcAft>
              <a:buNone/>
            </a:pPr>
            <a:r>
              <a:rPr lang="en-GB" sz="1400">
                <a:solidFill>
                  <a:schemeClr val="dk1"/>
                </a:solidFill>
              </a:rPr>
              <a:t>Labels		   Categories</a:t>
            </a:r>
            <a:endParaRPr sz="1400">
              <a:solidFill>
                <a:schemeClr val="dk1"/>
              </a:solidFill>
            </a:endParaRPr>
          </a:p>
          <a:p>
            <a:pPr indent="0" lvl="0" marL="0" rtl="0" algn="l">
              <a:spcBef>
                <a:spcPts val="1200"/>
              </a:spcBef>
              <a:spcAft>
                <a:spcPts val="0"/>
              </a:spcAft>
              <a:buNone/>
            </a:pPr>
            <a:r>
              <a:rPr lang="en-GB" sz="1400">
                <a:solidFill>
                  <a:schemeClr val="dk1"/>
                </a:solidFill>
              </a:rPr>
              <a:t>Double check each category </a:t>
            </a:r>
            <a:endParaRPr sz="1400">
              <a:solidFill>
                <a:schemeClr val="dk1"/>
              </a:solidFill>
            </a:endParaRPr>
          </a:p>
          <a:p>
            <a:pPr indent="0" lvl="0" marL="0" rtl="0" algn="l">
              <a:spcBef>
                <a:spcPts val="1200"/>
              </a:spcBef>
              <a:spcAft>
                <a:spcPts val="0"/>
              </a:spcAft>
              <a:buNone/>
            </a:pPr>
            <a:r>
              <a:rPr lang="en-GB" sz="1400">
                <a:solidFill>
                  <a:schemeClr val="dk1"/>
                </a:solidFill>
              </a:rPr>
              <a:t>Subcategories		 Parent Categories</a:t>
            </a:r>
            <a:endParaRPr sz="1400">
              <a:solidFill>
                <a:schemeClr val="dk1"/>
              </a:solidFill>
            </a:endParaRPr>
          </a:p>
          <a:p>
            <a:pPr indent="0" lvl="0" marL="0" rtl="0" algn="l">
              <a:spcBef>
                <a:spcPts val="1200"/>
              </a:spcBef>
              <a:spcAft>
                <a:spcPts val="0"/>
              </a:spcAft>
              <a:buNone/>
            </a:pPr>
            <a:r>
              <a:rPr lang="en-GB" sz="1400">
                <a:solidFill>
                  <a:schemeClr val="dk1"/>
                </a:solidFill>
              </a:rPr>
              <a:t>Explore all categories, subcategories and leaf nodes</a:t>
            </a:r>
            <a:endParaRPr sz="1400">
              <a:solidFill>
                <a:schemeClr val="dk1"/>
              </a:solidFill>
            </a:endParaRPr>
          </a:p>
          <a:p>
            <a:pPr indent="0" lvl="0" marL="0" rtl="0" algn="l">
              <a:spcBef>
                <a:spcPts val="1200"/>
              </a:spcBef>
              <a:spcAft>
                <a:spcPts val="1200"/>
              </a:spcAft>
              <a:buNone/>
            </a:pPr>
            <a:r>
              <a:rPr lang="en-GB" sz="1400">
                <a:solidFill>
                  <a:schemeClr val="dk1"/>
                </a:solidFill>
              </a:rPr>
              <a:t>Finalize the taxonomy</a:t>
            </a:r>
            <a:endParaRPr sz="1400">
              <a:solidFill>
                <a:schemeClr val="dk1"/>
              </a:solidFill>
            </a:endParaRPr>
          </a:p>
        </p:txBody>
      </p:sp>
      <p:pic>
        <p:nvPicPr>
          <p:cNvPr id="147" name="Google Shape;147;p27"/>
          <p:cNvPicPr preferRelativeResize="0"/>
          <p:nvPr/>
        </p:nvPicPr>
        <p:blipFill>
          <a:blip r:embed="rId3">
            <a:alphaModFix/>
          </a:blip>
          <a:stretch>
            <a:fillRect/>
          </a:stretch>
        </p:blipFill>
        <p:spPr>
          <a:xfrm rot="10800000">
            <a:off x="992099" y="1425976"/>
            <a:ext cx="1168026" cy="668399"/>
          </a:xfrm>
          <a:prstGeom prst="rect">
            <a:avLst/>
          </a:prstGeom>
          <a:noFill/>
          <a:ln>
            <a:noFill/>
          </a:ln>
        </p:spPr>
      </p:pic>
      <p:pic>
        <p:nvPicPr>
          <p:cNvPr id="148" name="Google Shape;148;p27"/>
          <p:cNvPicPr preferRelativeResize="0"/>
          <p:nvPr/>
        </p:nvPicPr>
        <p:blipFill>
          <a:blip r:embed="rId3">
            <a:alphaModFix/>
          </a:blip>
          <a:stretch>
            <a:fillRect/>
          </a:stretch>
        </p:blipFill>
        <p:spPr>
          <a:xfrm rot="10800000">
            <a:off x="1583151" y="2237551"/>
            <a:ext cx="907674" cy="668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7894"/>
              <a:buFont typeface="Arial"/>
              <a:buNone/>
            </a:pPr>
            <a:r>
              <a:rPr lang="en-GB" sz="1900">
                <a:solidFill>
                  <a:srgbClr val="980000"/>
                </a:solidFill>
              </a:rPr>
              <a:t>Validating </a:t>
            </a:r>
            <a:r>
              <a:rPr lang="en-GB" sz="1900"/>
              <a:t>Taxonomy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4" name="Google Shape;154;p28"/>
          <p:cNvSpPr txBox="1"/>
          <p:nvPr>
            <p:ph idx="1" type="body"/>
          </p:nvPr>
        </p:nvSpPr>
        <p:spPr>
          <a:xfrm>
            <a:off x="288800" y="1177575"/>
            <a:ext cx="8520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solidFill>
                  <a:schemeClr val="dk1"/>
                </a:solidFill>
              </a:rPr>
              <a:t>Survey involving DRL practitioners was used to validate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The practitioners were selected from Github and Stack Overflow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A total of 210 practitioners were selected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140 from Github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40 from Stack Overflow</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rgbClr val="980000"/>
                </a:solidFill>
              </a:rPr>
              <a:t>19 practitioners </a:t>
            </a:r>
            <a:r>
              <a:rPr lang="en-GB" sz="1400">
                <a:solidFill>
                  <a:schemeClr val="dk1"/>
                </a:solidFill>
              </a:rPr>
              <a:t>responded to the survey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8 researchers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11 developers</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Experience of the practitioners (in years):</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			ML &amp; DL		DRL</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Least 		1 to 3			Less than 1</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Median		3 to 5 		1 to 3</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Most 			5 +			5+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t>DRL </a:t>
            </a:r>
            <a:r>
              <a:rPr lang="en-GB" sz="1700">
                <a:solidFill>
                  <a:srgbClr val="980000"/>
                </a:solidFill>
              </a:rPr>
              <a:t>Faults </a:t>
            </a:r>
            <a:endParaRPr sz="1700"/>
          </a:p>
        </p:txBody>
      </p:sp>
      <p:sp>
        <p:nvSpPr>
          <p:cNvPr id="160" name="Google Shape;160;p29"/>
          <p:cNvSpPr txBox="1"/>
          <p:nvPr>
            <p:ph idx="1" type="body"/>
          </p:nvPr>
        </p:nvSpPr>
        <p:spPr>
          <a:xfrm>
            <a:off x="288800" y="1177575"/>
            <a:ext cx="8520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solidFill>
                  <a:srgbClr val="000000"/>
                </a:solidFill>
              </a:rPr>
              <a:t>5 Main Categories</a:t>
            </a:r>
            <a:endParaRPr sz="1400">
              <a:solidFill>
                <a:srgbClr val="000000"/>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Model</a:t>
            </a:r>
            <a:endParaRPr sz="1400">
              <a:solidFill>
                <a:srgbClr val="980000"/>
              </a:solidFill>
            </a:endParaRPr>
          </a:p>
          <a:p>
            <a:pPr indent="-317500" lvl="1" marL="914400" rtl="0" algn="l">
              <a:lnSpc>
                <a:spcPct val="100000"/>
              </a:lnSpc>
              <a:spcBef>
                <a:spcPts val="0"/>
              </a:spcBef>
              <a:spcAft>
                <a:spcPts val="0"/>
              </a:spcAft>
              <a:buClr>
                <a:srgbClr val="000000"/>
              </a:buClr>
              <a:buSzPts val="1400"/>
              <a:buChar char="-"/>
            </a:pPr>
            <a:r>
              <a:rPr lang="en-GB">
                <a:solidFill>
                  <a:srgbClr val="000000"/>
                </a:solidFill>
              </a:rPr>
              <a:t>Model type and properties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GB">
                <a:solidFill>
                  <a:srgbClr val="000000"/>
                </a:solidFill>
              </a:rPr>
              <a:t>Layers</a:t>
            </a:r>
            <a:endParaRPr>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Tensors and Inputs</a:t>
            </a:r>
            <a:endParaRPr sz="1400">
              <a:solidFill>
                <a:srgbClr val="980000"/>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Wrong tensor shape</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Wrong input</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GPU Usage</a:t>
            </a:r>
            <a:endParaRPr sz="1400">
              <a:solidFill>
                <a:srgbClr val="980000"/>
              </a:solidFill>
            </a:endParaRPr>
          </a:p>
          <a:p>
            <a:pPr indent="0" lvl="0" marL="0" rtl="0" algn="l">
              <a:lnSpc>
                <a:spcPct val="100000"/>
              </a:lnSpc>
              <a:spcBef>
                <a:spcPts val="0"/>
              </a:spcBef>
              <a:spcAft>
                <a:spcPts val="0"/>
              </a:spcAft>
              <a:buNone/>
            </a:pPr>
            <a:r>
              <a:t/>
            </a:r>
            <a:endParaRPr sz="1400">
              <a:solidFill>
                <a:srgbClr val="980000"/>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Training </a:t>
            </a:r>
            <a:endParaRPr sz="1400">
              <a:solidFill>
                <a:srgbClr val="980000"/>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Hyperparameter selection fault</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Loss function and Optimizer faults</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Application Programming Interface</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Taxonomy </a:t>
            </a:r>
            <a:r>
              <a:rPr lang="en-GB" sz="1900"/>
              <a:t>Obtained </a:t>
            </a:r>
            <a:endParaRPr/>
          </a:p>
        </p:txBody>
      </p:sp>
      <p:sp>
        <p:nvSpPr>
          <p:cNvPr id="166" name="Google Shape;166;p30"/>
          <p:cNvSpPr/>
          <p:nvPr/>
        </p:nvSpPr>
        <p:spPr>
          <a:xfrm>
            <a:off x="311700" y="3353275"/>
            <a:ext cx="750600" cy="572700"/>
          </a:xfrm>
          <a:prstGeom prst="rect">
            <a:avLst/>
          </a:prstGeom>
          <a:no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Missing stepping the environment</a:t>
            </a:r>
            <a:endParaRPr sz="800"/>
          </a:p>
        </p:txBody>
      </p:sp>
      <p:sp>
        <p:nvSpPr>
          <p:cNvPr id="167" name="Google Shape;167;p30"/>
          <p:cNvSpPr/>
          <p:nvPr/>
        </p:nvSpPr>
        <p:spPr>
          <a:xfrm>
            <a:off x="846013" y="4231275"/>
            <a:ext cx="750600" cy="572700"/>
          </a:xfrm>
          <a:prstGeom prst="rect">
            <a:avLst/>
          </a:prstGeom>
          <a:no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Missing terminal state</a:t>
            </a:r>
            <a:endParaRPr sz="800"/>
          </a:p>
        </p:txBody>
      </p:sp>
      <p:sp>
        <p:nvSpPr>
          <p:cNvPr id="168" name="Google Shape;168;p30"/>
          <p:cNvSpPr/>
          <p:nvPr/>
        </p:nvSpPr>
        <p:spPr>
          <a:xfrm>
            <a:off x="1701078" y="4231275"/>
            <a:ext cx="750600" cy="572700"/>
          </a:xfrm>
          <a:prstGeom prst="rect">
            <a:avLst/>
          </a:prstGeom>
          <a:no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Missing reset / close of environment</a:t>
            </a:r>
            <a:endParaRPr sz="800"/>
          </a:p>
        </p:txBody>
      </p:sp>
      <p:sp>
        <p:nvSpPr>
          <p:cNvPr id="169" name="Google Shape;169;p30"/>
          <p:cNvSpPr/>
          <p:nvPr/>
        </p:nvSpPr>
        <p:spPr>
          <a:xfrm>
            <a:off x="2221461" y="3353275"/>
            <a:ext cx="750600" cy="572700"/>
          </a:xfrm>
          <a:prstGeom prst="rect">
            <a:avLst/>
          </a:prstGeom>
          <a:noFill/>
          <a:ln cap="flat" cmpd="sng" w="9525">
            <a:solidFill>
              <a:srgbClr val="98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Missing exploration</a:t>
            </a:r>
            <a:endParaRPr sz="800"/>
          </a:p>
        </p:txBody>
      </p:sp>
      <p:sp>
        <p:nvSpPr>
          <p:cNvPr id="170" name="Google Shape;170;p30"/>
          <p:cNvSpPr/>
          <p:nvPr/>
        </p:nvSpPr>
        <p:spPr>
          <a:xfrm>
            <a:off x="3090456" y="3353275"/>
            <a:ext cx="750600" cy="572700"/>
          </a:xfrm>
          <a:prstGeom prst="rect">
            <a:avLst/>
          </a:prstGeom>
          <a:noFill/>
          <a:ln cap="flat" cmpd="sng" w="9525">
            <a:solidFill>
              <a:srgbClr val="98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Suboptimal exploration rate</a:t>
            </a:r>
            <a:endParaRPr sz="800"/>
          </a:p>
        </p:txBody>
      </p:sp>
      <p:sp>
        <p:nvSpPr>
          <p:cNvPr id="171" name="Google Shape;171;p30"/>
          <p:cNvSpPr/>
          <p:nvPr/>
        </p:nvSpPr>
        <p:spPr>
          <a:xfrm>
            <a:off x="4828446" y="3353275"/>
            <a:ext cx="750600" cy="5727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Suboptimal network update frequency</a:t>
            </a:r>
            <a:endParaRPr sz="800"/>
          </a:p>
        </p:txBody>
      </p:sp>
      <p:sp>
        <p:nvSpPr>
          <p:cNvPr id="172" name="Google Shape;172;p30"/>
          <p:cNvSpPr/>
          <p:nvPr/>
        </p:nvSpPr>
        <p:spPr>
          <a:xfrm>
            <a:off x="3959451" y="3353275"/>
            <a:ext cx="750600" cy="5727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Wrong update rule</a:t>
            </a:r>
            <a:endParaRPr sz="800"/>
          </a:p>
        </p:txBody>
      </p:sp>
      <p:sp>
        <p:nvSpPr>
          <p:cNvPr id="173" name="Google Shape;173;p30"/>
          <p:cNvSpPr/>
          <p:nvPr/>
        </p:nvSpPr>
        <p:spPr>
          <a:xfrm>
            <a:off x="5697442" y="3353275"/>
            <a:ext cx="750600" cy="5727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solidFill>
                  <a:schemeClr val="dk1"/>
                </a:solidFill>
              </a:rPr>
              <a:t>Wrong </a:t>
            </a:r>
            <a:r>
              <a:rPr lang="en-GB" sz="800"/>
              <a:t>network update</a:t>
            </a:r>
            <a:endParaRPr sz="800"/>
          </a:p>
        </p:txBody>
      </p:sp>
      <p:sp>
        <p:nvSpPr>
          <p:cNvPr id="174" name="Google Shape;174;p30"/>
          <p:cNvSpPr/>
          <p:nvPr/>
        </p:nvSpPr>
        <p:spPr>
          <a:xfrm>
            <a:off x="6566437" y="3353275"/>
            <a:ext cx="750600" cy="5727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800">
                <a:solidFill>
                  <a:schemeClr val="dk1"/>
                </a:solidFill>
              </a:rPr>
              <a:t>Wrong calculation of gradients</a:t>
            </a:r>
            <a:endParaRPr sz="800"/>
          </a:p>
        </p:txBody>
      </p:sp>
      <p:sp>
        <p:nvSpPr>
          <p:cNvPr id="175" name="Google Shape;175;p30"/>
          <p:cNvSpPr/>
          <p:nvPr/>
        </p:nvSpPr>
        <p:spPr>
          <a:xfrm>
            <a:off x="7470000" y="3353275"/>
            <a:ext cx="750600" cy="572700"/>
          </a:xfrm>
          <a:prstGeom prst="rect">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Wrong output</a:t>
            </a:r>
            <a:endParaRPr sz="800"/>
          </a:p>
        </p:txBody>
      </p:sp>
      <p:sp>
        <p:nvSpPr>
          <p:cNvPr id="176" name="Google Shape;176;p30"/>
          <p:cNvSpPr/>
          <p:nvPr/>
        </p:nvSpPr>
        <p:spPr>
          <a:xfrm>
            <a:off x="8304432" y="3353275"/>
            <a:ext cx="750600" cy="572700"/>
          </a:xfrm>
          <a:prstGeom prst="rect">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Wrong activation for output</a:t>
            </a:r>
            <a:endParaRPr sz="800"/>
          </a:p>
        </p:txBody>
      </p:sp>
      <p:sp>
        <p:nvSpPr>
          <p:cNvPr id="177" name="Google Shape;177;p30"/>
          <p:cNvSpPr/>
          <p:nvPr/>
        </p:nvSpPr>
        <p:spPr>
          <a:xfrm>
            <a:off x="1266586" y="3353275"/>
            <a:ext cx="750600" cy="572700"/>
          </a:xfrm>
          <a:prstGeom prst="rect">
            <a:avLst/>
          </a:prstGeom>
          <a:solidFill>
            <a:srgbClr val="C9DAF8"/>
          </a:solid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Terminating </a:t>
            </a:r>
            <a:r>
              <a:rPr lang="en-GB" sz="800"/>
              <a:t>the environment</a:t>
            </a:r>
            <a:endParaRPr sz="800"/>
          </a:p>
        </p:txBody>
      </p:sp>
      <p:cxnSp>
        <p:nvCxnSpPr>
          <p:cNvPr id="178" name="Google Shape;178;p30"/>
          <p:cNvCxnSpPr>
            <a:stCxn id="177" idx="2"/>
            <a:endCxn id="167" idx="0"/>
          </p:cNvCxnSpPr>
          <p:nvPr/>
        </p:nvCxnSpPr>
        <p:spPr>
          <a:xfrm flipH="1">
            <a:off x="1221286" y="3925975"/>
            <a:ext cx="420600" cy="3054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30"/>
          <p:cNvCxnSpPr>
            <a:stCxn id="177" idx="2"/>
            <a:endCxn id="168" idx="0"/>
          </p:cNvCxnSpPr>
          <p:nvPr/>
        </p:nvCxnSpPr>
        <p:spPr>
          <a:xfrm>
            <a:off x="1641886" y="3925975"/>
            <a:ext cx="434400" cy="3054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30"/>
          <p:cNvSpPr/>
          <p:nvPr/>
        </p:nvSpPr>
        <p:spPr>
          <a:xfrm>
            <a:off x="676300" y="2338150"/>
            <a:ext cx="965400" cy="572700"/>
          </a:xfrm>
          <a:prstGeom prst="rect">
            <a:avLst/>
          </a:prstGeom>
          <a:solidFill>
            <a:srgbClr val="3C78D8"/>
          </a:solid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Interacting with the Environment</a:t>
            </a:r>
            <a:endParaRPr b="1" sz="800">
              <a:solidFill>
                <a:srgbClr val="FFFFFF"/>
              </a:solidFill>
            </a:endParaRPr>
          </a:p>
        </p:txBody>
      </p:sp>
      <p:sp>
        <p:nvSpPr>
          <p:cNvPr id="181" name="Google Shape;181;p30"/>
          <p:cNvSpPr txBox="1"/>
          <p:nvPr/>
        </p:nvSpPr>
        <p:spPr>
          <a:xfrm>
            <a:off x="1104425" y="1146500"/>
            <a:ext cx="15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2" name="Google Shape;182;p30"/>
          <p:cNvSpPr/>
          <p:nvPr/>
        </p:nvSpPr>
        <p:spPr>
          <a:xfrm>
            <a:off x="2550300" y="2338150"/>
            <a:ext cx="965400" cy="572700"/>
          </a:xfrm>
          <a:prstGeom prst="rect">
            <a:avLst/>
          </a:prstGeom>
          <a:solidFill>
            <a:srgbClr val="A61C00"/>
          </a:solidFill>
          <a:ln cap="flat" cmpd="sng" w="9525">
            <a:solidFill>
              <a:srgbClr val="98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Exploring the Environment</a:t>
            </a:r>
            <a:endParaRPr b="1" sz="800">
              <a:solidFill>
                <a:srgbClr val="FFFFFF"/>
              </a:solidFill>
            </a:endParaRPr>
          </a:p>
        </p:txBody>
      </p:sp>
      <p:sp>
        <p:nvSpPr>
          <p:cNvPr id="183" name="Google Shape;183;p30"/>
          <p:cNvSpPr/>
          <p:nvPr/>
        </p:nvSpPr>
        <p:spPr>
          <a:xfrm>
            <a:off x="5152250" y="2338150"/>
            <a:ext cx="965400" cy="572700"/>
          </a:xfrm>
          <a:prstGeom prst="rect">
            <a:avLst/>
          </a:prstGeom>
          <a:solidFill>
            <a:srgbClr val="E69138"/>
          </a:solid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Updating the network</a:t>
            </a:r>
            <a:endParaRPr b="1" sz="800">
              <a:solidFill>
                <a:srgbClr val="FFFFFF"/>
              </a:solidFill>
            </a:endParaRPr>
          </a:p>
        </p:txBody>
      </p:sp>
      <p:sp>
        <p:nvSpPr>
          <p:cNvPr id="184" name="Google Shape;184;p30"/>
          <p:cNvSpPr/>
          <p:nvPr/>
        </p:nvSpPr>
        <p:spPr>
          <a:xfrm>
            <a:off x="7754200" y="2338150"/>
            <a:ext cx="965400" cy="572700"/>
          </a:xfrm>
          <a:prstGeom prst="rect">
            <a:avLst/>
          </a:prstGeom>
          <a:solidFill>
            <a:srgbClr val="6AA84F"/>
          </a:solid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Output</a:t>
            </a:r>
            <a:endParaRPr b="1" sz="800">
              <a:solidFill>
                <a:srgbClr val="FFFFFF"/>
              </a:solidFill>
            </a:endParaRPr>
          </a:p>
        </p:txBody>
      </p:sp>
      <p:sp>
        <p:nvSpPr>
          <p:cNvPr id="185" name="Google Shape;185;p30"/>
          <p:cNvSpPr/>
          <p:nvPr/>
        </p:nvSpPr>
        <p:spPr>
          <a:xfrm>
            <a:off x="3852050" y="1146500"/>
            <a:ext cx="965400" cy="5727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DRL Faults</a:t>
            </a:r>
            <a:endParaRPr b="1" sz="800">
              <a:solidFill>
                <a:srgbClr val="FFFFFF"/>
              </a:solidFill>
            </a:endParaRPr>
          </a:p>
        </p:txBody>
      </p:sp>
      <p:cxnSp>
        <p:nvCxnSpPr>
          <p:cNvPr id="186" name="Google Shape;186;p30"/>
          <p:cNvCxnSpPr>
            <a:stCxn id="185" idx="2"/>
            <a:endCxn id="180" idx="0"/>
          </p:cNvCxnSpPr>
          <p:nvPr/>
        </p:nvCxnSpPr>
        <p:spPr>
          <a:xfrm flipH="1">
            <a:off x="1158950" y="1719200"/>
            <a:ext cx="3175800" cy="6189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30"/>
          <p:cNvCxnSpPr>
            <a:stCxn id="185" idx="2"/>
            <a:endCxn id="182" idx="0"/>
          </p:cNvCxnSpPr>
          <p:nvPr/>
        </p:nvCxnSpPr>
        <p:spPr>
          <a:xfrm flipH="1">
            <a:off x="3033050" y="1719200"/>
            <a:ext cx="1301700" cy="6189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30"/>
          <p:cNvCxnSpPr>
            <a:stCxn id="185" idx="2"/>
            <a:endCxn id="183" idx="0"/>
          </p:cNvCxnSpPr>
          <p:nvPr/>
        </p:nvCxnSpPr>
        <p:spPr>
          <a:xfrm>
            <a:off x="4334750" y="1719200"/>
            <a:ext cx="1300200" cy="6189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30"/>
          <p:cNvCxnSpPr>
            <a:stCxn id="185" idx="2"/>
            <a:endCxn id="184" idx="0"/>
          </p:cNvCxnSpPr>
          <p:nvPr/>
        </p:nvCxnSpPr>
        <p:spPr>
          <a:xfrm>
            <a:off x="4334750" y="1719200"/>
            <a:ext cx="3902100" cy="6189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30"/>
          <p:cNvCxnSpPr>
            <a:stCxn id="180" idx="2"/>
            <a:endCxn id="177" idx="0"/>
          </p:cNvCxnSpPr>
          <p:nvPr/>
        </p:nvCxnSpPr>
        <p:spPr>
          <a:xfrm>
            <a:off x="1159000" y="2910850"/>
            <a:ext cx="483000" cy="4425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30"/>
          <p:cNvCxnSpPr>
            <a:stCxn id="182" idx="2"/>
            <a:endCxn id="170" idx="0"/>
          </p:cNvCxnSpPr>
          <p:nvPr/>
        </p:nvCxnSpPr>
        <p:spPr>
          <a:xfrm>
            <a:off x="3033000" y="2910850"/>
            <a:ext cx="432900" cy="4425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30"/>
          <p:cNvCxnSpPr>
            <a:stCxn id="180" idx="2"/>
            <a:endCxn id="166" idx="0"/>
          </p:cNvCxnSpPr>
          <p:nvPr/>
        </p:nvCxnSpPr>
        <p:spPr>
          <a:xfrm flipH="1">
            <a:off x="687100" y="2910850"/>
            <a:ext cx="471900" cy="4425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30"/>
          <p:cNvCxnSpPr>
            <a:stCxn id="182" idx="2"/>
            <a:endCxn id="169" idx="0"/>
          </p:cNvCxnSpPr>
          <p:nvPr/>
        </p:nvCxnSpPr>
        <p:spPr>
          <a:xfrm flipH="1">
            <a:off x="2596800" y="2910850"/>
            <a:ext cx="436200" cy="4425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30"/>
          <p:cNvCxnSpPr>
            <a:stCxn id="184" idx="2"/>
            <a:endCxn id="176" idx="0"/>
          </p:cNvCxnSpPr>
          <p:nvPr/>
        </p:nvCxnSpPr>
        <p:spPr>
          <a:xfrm>
            <a:off x="8236900" y="2910850"/>
            <a:ext cx="442800" cy="4425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30"/>
          <p:cNvCxnSpPr>
            <a:stCxn id="184" idx="2"/>
            <a:endCxn id="175" idx="0"/>
          </p:cNvCxnSpPr>
          <p:nvPr/>
        </p:nvCxnSpPr>
        <p:spPr>
          <a:xfrm flipH="1">
            <a:off x="7845400" y="2910850"/>
            <a:ext cx="391500" cy="4425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30"/>
          <p:cNvCxnSpPr>
            <a:stCxn id="183" idx="2"/>
            <a:endCxn id="172" idx="0"/>
          </p:cNvCxnSpPr>
          <p:nvPr/>
        </p:nvCxnSpPr>
        <p:spPr>
          <a:xfrm flipH="1">
            <a:off x="4334750" y="2910850"/>
            <a:ext cx="1300200" cy="4425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30"/>
          <p:cNvCxnSpPr>
            <a:stCxn id="183" idx="2"/>
            <a:endCxn id="171" idx="0"/>
          </p:cNvCxnSpPr>
          <p:nvPr/>
        </p:nvCxnSpPr>
        <p:spPr>
          <a:xfrm flipH="1">
            <a:off x="5203850" y="2910850"/>
            <a:ext cx="431100" cy="4425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30"/>
          <p:cNvCxnSpPr>
            <a:stCxn id="183" idx="2"/>
            <a:endCxn id="173" idx="0"/>
          </p:cNvCxnSpPr>
          <p:nvPr/>
        </p:nvCxnSpPr>
        <p:spPr>
          <a:xfrm>
            <a:off x="5634950" y="2910850"/>
            <a:ext cx="437700" cy="4425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30"/>
          <p:cNvCxnSpPr>
            <a:stCxn id="183" idx="2"/>
            <a:endCxn id="174" idx="0"/>
          </p:cNvCxnSpPr>
          <p:nvPr/>
        </p:nvCxnSpPr>
        <p:spPr>
          <a:xfrm>
            <a:off x="5634950" y="2910850"/>
            <a:ext cx="1306800" cy="44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Interacting </a:t>
            </a:r>
            <a:r>
              <a:rPr lang="en-GB" sz="1900"/>
              <a:t>with the Environment</a:t>
            </a:r>
            <a:endParaRPr/>
          </a:p>
        </p:txBody>
      </p:sp>
      <p:sp>
        <p:nvSpPr>
          <p:cNvPr id="205" name="Google Shape;205;p31"/>
          <p:cNvSpPr txBox="1"/>
          <p:nvPr>
            <p:ph idx="1" type="body"/>
          </p:nvPr>
        </p:nvSpPr>
        <p:spPr>
          <a:xfrm>
            <a:off x="288800" y="1177575"/>
            <a:ext cx="4446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1: </a:t>
            </a:r>
            <a:r>
              <a:rPr lang="en-GB" sz="1400">
                <a:solidFill>
                  <a:srgbClr val="980000"/>
                </a:solidFill>
              </a:rPr>
              <a:t>Missing stepping </a:t>
            </a:r>
            <a:r>
              <a:rPr lang="en-GB" sz="1400">
                <a:solidFill>
                  <a:srgbClr val="980000"/>
                </a:solidFill>
              </a:rPr>
              <a:t>the</a:t>
            </a:r>
            <a:r>
              <a:rPr lang="en-GB" sz="1400">
                <a:solidFill>
                  <a:srgbClr val="980000"/>
                </a:solidFill>
              </a:rPr>
              <a:t> </a:t>
            </a:r>
            <a:r>
              <a:rPr lang="en-GB" sz="1400">
                <a:solidFill>
                  <a:srgbClr val="980000"/>
                </a:solidFill>
              </a:rPr>
              <a:t>environment:</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Failure to move the environment to a new state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2: </a:t>
            </a:r>
            <a:r>
              <a:rPr lang="en-GB" sz="1400">
                <a:solidFill>
                  <a:srgbClr val="980000"/>
                </a:solidFill>
              </a:rPr>
              <a:t>Missing terminal state:</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Wrong detection of the terminal state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Completely missing the </a:t>
            </a:r>
            <a:r>
              <a:rPr lang="en-GB" sz="1400">
                <a:solidFill>
                  <a:schemeClr val="dk1"/>
                </a:solidFill>
              </a:rPr>
              <a:t>terminal</a:t>
            </a:r>
            <a:r>
              <a:rPr lang="en-GB" sz="1400">
                <a:solidFill>
                  <a:schemeClr val="dk1"/>
                </a:solidFill>
              </a:rPr>
              <a:t> state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3: </a:t>
            </a:r>
            <a:r>
              <a:rPr lang="en-GB" sz="1400">
                <a:solidFill>
                  <a:srgbClr val="980000"/>
                </a:solidFill>
              </a:rPr>
              <a:t>Missing reset / close environment:</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Bad termination problems</a:t>
            </a:r>
            <a:endParaRPr sz="1400">
              <a:solidFill>
                <a:schemeClr val="dk1"/>
              </a:solidFill>
            </a:endParaRPr>
          </a:p>
        </p:txBody>
      </p:sp>
      <p:sp>
        <p:nvSpPr>
          <p:cNvPr id="206" name="Google Shape;206;p31"/>
          <p:cNvSpPr txBox="1"/>
          <p:nvPr>
            <p:ph idx="1" type="body"/>
          </p:nvPr>
        </p:nvSpPr>
        <p:spPr>
          <a:xfrm>
            <a:off x="3966325" y="1177575"/>
            <a:ext cx="424200" cy="40335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0350">
                <a:solidFill>
                  <a:schemeClr val="dk1"/>
                </a:solidFill>
              </a:rPr>
              <a:t>}</a:t>
            </a:r>
            <a:endParaRPr sz="1035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p:txBody>
      </p:sp>
      <p:sp>
        <p:nvSpPr>
          <p:cNvPr id="207" name="Google Shape;207;p31"/>
          <p:cNvSpPr txBox="1"/>
          <p:nvPr/>
        </p:nvSpPr>
        <p:spPr>
          <a:xfrm>
            <a:off x="4628325" y="2927075"/>
            <a:ext cx="394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Faults while t</a:t>
            </a:r>
            <a:r>
              <a:rPr lang="en-GB" sz="1600"/>
              <a:t>erminating the environment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22">
                <a:solidFill>
                  <a:srgbClr val="980000"/>
                </a:solidFill>
              </a:rPr>
              <a:t>Agenda</a:t>
            </a:r>
            <a:r>
              <a:rPr lang="en-GB">
                <a:solidFill>
                  <a:srgbClr val="980000"/>
                </a:solidFill>
              </a:rPr>
              <a:t>	</a:t>
            </a:r>
            <a:r>
              <a:rPr lang="en-GB"/>
              <a: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Char char="-"/>
            </a:pPr>
            <a:r>
              <a:rPr lang="en-GB" sz="2100">
                <a:solidFill>
                  <a:srgbClr val="000000"/>
                </a:solidFill>
              </a:rPr>
              <a:t>Introduction</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Key definitions</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Problem</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Solution</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Meta Model for DQN</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Experimental Design and Result </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Research Validation</a:t>
            </a:r>
            <a:endParaRPr sz="2100">
              <a:solidFill>
                <a:srgbClr val="000000"/>
              </a:solidFill>
            </a:endParaRPr>
          </a:p>
        </p:txBody>
      </p:sp>
      <p:pic>
        <p:nvPicPr>
          <p:cNvPr id="62" name="Google Shape;62;p14"/>
          <p:cNvPicPr preferRelativeResize="0"/>
          <p:nvPr/>
        </p:nvPicPr>
        <p:blipFill>
          <a:blip r:embed="rId3">
            <a:alphaModFix/>
          </a:blip>
          <a:stretch>
            <a:fillRect/>
          </a:stretch>
        </p:blipFill>
        <p:spPr>
          <a:xfrm>
            <a:off x="4310750" y="417725"/>
            <a:ext cx="4308026" cy="4308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Exploring </a:t>
            </a:r>
            <a:r>
              <a:rPr lang="en-GB" sz="1900"/>
              <a:t>the Environment</a:t>
            </a:r>
            <a:endParaRPr/>
          </a:p>
          <a:p>
            <a:pPr indent="0" lvl="0" marL="0" rtl="0" algn="l">
              <a:spcBef>
                <a:spcPts val="0"/>
              </a:spcBef>
              <a:spcAft>
                <a:spcPts val="0"/>
              </a:spcAft>
              <a:buNone/>
            </a:pPr>
            <a:r>
              <a:t/>
            </a:r>
            <a:endParaRPr sz="1900">
              <a:solidFill>
                <a:srgbClr val="980000"/>
              </a:solidFill>
            </a:endParaRPr>
          </a:p>
        </p:txBody>
      </p:sp>
      <p:sp>
        <p:nvSpPr>
          <p:cNvPr id="213" name="Google Shape;213;p32"/>
          <p:cNvSpPr txBox="1"/>
          <p:nvPr>
            <p:ph idx="1" type="body"/>
          </p:nvPr>
        </p:nvSpPr>
        <p:spPr>
          <a:xfrm>
            <a:off x="288800" y="1177575"/>
            <a:ext cx="4946100" cy="2624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Type 4: </a:t>
            </a:r>
            <a:r>
              <a:rPr lang="en-GB" sz="1400">
                <a:solidFill>
                  <a:srgbClr val="980000"/>
                </a:solidFill>
              </a:rPr>
              <a:t>Missing exploration:</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Failure to explore the environment while in a new state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5: </a:t>
            </a:r>
            <a:r>
              <a:rPr lang="en-GB" sz="1400">
                <a:solidFill>
                  <a:srgbClr val="980000"/>
                </a:solidFill>
              </a:rPr>
              <a:t>Suboptimal exploration rate:</a:t>
            </a:r>
            <a:endParaRPr sz="1400">
              <a:solidFill>
                <a:srgbClr val="98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Problems related to exploration parameters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For example the Epsilon in Epsilon greedy method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None/>
            </a:pPr>
            <a:r>
              <a:t/>
            </a:r>
            <a:endParaRPr sz="1400">
              <a:solidFill>
                <a:schemeClr val="dk1"/>
              </a:solidFill>
            </a:endParaRPr>
          </a:p>
        </p:txBody>
      </p:sp>
      <p:pic>
        <p:nvPicPr>
          <p:cNvPr id="214" name="Google Shape;214;p32"/>
          <p:cNvPicPr preferRelativeResize="0"/>
          <p:nvPr/>
        </p:nvPicPr>
        <p:blipFill>
          <a:blip r:embed="rId3">
            <a:alphaModFix/>
          </a:blip>
          <a:stretch>
            <a:fillRect/>
          </a:stretch>
        </p:blipFill>
        <p:spPr>
          <a:xfrm>
            <a:off x="5387300" y="811975"/>
            <a:ext cx="3604299" cy="28719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Updating </a:t>
            </a:r>
            <a:r>
              <a:rPr lang="en-GB" sz="1900"/>
              <a:t>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 name="Google Shape;220;p33"/>
          <p:cNvSpPr txBox="1"/>
          <p:nvPr>
            <p:ph idx="1" type="body"/>
          </p:nvPr>
        </p:nvSpPr>
        <p:spPr>
          <a:xfrm>
            <a:off x="288800" y="1177575"/>
            <a:ext cx="8520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Type 6: </a:t>
            </a:r>
            <a:r>
              <a:rPr lang="en-GB" sz="1400">
                <a:solidFill>
                  <a:srgbClr val="980000"/>
                </a:solidFill>
              </a:rPr>
              <a:t>Wrong update rule:</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Incorrect update rule for a value or policy function</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7: </a:t>
            </a:r>
            <a:r>
              <a:rPr lang="en-GB" sz="1400">
                <a:solidFill>
                  <a:srgbClr val="980000"/>
                </a:solidFill>
              </a:rPr>
              <a:t>Suboptimal network update frequency:</a:t>
            </a:r>
            <a:endParaRPr sz="1400">
              <a:solidFill>
                <a:srgbClr val="98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Network frequency update parameters cause issues if not properly calibrated</a:t>
            </a:r>
            <a:endParaRPr sz="1400">
              <a:solidFill>
                <a:srgbClr val="000000"/>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8: </a:t>
            </a:r>
            <a:r>
              <a:rPr lang="en-GB" sz="1400">
                <a:solidFill>
                  <a:srgbClr val="980000"/>
                </a:solidFill>
              </a:rPr>
              <a:t>Wrong network update:</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Wrong update of the parameters of the network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Wrong update of the network itself</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9: </a:t>
            </a:r>
            <a:r>
              <a:rPr lang="en-GB" sz="1400">
                <a:solidFill>
                  <a:srgbClr val="980000"/>
                </a:solidFill>
              </a:rPr>
              <a:t>Wrong calculation of gradients:</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Gradients of learning</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Output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p34"/>
          <p:cNvSpPr txBox="1"/>
          <p:nvPr>
            <p:ph idx="1" type="body"/>
          </p:nvPr>
        </p:nvSpPr>
        <p:spPr>
          <a:xfrm>
            <a:off x="288800" y="1177575"/>
            <a:ext cx="8520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Type 10: </a:t>
            </a:r>
            <a:r>
              <a:rPr lang="en-GB" sz="1400">
                <a:solidFill>
                  <a:srgbClr val="980000"/>
                </a:solidFill>
              </a:rPr>
              <a:t>Wrong output:</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Failure to define a correct output layer</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Type 11: </a:t>
            </a:r>
            <a:r>
              <a:rPr lang="en-GB" sz="1400">
                <a:solidFill>
                  <a:srgbClr val="980000"/>
                </a:solidFill>
              </a:rPr>
              <a:t>Wrong activation:</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Failure to define a correct activation function for output</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Validating </a:t>
            </a:r>
            <a:r>
              <a:rPr lang="en-GB" sz="1900"/>
              <a:t>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ct val="57894"/>
              <a:buFont typeface="Arial"/>
              <a:buNone/>
            </a:pPr>
            <a:r>
              <a:t/>
            </a:r>
            <a:endParaRPr sz="1900"/>
          </a:p>
        </p:txBody>
      </p:sp>
      <p:pic>
        <p:nvPicPr>
          <p:cNvPr id="232" name="Google Shape;232;p35"/>
          <p:cNvPicPr preferRelativeResize="0"/>
          <p:nvPr/>
        </p:nvPicPr>
        <p:blipFill rotWithShape="1">
          <a:blip r:embed="rId3">
            <a:alphaModFix/>
          </a:blip>
          <a:srcRect b="29641" l="0" r="2276" t="49334"/>
          <a:stretch/>
        </p:blipFill>
        <p:spPr>
          <a:xfrm>
            <a:off x="966725" y="869528"/>
            <a:ext cx="7210552" cy="38515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Meta </a:t>
            </a:r>
            <a:r>
              <a:rPr lang="en-GB" sz="1700"/>
              <a:t>Model</a:t>
            </a:r>
            <a:endParaRPr sz="1700"/>
          </a:p>
        </p:txBody>
      </p:sp>
      <p:sp>
        <p:nvSpPr>
          <p:cNvPr id="238" name="Google Shape;238;p36"/>
          <p:cNvSpPr txBox="1"/>
          <p:nvPr>
            <p:ph idx="1" type="body"/>
          </p:nvPr>
        </p:nvSpPr>
        <p:spPr>
          <a:xfrm>
            <a:off x="311700" y="1177575"/>
            <a:ext cx="2671800" cy="3415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solidFill>
                  <a:schemeClr val="dk1"/>
                </a:solidFill>
              </a:rPr>
              <a:t>Let’s consider </a:t>
            </a:r>
            <a:r>
              <a:rPr lang="en-GB" sz="1400">
                <a:solidFill>
                  <a:schemeClr val="dk1"/>
                </a:solidFill>
              </a:rPr>
              <a:t>the</a:t>
            </a:r>
            <a:r>
              <a:rPr lang="en-GB" sz="1400">
                <a:solidFill>
                  <a:schemeClr val="dk1"/>
                </a:solidFill>
              </a:rPr>
              <a:t> meta model for a DQN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Environment:</a:t>
            </a:r>
            <a:endParaRPr sz="1400">
              <a:solidFill>
                <a:schemeClr val="dk1"/>
              </a:solidFill>
            </a:endParaRPr>
          </a:p>
          <a:p>
            <a:pPr indent="0" lvl="0" marL="457200" rtl="0" algn="l">
              <a:lnSpc>
                <a:spcPct val="100000"/>
              </a:lnSpc>
              <a:spcBef>
                <a:spcPts val="0"/>
              </a:spcBef>
              <a:spcAft>
                <a:spcPts val="0"/>
              </a:spcAft>
              <a:buNone/>
            </a:pPr>
            <a:r>
              <a:rPr lang="en-GB" sz="1400">
                <a:solidFill>
                  <a:schemeClr val="dk1"/>
                </a:solidFill>
              </a:rPr>
              <a:t>Variables for </a:t>
            </a:r>
            <a:endParaRPr sz="1400">
              <a:solidFill>
                <a:schemeClr val="dk1"/>
              </a:solidFill>
            </a:endParaRPr>
          </a:p>
          <a:p>
            <a:pPr indent="0" lvl="0" marL="457200" rtl="0" algn="l">
              <a:lnSpc>
                <a:spcPct val="100000"/>
              </a:lnSpc>
              <a:spcBef>
                <a:spcPts val="0"/>
              </a:spcBef>
              <a:spcAft>
                <a:spcPts val="0"/>
              </a:spcAft>
              <a:buNone/>
            </a:pPr>
            <a:r>
              <a:rPr lang="en-GB" sz="1400">
                <a:solidFill>
                  <a:schemeClr val="dk1"/>
                </a:solidFill>
              </a:rPr>
              <a:t>number of actions and </a:t>
            </a:r>
            <a:endParaRPr sz="1400">
              <a:solidFill>
                <a:schemeClr val="dk1"/>
              </a:solidFill>
            </a:endParaRPr>
          </a:p>
          <a:p>
            <a:pPr indent="0" lvl="0" marL="457200" rtl="0" algn="l">
              <a:lnSpc>
                <a:spcPct val="100000"/>
              </a:lnSpc>
              <a:spcBef>
                <a:spcPts val="0"/>
              </a:spcBef>
              <a:spcAft>
                <a:spcPts val="0"/>
              </a:spcAft>
              <a:buNone/>
            </a:pPr>
            <a:r>
              <a:rPr lang="en-GB" sz="1400">
                <a:solidFill>
                  <a:schemeClr val="dk1"/>
                </a:solidFill>
              </a:rPr>
              <a:t>number of states</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Deep Q-Network: </a:t>
            </a:r>
            <a:endParaRPr sz="1400">
              <a:solidFill>
                <a:schemeClr val="dk1"/>
              </a:solidFill>
            </a:endParaRPr>
          </a:p>
          <a:p>
            <a:pPr indent="0" lvl="0" marL="457200" rtl="0" algn="l">
              <a:lnSpc>
                <a:spcPct val="100000"/>
              </a:lnSpc>
              <a:spcBef>
                <a:spcPts val="0"/>
              </a:spcBef>
              <a:spcAft>
                <a:spcPts val="0"/>
              </a:spcAft>
              <a:buNone/>
            </a:pPr>
            <a:r>
              <a:rPr lang="en-GB" sz="1400">
                <a:solidFill>
                  <a:schemeClr val="dk1"/>
                </a:solidFill>
              </a:rPr>
              <a:t>The decision making component</a:t>
            </a:r>
            <a:endParaRPr sz="1400">
              <a:solidFill>
                <a:schemeClr val="dk1"/>
              </a:solidFill>
            </a:endParaRPr>
          </a:p>
        </p:txBody>
      </p:sp>
      <p:pic>
        <p:nvPicPr>
          <p:cNvPr id="239" name="Google Shape;239;p36"/>
          <p:cNvPicPr preferRelativeResize="0"/>
          <p:nvPr/>
        </p:nvPicPr>
        <p:blipFill rotWithShape="1">
          <a:blip r:embed="rId3">
            <a:alphaModFix/>
          </a:blip>
          <a:srcRect b="9747" l="0" r="0" t="0"/>
          <a:stretch/>
        </p:blipFill>
        <p:spPr>
          <a:xfrm>
            <a:off x="2809875" y="1177575"/>
            <a:ext cx="6334125" cy="321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Detect Faults </a:t>
            </a:r>
            <a:r>
              <a:rPr lang="en-GB" sz="1700"/>
              <a:t>by Graph Transformation</a:t>
            </a:r>
            <a:endParaRPr sz="1700"/>
          </a:p>
        </p:txBody>
      </p:sp>
      <p:pic>
        <p:nvPicPr>
          <p:cNvPr id="245" name="Google Shape;245;p37"/>
          <p:cNvPicPr preferRelativeResize="0"/>
          <p:nvPr/>
        </p:nvPicPr>
        <p:blipFill rotWithShape="1">
          <a:blip r:embed="rId3">
            <a:alphaModFix/>
          </a:blip>
          <a:srcRect b="10785" l="0" r="0" t="0"/>
          <a:stretch/>
        </p:blipFill>
        <p:spPr>
          <a:xfrm>
            <a:off x="0" y="1111725"/>
            <a:ext cx="6055975" cy="3334450"/>
          </a:xfrm>
          <a:prstGeom prst="rect">
            <a:avLst/>
          </a:prstGeom>
          <a:noFill/>
          <a:ln>
            <a:noFill/>
          </a:ln>
        </p:spPr>
      </p:pic>
      <p:sp>
        <p:nvSpPr>
          <p:cNvPr id="246" name="Google Shape;246;p37"/>
          <p:cNvSpPr txBox="1"/>
          <p:nvPr/>
        </p:nvSpPr>
        <p:spPr>
          <a:xfrm>
            <a:off x="5242600" y="1234100"/>
            <a:ext cx="3810300" cy="2986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a:t>Two ways to build a DRL Program</a:t>
            </a:r>
            <a:endParaRPr/>
          </a:p>
          <a:p>
            <a:pPr indent="-317500" lvl="0" marL="457200" rtl="0" algn="l">
              <a:spcBef>
                <a:spcPts val="0"/>
              </a:spcBef>
              <a:spcAft>
                <a:spcPts val="0"/>
              </a:spcAft>
              <a:buSzPts val="1400"/>
              <a:buAutoNum type="arabicParenR"/>
            </a:pPr>
            <a:r>
              <a:rPr lang="en-GB"/>
              <a:t>Configure an </a:t>
            </a:r>
            <a:r>
              <a:rPr lang="en-GB"/>
              <a:t>arbitrary</a:t>
            </a:r>
            <a:r>
              <a:rPr lang="en-GB"/>
              <a:t> model directly.</a:t>
            </a:r>
            <a:endParaRPr/>
          </a:p>
          <a:p>
            <a:pPr indent="-317500" lvl="0" marL="457200" rtl="0" algn="l">
              <a:spcBef>
                <a:spcPts val="0"/>
              </a:spcBef>
              <a:spcAft>
                <a:spcPts val="0"/>
              </a:spcAft>
              <a:buSzPts val="1400"/>
              <a:buAutoNum type="arabicParenR"/>
            </a:pPr>
            <a:r>
              <a:rPr lang="en-GB"/>
              <a:t>Transform a DRL program to a model.</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LHS shows DRL-program with its initialized Environment.</a:t>
            </a:r>
            <a:endParaRPr/>
          </a:p>
          <a:p>
            <a:pPr indent="-317500" lvl="0" marL="457200" rtl="0" algn="l">
              <a:spcBef>
                <a:spcPts val="0"/>
              </a:spcBef>
              <a:spcAft>
                <a:spcPts val="0"/>
              </a:spcAft>
              <a:buSzPts val="1400"/>
              <a:buChar char="-"/>
            </a:pPr>
            <a:r>
              <a:rPr lang="en-GB"/>
              <a:t>The fault is detected if there is not a Step node just after Initialize.</a:t>
            </a:r>
            <a:endParaRPr/>
          </a:p>
          <a:p>
            <a:pPr indent="-317500" lvl="0" marL="457200" rtl="0" algn="l">
              <a:spcBef>
                <a:spcPts val="0"/>
              </a:spcBef>
              <a:spcAft>
                <a:spcPts val="0"/>
              </a:spcAft>
              <a:buSzPts val="1400"/>
              <a:buChar char="-"/>
            </a:pPr>
            <a:r>
              <a:rPr lang="en-GB"/>
              <a:t>NAC forbids the existence of Step right after Initialize. Thus, if the fault is detected, RHS adds a Faults node with relevant fault code to the DRL-program.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2358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Implementation</a:t>
            </a:r>
            <a:endParaRPr sz="1700">
              <a:solidFill>
                <a:srgbClr val="980000"/>
              </a:solidFill>
            </a:endParaRPr>
          </a:p>
        </p:txBody>
      </p:sp>
      <p:pic>
        <p:nvPicPr>
          <p:cNvPr id="252" name="Google Shape;252;p38"/>
          <p:cNvPicPr preferRelativeResize="0"/>
          <p:nvPr/>
        </p:nvPicPr>
        <p:blipFill>
          <a:blip r:embed="rId3">
            <a:alphaModFix/>
          </a:blip>
          <a:stretch>
            <a:fillRect/>
          </a:stretch>
        </p:blipFill>
        <p:spPr>
          <a:xfrm>
            <a:off x="1381100" y="950125"/>
            <a:ext cx="6724650" cy="2333625"/>
          </a:xfrm>
          <a:prstGeom prst="rect">
            <a:avLst/>
          </a:prstGeom>
          <a:noFill/>
          <a:ln>
            <a:noFill/>
          </a:ln>
        </p:spPr>
      </p:pic>
      <p:sp>
        <p:nvSpPr>
          <p:cNvPr id="253" name="Google Shape;253;p38"/>
          <p:cNvSpPr txBox="1"/>
          <p:nvPr/>
        </p:nvSpPr>
        <p:spPr>
          <a:xfrm>
            <a:off x="138450" y="3357900"/>
            <a:ext cx="8978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chemeClr val="dk1"/>
                </a:solidFill>
              </a:rPr>
              <a:t>In </a:t>
            </a:r>
            <a:r>
              <a:rPr lang="en-GB">
                <a:solidFill>
                  <a:schemeClr val="dk1"/>
                </a:solidFill>
              </a:rPr>
              <a:t>ConvertDRLProgram step, t</a:t>
            </a:r>
            <a:r>
              <a:rPr lang="en-GB"/>
              <a:t>he source code </a:t>
            </a:r>
            <a:r>
              <a:rPr lang="en-GB"/>
              <a:t>is </a:t>
            </a:r>
            <a:r>
              <a:rPr lang="en-GB"/>
              <a:t>parsed to extract relevant information in order to build the model.</a:t>
            </a:r>
            <a:endParaRPr/>
          </a:p>
          <a:p>
            <a:pPr indent="-317500" lvl="0" marL="457200" rtl="0" algn="l">
              <a:spcBef>
                <a:spcPts val="0"/>
              </a:spcBef>
              <a:spcAft>
                <a:spcPts val="0"/>
              </a:spcAft>
              <a:buSzPts val="1400"/>
              <a:buChar char="-"/>
            </a:pPr>
            <a:r>
              <a:rPr lang="en-GB"/>
              <a:t>Once the DL source code is modeled as a graph, by calling graphChecker, the detection rules can be used to execute the sequence of graph transformations on the model. </a:t>
            </a:r>
            <a:endParaRPr/>
          </a:p>
          <a:p>
            <a:pPr indent="-317500" lvl="0" marL="457200" rtl="0" algn="l">
              <a:spcBef>
                <a:spcPts val="0"/>
              </a:spcBef>
              <a:spcAft>
                <a:spcPts val="0"/>
              </a:spcAft>
              <a:buSzPts val="1400"/>
              <a:buChar char="-"/>
            </a:pPr>
            <a:r>
              <a:rPr lang="en-GB"/>
              <a:t>C</a:t>
            </a:r>
            <a:r>
              <a:rPr lang="en-GB"/>
              <a:t>urrent version of DRLinter are developed on OpenAI Gym and TensorFlow libraries in order for </a:t>
            </a:r>
            <a:r>
              <a:rPr lang="en-GB">
                <a:solidFill>
                  <a:schemeClr val="dk1"/>
                </a:solidFill>
              </a:rPr>
              <a:t>synthetic DRL programs</a:t>
            </a:r>
            <a:r>
              <a:rPr lang="en-GB"/>
              <a:t> to work.</a:t>
            </a:r>
            <a:endParaRPr/>
          </a:p>
          <a:p>
            <a:pPr indent="-317500" lvl="0" marL="457200" rtl="0" algn="l">
              <a:spcBef>
                <a:spcPts val="0"/>
              </a:spcBef>
              <a:spcAft>
                <a:spcPts val="0"/>
              </a:spcAft>
              <a:buSzPts val="1400"/>
              <a:buChar char="-"/>
            </a:pPr>
            <a:r>
              <a:rPr lang="en-GB"/>
              <a:t>By calling </a:t>
            </a:r>
            <a:r>
              <a:rPr lang="en-GB">
                <a:solidFill>
                  <a:schemeClr val="dk1"/>
                </a:solidFill>
              </a:rPr>
              <a:t>extractReport, </a:t>
            </a:r>
            <a:r>
              <a:rPr lang="en-GB"/>
              <a:t>a report will be extracted from the output of graphChecker.</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Experimental </a:t>
            </a:r>
            <a:r>
              <a:rPr lang="en-GB" sz="1700"/>
              <a:t>Design </a:t>
            </a:r>
            <a:endParaRPr sz="1700"/>
          </a:p>
        </p:txBody>
      </p:sp>
      <p:sp>
        <p:nvSpPr>
          <p:cNvPr id="259" name="Google Shape;259;p39"/>
          <p:cNvSpPr txBox="1"/>
          <p:nvPr/>
        </p:nvSpPr>
        <p:spPr>
          <a:xfrm>
            <a:off x="724925" y="1694350"/>
            <a:ext cx="7522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GB"/>
              <a:t>Need some buggy DRL codes that contain the types of faults covered in DRLinter.</a:t>
            </a:r>
            <a:endParaRPr/>
          </a:p>
          <a:p>
            <a:pPr indent="-317500" lvl="0" marL="457200" rtl="0" algn="l">
              <a:spcBef>
                <a:spcPts val="0"/>
              </a:spcBef>
              <a:spcAft>
                <a:spcPts val="0"/>
              </a:spcAft>
              <a:buSzPts val="1400"/>
              <a:buAutoNum type="arabicParenR"/>
            </a:pPr>
            <a:r>
              <a:rPr lang="en-GB"/>
              <a:t>Evaluate </a:t>
            </a:r>
            <a:r>
              <a:rPr lang="en-GB"/>
              <a:t>DRLinter using some synthetic faulty DRL programs that are created by reproducing real DRL faults</a:t>
            </a:r>
            <a:r>
              <a:rPr lang="en-GB"/>
              <a:t>.</a:t>
            </a:r>
            <a:endParaRPr/>
          </a:p>
          <a:p>
            <a:pPr indent="-317500" lvl="0" marL="457200" rtl="0" algn="l">
              <a:spcBef>
                <a:spcPts val="0"/>
              </a:spcBef>
              <a:spcAft>
                <a:spcPts val="0"/>
              </a:spcAft>
              <a:buSzPts val="1400"/>
              <a:buAutoNum type="arabicParenR"/>
            </a:pPr>
            <a:r>
              <a:rPr lang="en-GB"/>
              <a:t>Use StackOverflow and Github as a platform for DRL faulty program to construct </a:t>
            </a:r>
            <a:r>
              <a:rPr lang="en-GB"/>
              <a:t>taxonomy</a:t>
            </a:r>
            <a:r>
              <a:rPr lang="en-GB"/>
              <a:t> to synthesize buggy examples.</a:t>
            </a:r>
            <a:endParaRPr/>
          </a:p>
          <a:p>
            <a:pPr indent="-317500" lvl="1" marL="914400" rtl="0" algn="l">
              <a:spcBef>
                <a:spcPts val="0"/>
              </a:spcBef>
              <a:spcAft>
                <a:spcPts val="0"/>
              </a:spcAft>
              <a:buSzPts val="1400"/>
              <a:buAutoNum type="alphaLcParenR"/>
            </a:pPr>
            <a:r>
              <a:rPr lang="en-GB"/>
              <a:t>Step 1: Run a DRL programing using OpenAI Gym or Tensorflow.</a:t>
            </a:r>
            <a:endParaRPr/>
          </a:p>
          <a:p>
            <a:pPr indent="-317500" lvl="1" marL="914400" rtl="0" algn="l">
              <a:spcBef>
                <a:spcPts val="0"/>
              </a:spcBef>
              <a:spcAft>
                <a:spcPts val="0"/>
              </a:spcAft>
              <a:buSzPts val="1400"/>
              <a:buAutoNum type="alphaLcParenR"/>
            </a:pPr>
            <a:r>
              <a:rPr lang="en-GB"/>
              <a:t>Step 2: Injected the fault type to the code.</a:t>
            </a:r>
            <a:endParaRPr/>
          </a:p>
          <a:p>
            <a:pPr indent="-317500" lvl="1" marL="914400" rtl="0" algn="l">
              <a:spcBef>
                <a:spcPts val="0"/>
              </a:spcBef>
              <a:spcAft>
                <a:spcPts val="0"/>
              </a:spcAft>
              <a:buSzPts val="1400"/>
              <a:buAutoNum type="alphaLcParenR"/>
            </a:pPr>
            <a:r>
              <a:rPr lang="en-GB"/>
              <a:t>Step 3: If observed pattern of faults is found, they will be used to reproduce synthetic faulty samples for future use. Note that at least one faulty example will be executed at least once during detection rule process.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Experimental</a:t>
            </a:r>
            <a:r>
              <a:rPr lang="en-GB" sz="1700">
                <a:solidFill>
                  <a:srgbClr val="980000"/>
                </a:solidFill>
              </a:rPr>
              <a:t> </a:t>
            </a:r>
            <a:r>
              <a:rPr lang="en-GB" sz="1700">
                <a:solidFill>
                  <a:srgbClr val="000000"/>
                </a:solidFill>
              </a:rPr>
              <a:t>Sample </a:t>
            </a:r>
            <a:r>
              <a:rPr lang="en-GB" sz="1700"/>
              <a:t>Result</a:t>
            </a:r>
            <a:endParaRPr sz="1700"/>
          </a:p>
        </p:txBody>
      </p:sp>
      <p:pic>
        <p:nvPicPr>
          <p:cNvPr id="265" name="Google Shape;265;p40"/>
          <p:cNvPicPr preferRelativeResize="0"/>
          <p:nvPr/>
        </p:nvPicPr>
        <p:blipFill rotWithShape="1">
          <a:blip r:embed="rId3">
            <a:alphaModFix/>
          </a:blip>
          <a:srcRect b="0" l="0" r="0" t="15761"/>
          <a:stretch/>
        </p:blipFill>
        <p:spPr>
          <a:xfrm>
            <a:off x="1357325" y="1528698"/>
            <a:ext cx="6429375" cy="2479250"/>
          </a:xfrm>
          <a:prstGeom prst="rect">
            <a:avLst/>
          </a:prstGeom>
          <a:noFill/>
          <a:ln>
            <a:noFill/>
          </a:ln>
        </p:spPr>
      </p:pic>
      <p:sp>
        <p:nvSpPr>
          <p:cNvPr id="266" name="Google Shape;266;p40"/>
          <p:cNvSpPr txBox="1"/>
          <p:nvPr/>
        </p:nvSpPr>
        <p:spPr>
          <a:xfrm>
            <a:off x="446375" y="4007950"/>
            <a:ext cx="78588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DL interface can detect the bugs in all 15 synthetic examples, but failed to detect all existing faults in the programs.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400">
                <a:solidFill>
                  <a:srgbClr val="000000"/>
                </a:solidFill>
              </a:rPr>
              <a:t>Two ways to validate taxonomy of real faults.</a:t>
            </a:r>
            <a:endParaRPr sz="1400">
              <a:solidFill>
                <a:srgbClr val="000000"/>
              </a:solidFill>
            </a:endParaRPr>
          </a:p>
          <a:p>
            <a:pPr indent="0" lvl="0" marL="0" rtl="0" algn="l">
              <a:spcBef>
                <a:spcPts val="1200"/>
              </a:spcBef>
              <a:spcAft>
                <a:spcPts val="0"/>
              </a:spcAft>
              <a:buNone/>
            </a:pPr>
            <a:r>
              <a:rPr lang="en-GB" sz="1400">
                <a:solidFill>
                  <a:srgbClr val="000000"/>
                </a:solidFill>
              </a:rPr>
              <a:t>	a) Manual Analysis of Github artifacts and StackOverflow posts.</a:t>
            </a:r>
            <a:endParaRPr sz="1400">
              <a:solidFill>
                <a:schemeClr val="dk1"/>
              </a:solidFill>
            </a:endParaRPr>
          </a:p>
          <a:p>
            <a:pPr indent="0" lvl="0" marL="0" rtl="0" algn="l">
              <a:spcBef>
                <a:spcPts val="1200"/>
              </a:spcBef>
              <a:spcAft>
                <a:spcPts val="0"/>
              </a:spcAft>
              <a:buNone/>
            </a:pPr>
            <a:r>
              <a:rPr lang="en-GB" sz="1400">
                <a:solidFill>
                  <a:schemeClr val="dk1"/>
                </a:solidFill>
              </a:rPr>
              <a:t>	b) Conducted survey with developers/ ML researchers to verify completeness                        </a:t>
            </a:r>
            <a:endParaRPr sz="1400">
              <a:solidFill>
                <a:schemeClr val="dk1"/>
              </a:solidFill>
            </a:endParaRPr>
          </a:p>
          <a:p>
            <a:pPr indent="0" lvl="0" marL="457200" rtl="0" algn="l">
              <a:spcBef>
                <a:spcPts val="1200"/>
              </a:spcBef>
              <a:spcAft>
                <a:spcPts val="0"/>
              </a:spcAft>
              <a:buNone/>
            </a:pPr>
            <a:r>
              <a:rPr lang="en-GB" sz="1400">
                <a:solidFill>
                  <a:srgbClr val="000000"/>
                </a:solidFill>
              </a:rPr>
              <a:t>   </a:t>
            </a:r>
            <a:r>
              <a:rPr lang="en-GB" sz="1400">
                <a:solidFill>
                  <a:srgbClr val="000000"/>
                </a:solidFill>
              </a:rPr>
              <a:t> </a:t>
            </a:r>
            <a:r>
              <a:rPr lang="en-GB" sz="1400">
                <a:solidFill>
                  <a:schemeClr val="dk1"/>
                </a:solidFill>
              </a:rPr>
              <a:t>and usefulness of identified faulty type categories.</a:t>
            </a:r>
            <a:endParaRPr sz="1400">
              <a:solidFill>
                <a:srgbClr val="000000"/>
              </a:solidFill>
            </a:endParaRPr>
          </a:p>
          <a:p>
            <a:pPr indent="-317500" lvl="0" marL="457200" rtl="0" algn="l">
              <a:spcBef>
                <a:spcPts val="1200"/>
              </a:spcBef>
              <a:spcAft>
                <a:spcPts val="0"/>
              </a:spcAft>
              <a:buClr>
                <a:srgbClr val="000000"/>
              </a:buClr>
              <a:buSzPts val="1400"/>
              <a:buChar char="-"/>
            </a:pPr>
            <a:r>
              <a:rPr lang="en-GB" sz="1400">
                <a:solidFill>
                  <a:srgbClr val="000000"/>
                </a:solidFill>
              </a:rPr>
              <a:t>Pros and Cons discussion.</a:t>
            </a:r>
            <a:endParaRPr sz="1400">
              <a:solidFill>
                <a:srgbClr val="000000"/>
              </a:solidFill>
            </a:endParaRPr>
          </a:p>
        </p:txBody>
      </p:sp>
      <p:sp>
        <p:nvSpPr>
          <p:cNvPr id="272" name="Google Shape;272;p41"/>
          <p:cNvSpPr txBox="1"/>
          <p:nvPr/>
        </p:nvSpPr>
        <p:spPr>
          <a:xfrm>
            <a:off x="311700" y="318975"/>
            <a:ext cx="7787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980000"/>
                </a:solidFill>
              </a:rPr>
              <a:t>Research </a:t>
            </a:r>
            <a:r>
              <a:rPr lang="en-GB" sz="1700">
                <a:solidFill>
                  <a:schemeClr val="dk1"/>
                </a:solidFill>
              </a:rPr>
              <a:t>Validation</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178050" y="294525"/>
            <a:ext cx="7036800" cy="446400"/>
          </a:xfrm>
          <a:prstGeom prst="rect">
            <a:avLst/>
          </a:prstGeom>
          <a:noFill/>
          <a:ln>
            <a:noFill/>
          </a:ln>
        </p:spPr>
        <p:txBody>
          <a:bodyPr anchorCtr="0" anchor="t" bIns="91425" lIns="91425" spcFirstLastPara="1" rIns="91425" wrap="square" tIns="91425">
            <a:spAutoFit/>
          </a:bodyPr>
          <a:lstStyle/>
          <a:p>
            <a:pPr indent="0" lvl="0" marL="1828800" rtl="0" algn="l">
              <a:spcBef>
                <a:spcPts val="0"/>
              </a:spcBef>
              <a:spcAft>
                <a:spcPts val="0"/>
              </a:spcAft>
              <a:buNone/>
            </a:pPr>
            <a:r>
              <a:rPr lang="en-GB" sz="1700"/>
              <a:t>         </a:t>
            </a:r>
            <a:r>
              <a:rPr lang="en-GB" sz="1700"/>
              <a:t>What </a:t>
            </a:r>
            <a:r>
              <a:rPr lang="en-GB" sz="1700"/>
              <a:t>is </a:t>
            </a:r>
            <a:r>
              <a:rPr lang="en-GB" sz="1700">
                <a:solidFill>
                  <a:srgbClr val="980000"/>
                </a:solidFill>
              </a:rPr>
              <a:t>Deep Learning</a:t>
            </a:r>
            <a:r>
              <a:rPr lang="en-GB" sz="1700"/>
              <a:t>?</a:t>
            </a:r>
            <a:endParaRPr sz="1700"/>
          </a:p>
        </p:txBody>
      </p:sp>
      <p:pic>
        <p:nvPicPr>
          <p:cNvPr id="68" name="Google Shape;68;p15"/>
          <p:cNvPicPr preferRelativeResize="0"/>
          <p:nvPr/>
        </p:nvPicPr>
        <p:blipFill>
          <a:blip r:embed="rId3">
            <a:alphaModFix/>
          </a:blip>
          <a:stretch>
            <a:fillRect/>
          </a:stretch>
        </p:blipFill>
        <p:spPr>
          <a:xfrm>
            <a:off x="1341725" y="811725"/>
            <a:ext cx="7310299" cy="406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6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457200" lvl="0" marL="1828800" rtl="0" algn="l">
              <a:spcBef>
                <a:spcPts val="1200"/>
              </a:spcBef>
              <a:spcAft>
                <a:spcPts val="1200"/>
              </a:spcAft>
              <a:buNone/>
            </a:pPr>
            <a:r>
              <a:rPr b="1" lang="en-GB" sz="3500">
                <a:solidFill>
                  <a:srgbClr val="980000"/>
                </a:solidFill>
              </a:rPr>
              <a:t>ANY </a:t>
            </a:r>
            <a:r>
              <a:rPr b="1" lang="en-GB" sz="3500">
                <a:solidFill>
                  <a:srgbClr val="000000"/>
                </a:solidFill>
              </a:rPr>
              <a:t>QUESTIONS ??</a:t>
            </a:r>
            <a:endParaRPr b="1" sz="3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888275" y="104500"/>
            <a:ext cx="7511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t>What about </a:t>
            </a:r>
            <a:r>
              <a:rPr lang="en-GB" sz="1700">
                <a:solidFill>
                  <a:srgbClr val="980000"/>
                </a:solidFill>
              </a:rPr>
              <a:t>Reinforcement Learning</a:t>
            </a:r>
            <a:r>
              <a:rPr lang="en-GB" sz="1700"/>
              <a:t>?</a:t>
            </a:r>
            <a:endParaRPr sz="1700"/>
          </a:p>
        </p:txBody>
      </p:sp>
      <p:pic>
        <p:nvPicPr>
          <p:cNvPr id="74" name="Google Shape;74;p16"/>
          <p:cNvPicPr preferRelativeResize="0"/>
          <p:nvPr/>
        </p:nvPicPr>
        <p:blipFill>
          <a:blip r:embed="rId3">
            <a:alphaModFix/>
          </a:blip>
          <a:stretch>
            <a:fillRect/>
          </a:stretch>
        </p:blipFill>
        <p:spPr>
          <a:xfrm>
            <a:off x="1123387" y="852124"/>
            <a:ext cx="7040875" cy="353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692325" y="143700"/>
            <a:ext cx="7511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t>Deep Reinforcement Learning (</a:t>
            </a:r>
            <a:r>
              <a:rPr lang="en-GB" sz="1700">
                <a:solidFill>
                  <a:srgbClr val="980000"/>
                </a:solidFill>
              </a:rPr>
              <a:t>DRL</a:t>
            </a:r>
            <a:r>
              <a:rPr lang="en-GB" sz="1700"/>
              <a:t>) Systems</a:t>
            </a:r>
            <a:endParaRPr sz="1700"/>
          </a:p>
        </p:txBody>
      </p:sp>
      <p:pic>
        <p:nvPicPr>
          <p:cNvPr id="80" name="Google Shape;80;p17"/>
          <p:cNvPicPr preferRelativeResize="0"/>
          <p:nvPr/>
        </p:nvPicPr>
        <p:blipFill>
          <a:blip r:embed="rId3">
            <a:alphaModFix/>
          </a:blip>
          <a:stretch>
            <a:fillRect/>
          </a:stretch>
        </p:blipFill>
        <p:spPr>
          <a:xfrm>
            <a:off x="1399875" y="847975"/>
            <a:ext cx="6096000" cy="412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692325" y="143700"/>
            <a:ext cx="7511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t>Deep Reinforcement Learning (</a:t>
            </a:r>
            <a:r>
              <a:rPr lang="en-GB" sz="1700">
                <a:solidFill>
                  <a:srgbClr val="980000"/>
                </a:solidFill>
              </a:rPr>
              <a:t>DRL</a:t>
            </a:r>
            <a:r>
              <a:rPr lang="en-GB" sz="1700"/>
              <a:t>) Systems</a:t>
            </a:r>
            <a:endParaRPr sz="1700"/>
          </a:p>
        </p:txBody>
      </p:sp>
      <p:sp>
        <p:nvSpPr>
          <p:cNvPr id="86" name="Google Shape;86;p18"/>
          <p:cNvSpPr txBox="1"/>
          <p:nvPr/>
        </p:nvSpPr>
        <p:spPr>
          <a:xfrm>
            <a:off x="527700" y="809900"/>
            <a:ext cx="83943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Deep Reinforcement Learning tries to solve problems that require dynamic sequential decision making.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Agent Exploration/Exploitation tradeoff balancing.</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	- Decide whether to go for decision with </a:t>
            </a:r>
            <a:r>
              <a:rPr lang="en-GB">
                <a:solidFill>
                  <a:srgbClr val="980000"/>
                </a:solidFill>
              </a:rPr>
              <a:t>known high yield</a:t>
            </a:r>
            <a:r>
              <a:rPr lang="en-GB"/>
              <a:t> or to </a:t>
            </a:r>
            <a:r>
              <a:rPr lang="en-GB">
                <a:solidFill>
                  <a:srgbClr val="980000"/>
                </a:solidFill>
              </a:rPr>
              <a:t>explore a new decision</a:t>
            </a:r>
            <a:r>
              <a:rPr lang="en-GB"/>
              <a:t> 	  which may or may not have a higher yield.</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	- They usually collect data with a stochastic policy.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Idea to promote exploration is giving the agent a motive to explore unknown outcomes.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	- Generally done by incentivising exploration by modifying the loss function.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731525" y="209000"/>
            <a:ext cx="7798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980000"/>
                </a:solidFill>
              </a:rPr>
              <a:t>Applications</a:t>
            </a:r>
            <a:r>
              <a:rPr lang="en-GB" sz="1700"/>
              <a:t> of Deep Reinforcement Learning</a:t>
            </a:r>
            <a:endParaRPr sz="1700"/>
          </a:p>
        </p:txBody>
      </p:sp>
      <p:sp>
        <p:nvSpPr>
          <p:cNvPr id="92" name="Google Shape;92;p19"/>
          <p:cNvSpPr txBox="1"/>
          <p:nvPr/>
        </p:nvSpPr>
        <p:spPr>
          <a:xfrm>
            <a:off x="431075" y="1084225"/>
            <a:ext cx="8373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C4587"/>
              </a:buClr>
              <a:buSzPts val="1600"/>
              <a:buChar char="-"/>
            </a:pPr>
            <a:r>
              <a:rPr lang="en-GB" sz="1600">
                <a:solidFill>
                  <a:srgbClr val="1C4587"/>
                </a:solidFill>
              </a:rPr>
              <a:t>Automobile industry :</a:t>
            </a:r>
            <a:endParaRPr sz="1600">
              <a:solidFill>
                <a:srgbClr val="1C4587"/>
              </a:solidFill>
            </a:endParaRPr>
          </a:p>
          <a:p>
            <a:pPr indent="-317500" lvl="1" marL="914400" rtl="0" algn="l">
              <a:spcBef>
                <a:spcPts val="0"/>
              </a:spcBef>
              <a:spcAft>
                <a:spcPts val="0"/>
              </a:spcAft>
              <a:buSzPts val="1400"/>
              <a:buChar char="-"/>
            </a:pPr>
            <a:r>
              <a:rPr lang="en-GB"/>
              <a:t>Autonomous Cars</a:t>
            </a:r>
            <a:endParaRPr/>
          </a:p>
          <a:p>
            <a:pPr indent="-317500" lvl="1" marL="914400" rtl="0" algn="l">
              <a:spcBef>
                <a:spcPts val="0"/>
              </a:spcBef>
              <a:spcAft>
                <a:spcPts val="0"/>
              </a:spcAft>
              <a:buSzPts val="1400"/>
              <a:buChar char="-"/>
            </a:pPr>
            <a:r>
              <a:rPr lang="en-GB"/>
              <a:t>Intelligent Braking Systems</a:t>
            </a:r>
            <a:endParaRPr/>
          </a:p>
          <a:p>
            <a:pPr indent="0" lvl="0" marL="0" rtl="0" algn="l">
              <a:spcBef>
                <a:spcPts val="0"/>
              </a:spcBef>
              <a:spcAft>
                <a:spcPts val="0"/>
              </a:spcAft>
              <a:buNone/>
            </a:pPr>
            <a:r>
              <a:t/>
            </a:r>
            <a:endParaRPr/>
          </a:p>
          <a:p>
            <a:pPr indent="-330200" lvl="0" marL="457200" rtl="0" algn="l">
              <a:spcBef>
                <a:spcPts val="0"/>
              </a:spcBef>
              <a:spcAft>
                <a:spcPts val="0"/>
              </a:spcAft>
              <a:buClr>
                <a:srgbClr val="1C4587"/>
              </a:buClr>
              <a:buSzPts val="1600"/>
              <a:buChar char="-"/>
            </a:pPr>
            <a:r>
              <a:rPr lang="en-GB" sz="1600">
                <a:solidFill>
                  <a:srgbClr val="1C4587"/>
                </a:solidFill>
              </a:rPr>
              <a:t>Healthcare :</a:t>
            </a:r>
            <a:endParaRPr sz="1600">
              <a:solidFill>
                <a:srgbClr val="1C4587"/>
              </a:solidFill>
            </a:endParaRPr>
          </a:p>
          <a:p>
            <a:pPr indent="-317500" lvl="1" marL="914400" rtl="0" algn="l">
              <a:spcBef>
                <a:spcPts val="0"/>
              </a:spcBef>
              <a:spcAft>
                <a:spcPts val="0"/>
              </a:spcAft>
              <a:buSzPts val="1400"/>
              <a:buChar char="-"/>
            </a:pPr>
            <a:r>
              <a:rPr lang="en-GB"/>
              <a:t>Automated Diagnosis </a:t>
            </a:r>
            <a:endParaRPr/>
          </a:p>
          <a:p>
            <a:pPr indent="-317500" lvl="1" marL="914400" rtl="0" algn="l">
              <a:spcBef>
                <a:spcPts val="0"/>
              </a:spcBef>
              <a:spcAft>
                <a:spcPts val="0"/>
              </a:spcAft>
              <a:buSzPts val="1400"/>
              <a:buChar char="-"/>
            </a:pPr>
            <a:r>
              <a:rPr lang="en-GB"/>
              <a:t>Chronic disease treatments</a:t>
            </a:r>
            <a:endParaRPr/>
          </a:p>
          <a:p>
            <a:pPr indent="0" lvl="0" marL="914400" rtl="0" algn="l">
              <a:spcBef>
                <a:spcPts val="0"/>
              </a:spcBef>
              <a:spcAft>
                <a:spcPts val="0"/>
              </a:spcAft>
              <a:buNone/>
            </a:pPr>
            <a:r>
              <a:t/>
            </a:r>
            <a:endParaRPr/>
          </a:p>
          <a:p>
            <a:pPr indent="-330200" lvl="0" marL="457200" rtl="0" algn="l">
              <a:spcBef>
                <a:spcPts val="0"/>
              </a:spcBef>
              <a:spcAft>
                <a:spcPts val="0"/>
              </a:spcAft>
              <a:buClr>
                <a:srgbClr val="1C4587"/>
              </a:buClr>
              <a:buSzPts val="1600"/>
              <a:buChar char="-"/>
            </a:pPr>
            <a:r>
              <a:rPr lang="en-GB" sz="1600">
                <a:solidFill>
                  <a:srgbClr val="1C4587"/>
                </a:solidFill>
              </a:rPr>
              <a:t>Robotics :</a:t>
            </a:r>
            <a:endParaRPr sz="1600">
              <a:solidFill>
                <a:srgbClr val="1C4587"/>
              </a:solidFill>
            </a:endParaRPr>
          </a:p>
          <a:p>
            <a:pPr indent="-317500" lvl="1" marL="914400" rtl="0" algn="l">
              <a:spcBef>
                <a:spcPts val="0"/>
              </a:spcBef>
              <a:spcAft>
                <a:spcPts val="0"/>
              </a:spcAft>
              <a:buSzPts val="1400"/>
              <a:buChar char="-"/>
            </a:pPr>
            <a:r>
              <a:rPr lang="en-GB"/>
              <a:t>Manufacturing (Assembly lines)</a:t>
            </a:r>
            <a:endParaRPr/>
          </a:p>
          <a:p>
            <a:pPr indent="-317500" lvl="1" marL="914400" rtl="0" algn="l">
              <a:spcBef>
                <a:spcPts val="0"/>
              </a:spcBef>
              <a:spcAft>
                <a:spcPts val="0"/>
              </a:spcAft>
              <a:buSzPts val="1400"/>
              <a:buChar char="-"/>
            </a:pPr>
            <a:r>
              <a:rPr lang="en-GB"/>
              <a:t>Combat Training</a:t>
            </a:r>
            <a:endParaRPr/>
          </a:p>
        </p:txBody>
      </p:sp>
      <p:pic>
        <p:nvPicPr>
          <p:cNvPr id="93" name="Google Shape;93;p19"/>
          <p:cNvPicPr preferRelativeResize="0"/>
          <p:nvPr/>
        </p:nvPicPr>
        <p:blipFill>
          <a:blip r:embed="rId3">
            <a:alphaModFix/>
          </a:blip>
          <a:stretch>
            <a:fillRect/>
          </a:stretch>
        </p:blipFill>
        <p:spPr>
          <a:xfrm>
            <a:off x="4572000" y="1017275"/>
            <a:ext cx="3882276" cy="3108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Why</a:t>
            </a:r>
            <a:r>
              <a:rPr lang="en-GB" sz="1700"/>
              <a:t> go for DRL and not RL Systems?</a:t>
            </a:r>
            <a:endParaRPr sz="1700"/>
          </a:p>
        </p:txBody>
      </p:sp>
      <p:sp>
        <p:nvSpPr>
          <p:cNvPr id="99" name="Google Shape;99;p20"/>
          <p:cNvSpPr txBox="1"/>
          <p:nvPr>
            <p:ph idx="1" type="body"/>
          </p:nvPr>
        </p:nvSpPr>
        <p:spPr>
          <a:xfrm>
            <a:off x="311700" y="1214850"/>
            <a:ext cx="8832300" cy="4010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Example of a video game :</a:t>
            </a:r>
            <a:endParaRPr sz="1400">
              <a:solidFill>
                <a:schemeClr val="dk1"/>
              </a:solidFill>
            </a:endParaRPr>
          </a:p>
          <a:p>
            <a:pPr indent="0" lvl="0" marL="914400" rtl="0" algn="l">
              <a:spcBef>
                <a:spcPts val="1200"/>
              </a:spcBef>
              <a:spcAft>
                <a:spcPts val="0"/>
              </a:spcAft>
              <a:buNone/>
            </a:pPr>
            <a:r>
              <a:t/>
            </a:r>
            <a:endParaRPr sz="1400">
              <a:solidFill>
                <a:schemeClr val="dk1"/>
              </a:solidFill>
            </a:endParaRPr>
          </a:p>
          <a:p>
            <a:pPr indent="-317500" lvl="1" marL="1371600" rtl="0" algn="l">
              <a:spcBef>
                <a:spcPts val="1200"/>
              </a:spcBef>
              <a:spcAft>
                <a:spcPts val="0"/>
              </a:spcAft>
              <a:buClr>
                <a:schemeClr val="dk1"/>
              </a:buClr>
              <a:buSzPts val="1400"/>
              <a:buChar char="-"/>
            </a:pPr>
            <a:r>
              <a:rPr lang="en-GB">
                <a:solidFill>
                  <a:schemeClr val="dk1"/>
                </a:solidFill>
              </a:rPr>
              <a:t>A reinforcement learning model can keep track of all the (state, action) pairs. </a:t>
            </a:r>
            <a:endParaRPr>
              <a:solidFill>
                <a:schemeClr val="dk1"/>
              </a:solidFill>
            </a:endParaRPr>
          </a:p>
          <a:p>
            <a:pPr indent="-317500" lvl="1" marL="1371600" rtl="0" algn="l">
              <a:spcBef>
                <a:spcPts val="0"/>
              </a:spcBef>
              <a:spcAft>
                <a:spcPts val="0"/>
              </a:spcAft>
              <a:buClr>
                <a:schemeClr val="dk1"/>
              </a:buClr>
              <a:buSzPts val="1400"/>
              <a:buChar char="-"/>
            </a:pPr>
            <a:r>
              <a:rPr lang="en-GB">
                <a:solidFill>
                  <a:schemeClr val="dk1"/>
                </a:solidFill>
              </a:rPr>
              <a:t>Maintaining all these pairs is possible in case of a </a:t>
            </a:r>
            <a:r>
              <a:rPr lang="en-GB">
                <a:solidFill>
                  <a:schemeClr val="dk1"/>
                </a:solidFill>
              </a:rPr>
              <a:t>2D</a:t>
            </a:r>
            <a:r>
              <a:rPr lang="en-GB">
                <a:solidFill>
                  <a:schemeClr val="dk1"/>
                </a:solidFill>
              </a:rPr>
              <a:t> game such as Pacman.</a:t>
            </a:r>
            <a:endParaRPr>
              <a:solidFill>
                <a:schemeClr val="dk1"/>
              </a:solidFill>
            </a:endParaRPr>
          </a:p>
          <a:p>
            <a:pPr indent="-317500" lvl="1" marL="1371600" rtl="0" algn="l">
              <a:spcBef>
                <a:spcPts val="0"/>
              </a:spcBef>
              <a:spcAft>
                <a:spcPts val="0"/>
              </a:spcAft>
              <a:buClr>
                <a:schemeClr val="dk1"/>
              </a:buClr>
              <a:buSzPts val="1400"/>
              <a:buChar char="-"/>
            </a:pPr>
            <a:r>
              <a:rPr lang="en-GB">
                <a:solidFill>
                  <a:schemeClr val="dk1"/>
                </a:solidFill>
              </a:rPr>
              <a:t>In case of bigger games, even a slightly changed state is still a distinct state. It becomes </a:t>
            </a:r>
            <a:r>
              <a:rPr lang="en-GB">
                <a:solidFill>
                  <a:schemeClr val="dk1"/>
                </a:solidFill>
              </a:rPr>
              <a:t>infeasible</a:t>
            </a:r>
            <a:r>
              <a:rPr lang="en-GB">
                <a:solidFill>
                  <a:schemeClr val="dk1"/>
                </a:solidFill>
              </a:rPr>
              <a:t> for an RL to keep track of all (state, action) pairs.</a:t>
            </a:r>
            <a:endParaRPr>
              <a:solidFill>
                <a:schemeClr val="dk1"/>
              </a:solidFill>
            </a:endParaRPr>
          </a:p>
          <a:p>
            <a:pPr indent="-317500" lvl="1" marL="1371600" rtl="0" algn="l">
              <a:spcBef>
                <a:spcPts val="0"/>
              </a:spcBef>
              <a:spcAft>
                <a:spcPts val="0"/>
              </a:spcAft>
              <a:buClr>
                <a:schemeClr val="dk1"/>
              </a:buClr>
              <a:buSzPts val="1400"/>
              <a:buChar char="-"/>
            </a:pPr>
            <a:r>
              <a:rPr lang="en-GB">
                <a:solidFill>
                  <a:schemeClr val="dk1"/>
                </a:solidFill>
                <a:highlight>
                  <a:srgbClr val="FFFFFF"/>
                </a:highlight>
              </a:rPr>
              <a:t>You could use something that can generalize the knowledge instead of </a:t>
            </a:r>
            <a:r>
              <a:rPr i="1" lang="en-GB">
                <a:solidFill>
                  <a:schemeClr val="dk1"/>
                </a:solidFill>
                <a:highlight>
                  <a:srgbClr val="FFFFFF"/>
                </a:highlight>
              </a:rPr>
              <a:t>storing</a:t>
            </a:r>
            <a:r>
              <a:rPr lang="en-GB">
                <a:solidFill>
                  <a:schemeClr val="dk1"/>
                </a:solidFill>
                <a:highlight>
                  <a:srgbClr val="FFFFFF"/>
                </a:highlight>
              </a:rPr>
              <a:t> and </a:t>
            </a:r>
            <a:r>
              <a:rPr i="1" lang="en-GB">
                <a:solidFill>
                  <a:schemeClr val="dk1"/>
                </a:solidFill>
                <a:highlight>
                  <a:srgbClr val="FFFFFF"/>
                </a:highlight>
              </a:rPr>
              <a:t>looking up</a:t>
            </a:r>
            <a:r>
              <a:rPr lang="en-GB">
                <a:solidFill>
                  <a:schemeClr val="dk1"/>
                </a:solidFill>
                <a:highlight>
                  <a:srgbClr val="FFFFFF"/>
                </a:highlight>
              </a:rPr>
              <a:t> every little distinct state.</a:t>
            </a:r>
            <a:endParaRPr>
              <a:solidFill>
                <a:schemeClr val="dk1"/>
              </a:solidFill>
              <a:highlight>
                <a:srgbClr val="FFFFFF"/>
              </a:highlight>
            </a:endParaRPr>
          </a:p>
          <a:p>
            <a:pPr indent="-317500" lvl="1" marL="1371600" rtl="0" algn="l">
              <a:spcBef>
                <a:spcPts val="0"/>
              </a:spcBef>
              <a:spcAft>
                <a:spcPts val="0"/>
              </a:spcAft>
              <a:buClr>
                <a:schemeClr val="dk1"/>
              </a:buClr>
              <a:buSzPts val="1400"/>
              <a:buChar char="-"/>
            </a:pPr>
            <a:r>
              <a:rPr lang="en-GB">
                <a:solidFill>
                  <a:schemeClr val="dk1"/>
                </a:solidFill>
              </a:rPr>
              <a:t>This is where a DL neural network comes into the picture which can predict the reward for an input (state, action) pair or </a:t>
            </a:r>
            <a:r>
              <a:rPr lang="en-GB">
                <a:solidFill>
                  <a:schemeClr val="dk1"/>
                </a:solidFill>
                <a:highlight>
                  <a:srgbClr val="FFFFFF"/>
                </a:highlight>
              </a:rPr>
              <a:t>or pick the best action given a state, however you like to look at it.</a:t>
            </a:r>
            <a:endParaRPr>
              <a:solidFill>
                <a:schemeClr val="dk1"/>
              </a:solidFill>
              <a:highlight>
                <a:srgbClr val="FFFFFF"/>
              </a:highlight>
            </a:endParaRPr>
          </a:p>
          <a:p>
            <a:pPr indent="0" lvl="0" marL="1371600" rtl="0" algn="l">
              <a:spcBef>
                <a:spcPts val="0"/>
              </a:spcBef>
              <a:spcAft>
                <a:spcPts val="0"/>
              </a:spcAft>
              <a:buNone/>
            </a:pPr>
            <a:r>
              <a:t/>
            </a:r>
            <a:endParaRPr sz="1400">
              <a:solidFill>
                <a:schemeClr val="dk1"/>
              </a:solidFill>
              <a:highlight>
                <a:srgbClr val="FFFFFF"/>
              </a:highlight>
            </a:endParaRPr>
          </a:p>
          <a:p>
            <a:pPr indent="0" lvl="0" marL="1371600" rtl="0" algn="l">
              <a:spcBef>
                <a:spcPts val="0"/>
              </a:spcBef>
              <a:spcAft>
                <a:spcPts val="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Learning to control a real cart-pole system from scratch in only 7 trials. The whole learning process is shown. The learning progress can easily be seen after each trial." id="104" name="Google Shape;104;p21" title="Cart-Pole Swing-up">
            <a:hlinkClick r:id="rId3"/>
          </p:cNvPr>
          <p:cNvPicPr preferRelativeResize="0"/>
          <p:nvPr/>
        </p:nvPicPr>
        <p:blipFill>
          <a:blip r:embed="rId4">
            <a:alphaModFix/>
          </a:blip>
          <a:stretch>
            <a:fillRect/>
          </a:stretch>
        </p:blipFill>
        <p:spPr>
          <a:xfrm>
            <a:off x="1393375" y="0"/>
            <a:ext cx="668385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