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dfa335a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3dfa335a9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3dfa335a93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23dfa335a93_0_8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182a091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2182a09189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3dfa335a93_0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3dfa335a93_0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dfa335a93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3dfa335a93_0_3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dfa335a93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might not be fixed size like image but a sequence like words and we need to understand from the data prior in the sequence info to determine output. RNN maintains h(t) at each timestep of sequence processed.</a:t>
            </a:r>
            <a:endParaRPr/>
          </a:p>
        </p:txBody>
      </p:sp>
      <p:sp>
        <p:nvSpPr>
          <p:cNvPr id="132" name="Google Shape;132;g23dfa335a93_0_4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dfa335a93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3dfa335a93_0_5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dfa335a9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dfa335a9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dfa335a93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3dfa335a93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dfa335a93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3dfa335a93_0_8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dfa335a93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3dfa335a93_0_9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dfa335a93_0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3dfa335a93_0_9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jp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jpg"/><Relationship Id="rId3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2874" l="0" r="0" t="2874"/>
          <a:stretch/>
        </p:blipFill>
        <p:spPr>
          <a:xfrm>
            <a:off x="4614014" y="-50427"/>
            <a:ext cx="3699212" cy="522981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/>
          <p:nvPr/>
        </p:nvSpPr>
        <p:spPr>
          <a:xfrm>
            <a:off x="8293231" y="-70597"/>
            <a:ext cx="951000" cy="5229900"/>
          </a:xfrm>
          <a:prstGeom prst="rect">
            <a:avLst/>
          </a:prstGeom>
          <a:solidFill>
            <a:srgbClr val="FC6800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262038" y="3311611"/>
            <a:ext cx="4065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0" y="4149566"/>
            <a:ext cx="91440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b="0" i="1" sz="3200" u="none" cap="none" strike="noStrik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indent="-4064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262038" y="663241"/>
            <a:ext cx="4065900" cy="19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b="1" i="0" sz="4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262038" y="3695326"/>
            <a:ext cx="4065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11719" y="109426"/>
            <a:ext cx="451434" cy="172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-Page Content">
  <p:cSld name="Full-Page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14"/>
          <p:cNvCxnSpPr/>
          <p:nvPr/>
        </p:nvCxnSpPr>
        <p:spPr>
          <a:xfrm>
            <a:off x="204064" y="384819"/>
            <a:ext cx="20061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14"/>
          <p:cNvCxnSpPr/>
          <p:nvPr/>
        </p:nvCxnSpPr>
        <p:spPr>
          <a:xfrm>
            <a:off x="2532476" y="384819"/>
            <a:ext cx="6364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0" y="4133851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b="0" i="1" sz="3200" u="none" cap="none" strike="noStrik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indent="-4064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204064" y="647571"/>
            <a:ext cx="8692500" cy="3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1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b="2874" l="0" r="0" t="2874"/>
          <a:stretch/>
        </p:blipFill>
        <p:spPr>
          <a:xfrm>
            <a:off x="4614014" y="-50427"/>
            <a:ext cx="3699212" cy="522981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/>
          <p:nvPr/>
        </p:nvSpPr>
        <p:spPr>
          <a:xfrm>
            <a:off x="8293231" y="-70597"/>
            <a:ext cx="951000" cy="5229900"/>
          </a:xfrm>
          <a:prstGeom prst="rect">
            <a:avLst/>
          </a:prstGeom>
          <a:solidFill>
            <a:srgbClr val="FC6800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262038" y="3311611"/>
            <a:ext cx="4065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0" y="4149566"/>
            <a:ext cx="91440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b="0" i="1" sz="3200" u="none" cap="none" strike="noStrik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3" type="body"/>
          </p:nvPr>
        </p:nvSpPr>
        <p:spPr>
          <a:xfrm>
            <a:off x="262038" y="663241"/>
            <a:ext cx="4065900" cy="19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b="1" i="0" sz="4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4" type="body"/>
          </p:nvPr>
        </p:nvSpPr>
        <p:spPr>
          <a:xfrm>
            <a:off x="262038" y="3695326"/>
            <a:ext cx="4065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11719" y="109426"/>
            <a:ext cx="451434" cy="172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verview">
  <p:cSld name="Overview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204065" y="740368"/>
            <a:ext cx="2706000" cy="3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3252528" y="1305759"/>
            <a:ext cx="56439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3" type="body"/>
          </p:nvPr>
        </p:nvSpPr>
        <p:spPr>
          <a:xfrm>
            <a:off x="3246526" y="1920619"/>
            <a:ext cx="5649900" cy="22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E4610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00"/>
              </a:spcBef>
              <a:spcAft>
                <a:spcPts val="0"/>
              </a:spcAft>
              <a:buClr>
                <a:srgbClr val="E4610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300"/>
              </a:spcBef>
              <a:spcAft>
                <a:spcPts val="0"/>
              </a:spcAft>
              <a:buClr>
                <a:srgbClr val="D95E00"/>
              </a:buClr>
              <a:buSzPts val="1400"/>
              <a:buFont typeface="NTR"/>
              <a:buChar char="&gt;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00"/>
              </a:spcBef>
              <a:spcAft>
                <a:spcPts val="0"/>
              </a:spcAft>
              <a:buClr>
                <a:srgbClr val="D95E00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00"/>
              </a:spcBef>
              <a:spcAft>
                <a:spcPts val="0"/>
              </a:spcAft>
              <a:buClr>
                <a:srgbClr val="D95E00"/>
              </a:buClr>
              <a:buSzPts val="1100"/>
              <a:buFont typeface="NTR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00"/>
              </a:spcBef>
              <a:spcAft>
                <a:spcPts val="0"/>
              </a:spcAft>
              <a:buClr>
                <a:srgbClr val="D95E00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4" type="body"/>
          </p:nvPr>
        </p:nvSpPr>
        <p:spPr>
          <a:xfrm>
            <a:off x="0" y="4133850"/>
            <a:ext cx="91440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b="0" i="1" sz="3200" u="none" cap="none" strike="noStrik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80" name="Google Shape;80;p17"/>
          <p:cNvCxnSpPr/>
          <p:nvPr/>
        </p:nvCxnSpPr>
        <p:spPr>
          <a:xfrm>
            <a:off x="204064" y="384371"/>
            <a:ext cx="20061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17"/>
          <p:cNvCxnSpPr/>
          <p:nvPr/>
        </p:nvCxnSpPr>
        <p:spPr>
          <a:xfrm>
            <a:off x="2532476" y="384371"/>
            <a:ext cx="6364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18"/>
          <p:cNvCxnSpPr/>
          <p:nvPr/>
        </p:nvCxnSpPr>
        <p:spPr>
          <a:xfrm>
            <a:off x="204064" y="384819"/>
            <a:ext cx="20061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18"/>
          <p:cNvCxnSpPr/>
          <p:nvPr/>
        </p:nvCxnSpPr>
        <p:spPr>
          <a:xfrm>
            <a:off x="2532476" y="384819"/>
            <a:ext cx="6364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0" y="4133851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b="0" i="1" sz="3200" u="none" cap="none" strike="noStrik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204064" y="718839"/>
            <a:ext cx="86925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3" type="body"/>
          </p:nvPr>
        </p:nvSpPr>
        <p:spPr>
          <a:xfrm>
            <a:off x="204064" y="1308169"/>
            <a:ext cx="8692500" cy="28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E4610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E4610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00"/>
              </a:spcBef>
              <a:spcAft>
                <a:spcPts val="0"/>
              </a:spcAft>
              <a:buClr>
                <a:srgbClr val="D95E00"/>
              </a:buClr>
              <a:buSzPts val="1600"/>
              <a:buFont typeface="NTR"/>
              <a:buChar char="&gt;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D95E00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200"/>
              </a:spcBef>
              <a:spcAft>
                <a:spcPts val="0"/>
              </a:spcAft>
              <a:buClr>
                <a:srgbClr val="D95E00"/>
              </a:buClr>
              <a:buSzPts val="1200"/>
              <a:buFont typeface="NTR"/>
              <a:buChar char="&gt;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rgbClr val="D95E00"/>
              </a:buClr>
              <a:buSzPts val="1000"/>
              <a:buFont typeface="Noto Sans Symbols"/>
              <a:buChar char="▪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spcBef>
                <a:spcPts val="200"/>
              </a:spcBef>
              <a:spcAft>
                <a:spcPts val="0"/>
              </a:spcAft>
              <a:buClr>
                <a:srgbClr val="D95E00"/>
              </a:buClr>
              <a:buSzPts val="900"/>
              <a:buFont typeface="NTR"/>
              <a:buChar char="&gt;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-Page Content">
  <p:cSld name="Full-Page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19"/>
          <p:cNvCxnSpPr/>
          <p:nvPr/>
        </p:nvCxnSpPr>
        <p:spPr>
          <a:xfrm>
            <a:off x="204064" y="384819"/>
            <a:ext cx="20061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19"/>
          <p:cNvCxnSpPr/>
          <p:nvPr/>
        </p:nvCxnSpPr>
        <p:spPr>
          <a:xfrm>
            <a:off x="2532476" y="384819"/>
            <a:ext cx="6364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0" y="4133851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b="0" i="1" sz="3200" u="none" cap="none" strike="noStrik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2" type="body"/>
          </p:nvPr>
        </p:nvSpPr>
        <p:spPr>
          <a:xfrm>
            <a:off x="204064" y="647571"/>
            <a:ext cx="8692500" cy="3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1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20"/>
          <p:cNvCxnSpPr/>
          <p:nvPr/>
        </p:nvCxnSpPr>
        <p:spPr>
          <a:xfrm>
            <a:off x="204064" y="384819"/>
            <a:ext cx="20061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20"/>
          <p:cNvCxnSpPr/>
          <p:nvPr/>
        </p:nvCxnSpPr>
        <p:spPr>
          <a:xfrm>
            <a:off x="2532476" y="384819"/>
            <a:ext cx="6364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0" y="4133851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b="0" i="1" sz="3200" u="none" cap="none" strike="noStrik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2" type="body"/>
          </p:nvPr>
        </p:nvSpPr>
        <p:spPr>
          <a:xfrm>
            <a:off x="198438" y="647007"/>
            <a:ext cx="26034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3" type="body"/>
          </p:nvPr>
        </p:nvSpPr>
        <p:spPr>
          <a:xfrm>
            <a:off x="198438" y="1405005"/>
            <a:ext cx="2603400" cy="27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4" type="body"/>
          </p:nvPr>
        </p:nvSpPr>
        <p:spPr>
          <a:xfrm>
            <a:off x="3000376" y="647769"/>
            <a:ext cx="58959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1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" showMasterSp="0">
  <p:cSld name="Transi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1"/>
          <p:cNvCxnSpPr/>
          <p:nvPr/>
        </p:nvCxnSpPr>
        <p:spPr>
          <a:xfrm>
            <a:off x="204064" y="384818"/>
            <a:ext cx="20061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21"/>
          <p:cNvCxnSpPr/>
          <p:nvPr/>
        </p:nvCxnSpPr>
        <p:spPr>
          <a:xfrm>
            <a:off x="2532476" y="384818"/>
            <a:ext cx="6364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0" y="4133851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b="0" i="1" sz="3200" u="none" cap="none" strike="noStrik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2" type="body"/>
          </p:nvPr>
        </p:nvSpPr>
        <p:spPr>
          <a:xfrm>
            <a:off x="204064" y="2990850"/>
            <a:ext cx="8692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5" name="Google Shape;10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8825" y="149031"/>
            <a:ext cx="417143" cy="163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or End Slide">
  <p:cSld name="Section Header or End Slid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/>
          <p:nvPr/>
        </p:nvSpPr>
        <p:spPr>
          <a:xfrm>
            <a:off x="0" y="0"/>
            <a:ext cx="9141900" cy="5143500"/>
          </a:xfrm>
          <a:prstGeom prst="rect">
            <a:avLst/>
          </a:prstGeom>
          <a:solidFill>
            <a:srgbClr val="E4610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22"/>
          <p:cNvCxnSpPr/>
          <p:nvPr/>
        </p:nvCxnSpPr>
        <p:spPr>
          <a:xfrm>
            <a:off x="204064" y="384818"/>
            <a:ext cx="2006100" cy="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" name="Google Shape;109;p22"/>
          <p:cNvCxnSpPr/>
          <p:nvPr/>
        </p:nvCxnSpPr>
        <p:spPr>
          <a:xfrm>
            <a:off x="2532476" y="384818"/>
            <a:ext cx="63642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204064" y="3194050"/>
            <a:ext cx="86925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1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2" type="body"/>
          </p:nvPr>
        </p:nvSpPr>
        <p:spPr>
          <a:xfrm>
            <a:off x="0" y="4133851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b="0" i="1" sz="3200" u="none" cap="none" strike="noStrik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8825" y="149031"/>
            <a:ext cx="417143" cy="163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23"/>
          <p:cNvCxnSpPr/>
          <p:nvPr/>
        </p:nvCxnSpPr>
        <p:spPr>
          <a:xfrm>
            <a:off x="204064" y="384819"/>
            <a:ext cx="20061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23"/>
          <p:cNvCxnSpPr/>
          <p:nvPr/>
        </p:nvCxnSpPr>
        <p:spPr>
          <a:xfrm>
            <a:off x="2532476" y="384819"/>
            <a:ext cx="6364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0" y="4133851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b="0" i="1" sz="3200" u="none" cap="none" strike="noStrik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2" type="body"/>
          </p:nvPr>
        </p:nvSpPr>
        <p:spPr>
          <a:xfrm>
            <a:off x="4692650" y="647769"/>
            <a:ext cx="42036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1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3" type="body"/>
          </p:nvPr>
        </p:nvSpPr>
        <p:spPr>
          <a:xfrm>
            <a:off x="204064" y="647571"/>
            <a:ext cx="4209000" cy="3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1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1" Type="http://schemas.openxmlformats.org/officeDocument/2006/relationships/image" Target="../media/image8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8607620" y="193157"/>
            <a:ext cx="9309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|  </a:t>
            </a: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68825" y="149031"/>
            <a:ext cx="417143" cy="163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3924" y="228608"/>
            <a:ext cx="1693698" cy="10121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27.png"/><Relationship Id="rId5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22.png"/><Relationship Id="rId6" Type="http://schemas.openxmlformats.org/officeDocument/2006/relationships/image" Target="../media/image2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idx="3" type="body"/>
          </p:nvPr>
        </p:nvSpPr>
        <p:spPr>
          <a:xfrm>
            <a:off x="212419" y="1187588"/>
            <a:ext cx="4359600" cy="27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7E1D"/>
              </a:buClr>
              <a:buSzPts val="4500"/>
              <a:buNone/>
            </a:pPr>
            <a:r>
              <a:rPr lang="en" sz="2100">
                <a:solidFill>
                  <a:srgbClr val="FF7E1D"/>
                </a:solidFill>
              </a:rPr>
              <a:t>E-Commerce Dataset Case Study</a:t>
            </a:r>
            <a:endParaRPr sz="2100"/>
          </a:p>
        </p:txBody>
      </p:sp>
      <p:sp>
        <p:nvSpPr>
          <p:cNvPr id="124" name="Google Shape;124;p24"/>
          <p:cNvSpPr txBox="1"/>
          <p:nvPr>
            <p:ph idx="4" type="body"/>
          </p:nvPr>
        </p:nvSpPr>
        <p:spPr>
          <a:xfrm>
            <a:off x="212425" y="3063724"/>
            <a:ext cx="4065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700"/>
              <a:buNone/>
            </a:pPr>
            <a:r>
              <a:rPr lang="en" sz="1400"/>
              <a:t>Presenter: Ryan Chui 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/>
          <p:nvPr/>
        </p:nvSpPr>
        <p:spPr>
          <a:xfrm>
            <a:off x="571172" y="632090"/>
            <a:ext cx="8382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600">
                <a:solidFill>
                  <a:schemeClr val="accent1"/>
                </a:solidFill>
              </a:rPr>
              <a:t>Clustering and segmentation</a:t>
            </a:r>
            <a:r>
              <a:rPr b="1" lang="en" sz="2600">
                <a:solidFill>
                  <a:schemeClr val="accent1"/>
                </a:solidFill>
              </a:rPr>
              <a:t> </a:t>
            </a:r>
            <a:endParaRPr b="1" sz="2800">
              <a:solidFill>
                <a:schemeClr val="accen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E46102"/>
              </a:solidFill>
            </a:endParaRPr>
          </a:p>
        </p:txBody>
      </p:sp>
      <p:sp>
        <p:nvSpPr>
          <p:cNvPr id="200" name="Google Shape;200;p33"/>
          <p:cNvSpPr txBox="1"/>
          <p:nvPr/>
        </p:nvSpPr>
        <p:spPr>
          <a:xfrm>
            <a:off x="83100" y="1078325"/>
            <a:ext cx="838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1" name="Google Shape;201;p33"/>
          <p:cNvSpPr txBox="1"/>
          <p:nvPr/>
        </p:nvSpPr>
        <p:spPr>
          <a:xfrm>
            <a:off x="5411025" y="2698050"/>
            <a:ext cx="32634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8415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" sz="1300">
                <a:solidFill>
                  <a:schemeClr val="dk1"/>
                </a:solidFill>
              </a:rPr>
              <a:t>Assigned a final score to the total number of clusters from three classes. By choosing optimal k = 4 from elbow method. WCSS is around 64557.</a:t>
            </a:r>
            <a:endParaRPr sz="1300">
              <a:solidFill>
                <a:schemeClr val="dk1"/>
              </a:solidFill>
            </a:endParaRPr>
          </a:p>
          <a:p>
            <a:pPr indent="-18415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" sz="1300">
                <a:solidFill>
                  <a:schemeClr val="dk1"/>
                </a:solidFill>
              </a:rPr>
              <a:t>High Frequency customers in group 3 tend to spend more or purchase more, and they usually stay loyal and active for 200 days horizon before become inactive.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202" name="Google Shape;2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2825" y="930750"/>
            <a:ext cx="2020425" cy="153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500" y="1245325"/>
            <a:ext cx="4461049" cy="336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/>
          <p:nvPr/>
        </p:nvSpPr>
        <p:spPr>
          <a:xfrm>
            <a:off x="571172" y="632090"/>
            <a:ext cx="8382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600">
                <a:solidFill>
                  <a:schemeClr val="accent1"/>
                </a:solidFill>
              </a:rPr>
              <a:t>Clustering and segmentation </a:t>
            </a:r>
            <a:endParaRPr b="1" sz="2800">
              <a:solidFill>
                <a:schemeClr val="accen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E46102"/>
              </a:solidFill>
            </a:endParaRPr>
          </a:p>
        </p:txBody>
      </p:sp>
      <p:sp>
        <p:nvSpPr>
          <p:cNvPr id="209" name="Google Shape;209;p34"/>
          <p:cNvSpPr txBox="1"/>
          <p:nvPr/>
        </p:nvSpPr>
        <p:spPr>
          <a:xfrm>
            <a:off x="5411025" y="2698050"/>
            <a:ext cx="326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8415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1575" y="2012625"/>
            <a:ext cx="2503963" cy="175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8275" y="2026513"/>
            <a:ext cx="2338575" cy="172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4"/>
          <p:cNvSpPr txBox="1"/>
          <p:nvPr/>
        </p:nvSpPr>
        <p:spPr>
          <a:xfrm>
            <a:off x="477000" y="4161075"/>
            <a:ext cx="838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 frequency buyers in group 2 shows some outliers for being active since last purchase, suggesting their behavior can vary and business may need to take actions to retain them.</a:t>
            </a:r>
            <a:endParaRPr/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8776" y="2026525"/>
            <a:ext cx="2389021" cy="17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/>
        </p:nvSpPr>
        <p:spPr>
          <a:xfrm>
            <a:off x="577450" y="965300"/>
            <a:ext cx="7144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E46102"/>
                </a:solidFill>
              </a:rPr>
              <a:t>Conclusion</a:t>
            </a:r>
            <a:endParaRPr b="1" sz="2100">
              <a:solidFill>
                <a:srgbClr val="E46102"/>
              </a:solidFill>
            </a:endParaRPr>
          </a:p>
        </p:txBody>
      </p:sp>
      <p:sp>
        <p:nvSpPr>
          <p:cNvPr id="219" name="Google Shape;219;p35"/>
          <p:cNvSpPr txBox="1"/>
          <p:nvPr/>
        </p:nvSpPr>
        <p:spPr>
          <a:xfrm>
            <a:off x="577450" y="1952800"/>
            <a:ext cx="84408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234950" lvl="0" marL="254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</a:pPr>
            <a:r>
              <a:rPr lang="en" sz="1500">
                <a:solidFill>
                  <a:schemeClr val="dk1"/>
                </a:solidFill>
              </a:rPr>
              <a:t>High ascending growth in sales in all year of 2017, and most products are sold in Nov 2017. </a:t>
            </a:r>
            <a:endParaRPr sz="1500">
              <a:solidFill>
                <a:schemeClr val="dk1"/>
              </a:solidFill>
            </a:endParaRPr>
          </a:p>
          <a:p>
            <a:pPr indent="-234950" lvl="0" marL="254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</a:pPr>
            <a:r>
              <a:rPr lang="en" sz="1500">
                <a:solidFill>
                  <a:schemeClr val="dk1"/>
                </a:solidFill>
              </a:rPr>
              <a:t>Growth in 2018 remains high but dataset is not comprehend to draw conclusion in remaining of the year.</a:t>
            </a:r>
            <a:endParaRPr sz="1500">
              <a:solidFill>
                <a:schemeClr val="dk1"/>
              </a:solidFill>
            </a:endParaRPr>
          </a:p>
          <a:p>
            <a:pPr indent="-234950" lvl="0" marL="254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</a:pPr>
            <a:r>
              <a:rPr lang="en" sz="1500">
                <a:solidFill>
                  <a:schemeClr val="dk1"/>
                </a:solidFill>
              </a:rPr>
              <a:t>Segmentation using K-Mean is effective in fitting the data and able to group some higher value to low value customers spending behavior for their shopping experience.</a:t>
            </a:r>
            <a:endParaRPr sz="1500">
              <a:solidFill>
                <a:schemeClr val="dk1"/>
              </a:solidFill>
            </a:endParaRPr>
          </a:p>
          <a:p>
            <a:pPr indent="-234950" lvl="0" marL="254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</a:pPr>
            <a:r>
              <a:rPr lang="en" sz="1500">
                <a:solidFill>
                  <a:schemeClr val="dk1"/>
                </a:solidFill>
              </a:rPr>
              <a:t>May explore sales forecasting or reviews from customers. 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77400" y="1056900"/>
            <a:ext cx="4916400" cy="3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</a:pPr>
            <a:r>
              <a:rPr lang="en" sz="2600"/>
              <a:t>Outline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247650" lvl="0" marL="254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dk1"/>
                </a:solidFill>
              </a:rPr>
              <a:t>Introduction &amp; motivation</a:t>
            </a:r>
            <a:endParaRPr/>
          </a:p>
          <a:p>
            <a:pPr indent="-247650" lvl="0" marL="254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dk1"/>
                </a:solidFill>
              </a:rPr>
              <a:t>Dataset and Data pre-processing steps</a:t>
            </a:r>
            <a:endParaRPr/>
          </a:p>
          <a:p>
            <a:pPr indent="-247650" lvl="0" marL="254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dk1"/>
                </a:solidFill>
              </a:rPr>
              <a:t>Exploratory of Data Analysis</a:t>
            </a:r>
            <a:endParaRPr sz="1500">
              <a:solidFill>
                <a:schemeClr val="dk1"/>
              </a:solidFill>
            </a:endParaRPr>
          </a:p>
          <a:p>
            <a:pPr indent="-247650" lvl="0" marL="254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Segmentation </a:t>
            </a:r>
            <a:endParaRPr sz="1500">
              <a:solidFill>
                <a:schemeClr val="dk1"/>
              </a:solidFill>
            </a:endParaRPr>
          </a:p>
          <a:p>
            <a:pPr indent="-247650" lvl="0" marL="254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dk1"/>
                </a:solidFill>
              </a:rPr>
              <a:t>Conclusion </a:t>
            </a:r>
            <a:r>
              <a:rPr lang="en" sz="1500">
                <a:solidFill>
                  <a:schemeClr val="dk1"/>
                </a:solidFill>
              </a:rPr>
              <a:t>and limitation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idx="2" type="body"/>
          </p:nvPr>
        </p:nvSpPr>
        <p:spPr>
          <a:xfrm>
            <a:off x="204064" y="628404"/>
            <a:ext cx="86925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</a:pPr>
            <a:r>
              <a:rPr lang="en" sz="2600"/>
              <a:t>Introduction &amp; Motivation</a:t>
            </a:r>
            <a:endParaRPr/>
          </a:p>
        </p:txBody>
      </p:sp>
      <p:sp>
        <p:nvSpPr>
          <p:cNvPr id="135" name="Google Shape;135;p26"/>
          <p:cNvSpPr txBox="1"/>
          <p:nvPr>
            <p:ph idx="3" type="body"/>
          </p:nvPr>
        </p:nvSpPr>
        <p:spPr>
          <a:xfrm>
            <a:off x="204075" y="1223325"/>
            <a:ext cx="86925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09550" lvl="0" marL="228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</a:pPr>
            <a:r>
              <a:rPr b="0" lang="en" sz="1500"/>
              <a:t>Dataset has information of 100k orders from 2016 to 2018.</a:t>
            </a:r>
            <a:endParaRPr b="0" sz="1500"/>
          </a:p>
          <a:p>
            <a:pPr indent="-209550" lvl="0" marL="228600" rtl="0" algn="l"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b="0" lang="en" sz="1500"/>
              <a:t>Understanding what consumers exactly need, want, and wish for can help business unlock insights, boost sales, build customer loyalty and serve ideal target customers.</a:t>
            </a:r>
            <a:endParaRPr sz="1500"/>
          </a:p>
          <a:p>
            <a:pPr indent="-1714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b="0" lang="en" sz="1500"/>
              <a:t>Develop segmentation technique to identify consumer purchase history, habit, changing behavior, loyalty level.</a:t>
            </a:r>
            <a:endParaRPr b="0" sz="1500"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612" y="2638950"/>
            <a:ext cx="5044777" cy="196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idx="2" type="body"/>
          </p:nvPr>
        </p:nvSpPr>
        <p:spPr>
          <a:xfrm>
            <a:off x="204064" y="628404"/>
            <a:ext cx="86925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</a:pPr>
            <a:r>
              <a:rPr lang="en" sz="2600"/>
              <a:t>Dataset &amp; Data pre-</a:t>
            </a:r>
            <a:r>
              <a:rPr lang="en" sz="2600"/>
              <a:t>processing</a:t>
            </a:r>
            <a:r>
              <a:rPr lang="en" sz="2600"/>
              <a:t> steps</a:t>
            </a:r>
            <a:endParaRPr/>
          </a:p>
        </p:txBody>
      </p:sp>
      <p:sp>
        <p:nvSpPr>
          <p:cNvPr id="142" name="Google Shape;142;p27"/>
          <p:cNvSpPr txBox="1"/>
          <p:nvPr>
            <p:ph idx="3" type="body"/>
          </p:nvPr>
        </p:nvSpPr>
        <p:spPr>
          <a:xfrm>
            <a:off x="204075" y="1326725"/>
            <a:ext cx="5656200" cy="30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203200" lvl="0" marL="228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lang="en" sz="1400"/>
              <a:t>Dataset:</a:t>
            </a:r>
            <a:endParaRPr sz="1400"/>
          </a:p>
          <a:p>
            <a:pPr indent="-190500" lvl="1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</a:pPr>
            <a:r>
              <a:rPr lang="en" sz="1400"/>
              <a:t>5 Datasets are given.</a:t>
            </a:r>
            <a:endParaRPr sz="1400"/>
          </a:p>
          <a:p>
            <a:pPr indent="-1905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Shared labels.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203200" lvl="0" marL="2286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Data-</a:t>
            </a:r>
            <a:r>
              <a:rPr lang="en" sz="1400"/>
              <a:t>preprocessing</a:t>
            </a:r>
            <a:r>
              <a:rPr lang="en" sz="1400"/>
              <a:t> steps</a:t>
            </a:r>
            <a:r>
              <a:rPr lang="en" sz="1400"/>
              <a:t>:</a:t>
            </a:r>
            <a:endParaRPr sz="1400"/>
          </a:p>
          <a:p>
            <a:pPr indent="-1905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Perform Many-to-one method to join by two key columns label.</a:t>
            </a:r>
            <a:endParaRPr sz="1400"/>
          </a:p>
          <a:p>
            <a:pPr indent="-1905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No duplicate row.</a:t>
            </a:r>
            <a:endParaRPr sz="1400"/>
          </a:p>
          <a:p>
            <a:pPr indent="-1905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Analyze ~113000 rows. 27 data labels consist of product ID, seller ID, product category, delivery location and status etc.</a:t>
            </a:r>
            <a:endParaRPr sz="1400"/>
          </a:p>
          <a:p>
            <a:pPr indent="-1905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Some Missing values are replaced by median as they are less liable to be distorted by outliers compared to mean. </a:t>
            </a:r>
            <a:endParaRPr sz="1400"/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9675" y="1704250"/>
            <a:ext cx="2642424" cy="225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idx="2" type="body"/>
          </p:nvPr>
        </p:nvSpPr>
        <p:spPr>
          <a:xfrm>
            <a:off x="204064" y="718839"/>
            <a:ext cx="8692500" cy="522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r>
              <a:rPr lang="en" sz="2600"/>
              <a:t>Exploratory of Data Analysis</a:t>
            </a:r>
            <a:endParaRPr/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200" y="2700600"/>
            <a:ext cx="2381025" cy="227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1498" y="2742888"/>
            <a:ext cx="2381024" cy="218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8975" y="2665425"/>
            <a:ext cx="2199720" cy="234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 txBox="1"/>
          <p:nvPr/>
        </p:nvSpPr>
        <p:spPr>
          <a:xfrm>
            <a:off x="204075" y="968075"/>
            <a:ext cx="8524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190500" lvl="1" marL="457200" rtl="0" algn="l">
              <a:spcBef>
                <a:spcPts val="0"/>
              </a:spcBef>
              <a:spcAft>
                <a:spcPts val="0"/>
              </a:spcAft>
              <a:buClr>
                <a:srgbClr val="E46102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</a:rPr>
              <a:t>Most customers purchased in the bed bath table category, followed by health beauty, and sports leisure.</a:t>
            </a:r>
            <a:endParaRPr>
              <a:solidFill>
                <a:schemeClr val="dk1"/>
              </a:solidFill>
            </a:endParaRPr>
          </a:p>
          <a:p>
            <a:pPr indent="-190500" lvl="1" marL="457200" rtl="0" algn="l">
              <a:spcBef>
                <a:spcPts val="0"/>
              </a:spcBef>
              <a:spcAft>
                <a:spcPts val="0"/>
              </a:spcAft>
              <a:buClr>
                <a:srgbClr val="E46102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</a:rPr>
              <a:t>Health Beauty, watches gifts and bed bath n’ table are some of the most revenue generated area.</a:t>
            </a:r>
            <a:endParaRPr>
              <a:solidFill>
                <a:schemeClr val="dk1"/>
              </a:solidFill>
            </a:endParaRPr>
          </a:p>
          <a:p>
            <a:pPr indent="-190500" lvl="1" marL="457200" rtl="0" algn="l">
              <a:spcBef>
                <a:spcPts val="0"/>
              </a:spcBef>
              <a:spcAft>
                <a:spcPts val="0"/>
              </a:spcAft>
              <a:buClr>
                <a:srgbClr val="E46102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</a:rPr>
              <a:t>Roughly 98% delivered and 0.5% cancellation rate. Customers tend to </a:t>
            </a:r>
            <a:r>
              <a:rPr lang="en">
                <a:solidFill>
                  <a:schemeClr val="dk1"/>
                </a:solidFill>
              </a:rPr>
              <a:t>cancel</a:t>
            </a:r>
            <a:r>
              <a:rPr lang="en">
                <a:solidFill>
                  <a:schemeClr val="dk1"/>
                </a:solidFill>
              </a:rPr>
              <a:t> items in the sport, housewares and computer accessories category.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idx="2" type="body"/>
          </p:nvPr>
        </p:nvSpPr>
        <p:spPr>
          <a:xfrm>
            <a:off x="204064" y="718839"/>
            <a:ext cx="8692500" cy="522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Exploratory of Data Analysis </a:t>
            </a:r>
            <a:endParaRPr/>
          </a:p>
        </p:txBody>
      </p:sp>
      <p:sp>
        <p:nvSpPr>
          <p:cNvPr id="158" name="Google Shape;158;p29"/>
          <p:cNvSpPr txBox="1"/>
          <p:nvPr/>
        </p:nvSpPr>
        <p:spPr>
          <a:xfrm>
            <a:off x="133550" y="917550"/>
            <a:ext cx="8524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190500" lvl="1" marL="457200" rtl="0" algn="l">
              <a:spcBef>
                <a:spcPts val="0"/>
              </a:spcBef>
              <a:spcAft>
                <a:spcPts val="0"/>
              </a:spcAft>
              <a:buClr>
                <a:srgbClr val="E46102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</a:rPr>
              <a:t>Highest delivered transaction occurs in the month of Nov 2017 with 8475 orders, and the lowest transaction price occurs in the month Dec 2016 with only 1 order being placed.</a:t>
            </a:r>
            <a:endParaRPr>
              <a:solidFill>
                <a:schemeClr val="dk1"/>
              </a:solidFill>
            </a:endParaRPr>
          </a:p>
          <a:p>
            <a:pPr indent="-190500" lvl="1" marL="457200" rtl="0" algn="l">
              <a:spcBef>
                <a:spcPts val="0"/>
              </a:spcBef>
              <a:spcAft>
                <a:spcPts val="0"/>
              </a:spcAft>
              <a:buClr>
                <a:srgbClr val="E46102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</a:rPr>
              <a:t>Most products are purchased by customers from São Paulo. </a:t>
            </a:r>
            <a:endParaRPr>
              <a:solidFill>
                <a:schemeClr val="dk1"/>
              </a:solidFill>
            </a:endParaRPr>
          </a:p>
          <a:p>
            <a:pPr indent="-190500" lvl="1" marL="457200" rtl="0" algn="l">
              <a:spcBef>
                <a:spcPts val="0"/>
              </a:spcBef>
              <a:spcAft>
                <a:spcPts val="0"/>
              </a:spcAft>
              <a:buClr>
                <a:srgbClr val="E46102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</a:rPr>
              <a:t>Most popular p</a:t>
            </a:r>
            <a:r>
              <a:rPr lang="en">
                <a:solidFill>
                  <a:schemeClr val="dk1"/>
                </a:solidFill>
              </a:rPr>
              <a:t>roducts are ordered and delivered to São Paulo, Rio de Janeiro, Minas Gerais.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290" y="3673288"/>
            <a:ext cx="2107875" cy="140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5725" y="3771913"/>
            <a:ext cx="2206936" cy="121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6563" y="2285487"/>
            <a:ext cx="2469300" cy="132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4550" y="2225667"/>
            <a:ext cx="2876875" cy="154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/>
          <p:nvPr/>
        </p:nvSpPr>
        <p:spPr>
          <a:xfrm>
            <a:off x="571172" y="632090"/>
            <a:ext cx="8382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accent1"/>
                </a:solidFill>
              </a:rPr>
              <a:t>Exploratory of Data Analysis </a:t>
            </a:r>
            <a:endParaRPr b="1" sz="2800">
              <a:solidFill>
                <a:schemeClr val="accen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E46102"/>
              </a:solidFill>
            </a:endParaRPr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575" y="2607325"/>
            <a:ext cx="2943276" cy="188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2575" y="2500087"/>
            <a:ext cx="2180614" cy="22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0"/>
          <p:cNvSpPr txBox="1"/>
          <p:nvPr/>
        </p:nvSpPr>
        <p:spPr>
          <a:xfrm>
            <a:off x="111000" y="824100"/>
            <a:ext cx="8382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>
                <a:solidFill>
                  <a:schemeClr val="dk1"/>
                </a:solidFill>
              </a:rPr>
              <a:t>Among 29170 sellers, the top performance seller sold </a:t>
            </a:r>
            <a:r>
              <a:rPr lang="en">
                <a:solidFill>
                  <a:schemeClr val="dk1"/>
                </a:solidFill>
              </a:rPr>
              <a:t>1996 </a:t>
            </a:r>
            <a:r>
              <a:rPr lang="en">
                <a:solidFill>
                  <a:schemeClr val="dk1"/>
                </a:solidFill>
              </a:rPr>
              <a:t>products worth of </a:t>
            </a:r>
            <a:r>
              <a:rPr lang="en">
                <a:solidFill>
                  <a:schemeClr val="dk1"/>
                </a:solidFill>
              </a:rPr>
              <a:t>$120703</a:t>
            </a:r>
            <a:r>
              <a:rPr lang="en">
                <a:solidFill>
                  <a:schemeClr val="dk1"/>
                </a:solidFill>
              </a:rPr>
              <a:t> (exclude freight), and the second top seller sold 1949 items worth of $196882</a:t>
            </a:r>
            <a:r>
              <a:rPr lang="en">
                <a:solidFill>
                  <a:schemeClr val="dk1"/>
                </a:solidFill>
              </a:rPr>
              <a:t> exclude freight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286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>
                <a:solidFill>
                  <a:schemeClr val="dk1"/>
                </a:solidFill>
              </a:rPr>
              <a:t>Correlation plot suggests there are some positive correlations between freight value and product weight, product dimensionality, and price and freight value.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1251" y="2658050"/>
            <a:ext cx="2928925" cy="1782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/>
          <p:nvPr/>
        </p:nvSpPr>
        <p:spPr>
          <a:xfrm>
            <a:off x="571172" y="632090"/>
            <a:ext cx="8382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600">
                <a:solidFill>
                  <a:schemeClr val="accent1"/>
                </a:solidFill>
              </a:rPr>
              <a:t>Exploratory of Data Analysis </a:t>
            </a:r>
            <a:endParaRPr b="1" sz="2800">
              <a:solidFill>
                <a:schemeClr val="accen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E46102"/>
              </a:solidFill>
            </a:endParaRPr>
          </a:p>
        </p:txBody>
      </p:sp>
      <p:sp>
        <p:nvSpPr>
          <p:cNvPr id="177" name="Google Shape;177;p31"/>
          <p:cNvSpPr txBox="1"/>
          <p:nvPr/>
        </p:nvSpPr>
        <p:spPr>
          <a:xfrm>
            <a:off x="2250250" y="632100"/>
            <a:ext cx="65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5195675" y="1583213"/>
            <a:ext cx="37575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>
                <a:solidFill>
                  <a:schemeClr val="dk1"/>
                </a:solidFill>
              </a:rPr>
              <a:t>~77% active customer based within one year of purchase, and ~23% (</a:t>
            </a:r>
            <a:r>
              <a:rPr lang="en">
                <a:solidFill>
                  <a:schemeClr val="dk1"/>
                </a:solidFill>
              </a:rPr>
              <a:t>21952 out of 95420) </a:t>
            </a:r>
            <a:r>
              <a:rPr lang="en">
                <a:solidFill>
                  <a:schemeClr val="dk1"/>
                </a:solidFill>
              </a:rPr>
              <a:t>has not been active purchasing for over one year.</a:t>
            </a:r>
            <a:endParaRPr>
              <a:solidFill>
                <a:schemeClr val="dk1"/>
              </a:solidFill>
            </a:endParaRPr>
          </a:p>
          <a:p>
            <a:pPr indent="-2286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>
                <a:solidFill>
                  <a:schemeClr val="dk1"/>
                </a:solidFill>
              </a:rPr>
              <a:t>Customer placed an average of 1 order with one user placed 24 orders.</a:t>
            </a:r>
            <a:endParaRPr>
              <a:solidFill>
                <a:schemeClr val="dk1"/>
              </a:solidFill>
            </a:endParaRPr>
          </a:p>
          <a:p>
            <a:pPr indent="-2286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>
                <a:solidFill>
                  <a:schemeClr val="dk1"/>
                </a:solidFill>
              </a:rPr>
              <a:t>Cost is not quite standardized, and be a problem.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113" y="4095925"/>
            <a:ext cx="3356425" cy="27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9950" y="4608325"/>
            <a:ext cx="3415173" cy="27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400" y="1200415"/>
            <a:ext cx="4890874" cy="3685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/>
          <p:nvPr/>
        </p:nvSpPr>
        <p:spPr>
          <a:xfrm>
            <a:off x="571172" y="632090"/>
            <a:ext cx="8382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600">
                <a:solidFill>
                  <a:schemeClr val="accent1"/>
                </a:solidFill>
              </a:rPr>
              <a:t>Clustering and segmentation technique </a:t>
            </a:r>
            <a:endParaRPr b="1" sz="2800">
              <a:solidFill>
                <a:schemeClr val="accen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E46102"/>
              </a:solidFill>
            </a:endParaRPr>
          </a:p>
        </p:txBody>
      </p:sp>
      <p:sp>
        <p:nvSpPr>
          <p:cNvPr id="187" name="Google Shape;187;p32"/>
          <p:cNvSpPr txBox="1"/>
          <p:nvPr/>
        </p:nvSpPr>
        <p:spPr>
          <a:xfrm>
            <a:off x="83100" y="1078325"/>
            <a:ext cx="838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6850" y="1122644"/>
            <a:ext cx="2227825" cy="1760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312" y="1190113"/>
            <a:ext cx="2282675" cy="16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6050" y="1101988"/>
            <a:ext cx="2227825" cy="1801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0882" y="3076025"/>
            <a:ext cx="1619757" cy="66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09815" y="2909050"/>
            <a:ext cx="1455285" cy="75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2"/>
          <p:cNvSpPr txBox="1"/>
          <p:nvPr/>
        </p:nvSpPr>
        <p:spPr>
          <a:xfrm>
            <a:off x="480425" y="3737150"/>
            <a:ext cx="85635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8415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" sz="1300">
                <a:solidFill>
                  <a:schemeClr val="dk1"/>
                </a:solidFill>
              </a:rPr>
              <a:t>Data normalization is applied to avoid any dominance between classes.</a:t>
            </a:r>
            <a:endParaRPr sz="1300">
              <a:solidFill>
                <a:schemeClr val="dk1"/>
              </a:solidFill>
            </a:endParaRPr>
          </a:p>
          <a:p>
            <a:pPr indent="-18415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" sz="1300">
                <a:solidFill>
                  <a:schemeClr val="dk1"/>
                </a:solidFill>
              </a:rPr>
              <a:t>All three models are applied with K-mean algorithm with the </a:t>
            </a:r>
            <a:r>
              <a:rPr lang="en" sz="1300">
                <a:solidFill>
                  <a:schemeClr val="dk1"/>
                </a:solidFill>
              </a:rPr>
              <a:t>chosen</a:t>
            </a:r>
            <a:r>
              <a:rPr lang="en" sz="1300">
                <a:solidFill>
                  <a:schemeClr val="dk1"/>
                </a:solidFill>
              </a:rPr>
              <a:t> 3 clusters for inactive days, number of orders, and total cost of products including price and freight value</a:t>
            </a:r>
            <a:r>
              <a:rPr lang="en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-18415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" sz="1300">
                <a:solidFill>
                  <a:schemeClr val="dk1"/>
                </a:solidFill>
              </a:rPr>
              <a:t>By </a:t>
            </a:r>
            <a:r>
              <a:rPr lang="en" sz="1300">
                <a:solidFill>
                  <a:schemeClr val="dk1"/>
                </a:solidFill>
              </a:rPr>
              <a:t>elbow method in c</a:t>
            </a:r>
            <a:r>
              <a:rPr lang="en" sz="1300">
                <a:solidFill>
                  <a:schemeClr val="dk1"/>
                </a:solidFill>
              </a:rPr>
              <a:t>hoosing k = 3 for K-mean clustering, and </a:t>
            </a:r>
            <a:r>
              <a:rPr lang="en" sz="1300">
                <a:solidFill>
                  <a:schemeClr val="dk1"/>
                </a:solidFill>
              </a:rPr>
              <a:t>initialize</a:t>
            </a:r>
            <a:r>
              <a:rPr lang="en" sz="1300">
                <a:solidFill>
                  <a:schemeClr val="dk1"/>
                </a:solidFill>
              </a:rPr>
              <a:t> centroid </a:t>
            </a:r>
            <a:r>
              <a:rPr lang="en" sz="1300">
                <a:solidFill>
                  <a:schemeClr val="dk1"/>
                </a:solidFill>
              </a:rPr>
              <a:t>optimization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lang="en" sz="1300">
                <a:solidFill>
                  <a:schemeClr val="dk1"/>
                </a:solidFill>
              </a:rPr>
              <a:t>with</a:t>
            </a:r>
            <a:r>
              <a:rPr lang="en" sz="1300">
                <a:solidFill>
                  <a:schemeClr val="dk1"/>
                </a:solidFill>
              </a:rPr>
              <a:t> kmeans++, WCSS is ~</a:t>
            </a:r>
            <a:r>
              <a:rPr lang="en" sz="1300">
                <a:solidFill>
                  <a:schemeClr val="dk1"/>
                </a:solidFill>
              </a:rPr>
              <a:t>295117508 for inactive days, 5780 for number of orders, and 1358423400 for total cost.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78575" y="3076025"/>
            <a:ext cx="1918200" cy="66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