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54ea12106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54ea12106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54ea1210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54ea1210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54ea12106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54ea12106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54ea11fc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54ea11fc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a1f67ad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a1f67ad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a1f67ad2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a1f67ad2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54ea11fc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d54ea11fc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54ea11fc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54ea11fc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a1717eb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a1717eb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54ea1210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54ea1210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a1717eb9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a1717eb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081770f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081770f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a1f67ad2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a1f67ad2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54ea12106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54ea12106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54ea12106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54ea12106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54ea12106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54ea12106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54ea12106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54ea12106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13.png"/><Relationship Id="rId8"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100"/>
              <a:t>Prediction of Duplicate Bug Reports</a:t>
            </a:r>
            <a:endParaRPr sz="41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35"/>
              <a:buNone/>
            </a:pPr>
            <a:r>
              <a:rPr lang="en" sz="2180">
                <a:solidFill>
                  <a:srgbClr val="980000"/>
                </a:solidFill>
              </a:rPr>
              <a:t>Presented by</a:t>
            </a:r>
            <a:r>
              <a:rPr lang="en" sz="2180"/>
              <a:t> : Mayuresh Nene, Prasad Chavan, Ryan Chui</a:t>
            </a:r>
            <a:endParaRPr sz="21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80000"/>
                </a:solidFill>
              </a:rPr>
              <a:t>Preprocessing:</a:t>
            </a:r>
            <a:r>
              <a:rPr lang="en"/>
              <a:t> Combining the Title and Description back</a:t>
            </a:r>
            <a:endParaRPr/>
          </a:p>
        </p:txBody>
      </p:sp>
      <p:sp>
        <p:nvSpPr>
          <p:cNvPr id="124" name="Google Shape;124;p22"/>
          <p:cNvSpPr txBox="1"/>
          <p:nvPr/>
        </p:nvSpPr>
        <p:spPr>
          <a:xfrm>
            <a:off x="799275" y="2183813"/>
            <a:ext cx="4307100" cy="200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highlight>
                  <a:srgbClr val="FFFFFF"/>
                </a:highlight>
              </a:rPr>
              <a:t>Once all the preprocessing is complete, the Title_1, Title_2, D</a:t>
            </a:r>
            <a:r>
              <a:rPr lang="en" sz="1500">
                <a:solidFill>
                  <a:schemeClr val="dk1"/>
                </a:solidFill>
                <a:highlight>
                  <a:srgbClr val="FFFFFF"/>
                </a:highlight>
              </a:rPr>
              <a:t>escription_1</a:t>
            </a:r>
            <a:r>
              <a:rPr lang="en" sz="1500">
                <a:solidFill>
                  <a:schemeClr val="dk1"/>
                </a:solidFill>
                <a:highlight>
                  <a:srgbClr val="FFFFFF"/>
                </a:highlight>
              </a:rPr>
              <a:t> and Description_2 are combined back together and their label is displayed beside them</a:t>
            </a:r>
            <a:endParaRPr sz="1500">
              <a:solidFill>
                <a:schemeClr val="dk1"/>
              </a:solidFill>
              <a:highlight>
                <a:srgbClr val="FFFFFF"/>
              </a:highlight>
            </a:endParaRPr>
          </a:p>
          <a:p>
            <a:pPr indent="0" lvl="0" marL="0" rtl="0" algn="l">
              <a:lnSpc>
                <a:spcPct val="115000"/>
              </a:lnSpc>
              <a:spcBef>
                <a:spcPts val="0"/>
              </a:spcBef>
              <a:spcAft>
                <a:spcPts val="0"/>
              </a:spcAft>
              <a:buNone/>
            </a:pPr>
            <a:r>
              <a:t/>
            </a:r>
            <a:endParaRPr sz="1500">
              <a:solidFill>
                <a:schemeClr val="dk1"/>
              </a:solidFill>
              <a:highlight>
                <a:srgbClr val="FFFFFF"/>
              </a:highlight>
            </a:endParaRPr>
          </a:p>
          <a:p>
            <a:pPr indent="0" lvl="0" marL="0" rtl="0" algn="l">
              <a:lnSpc>
                <a:spcPct val="115000"/>
              </a:lnSpc>
              <a:spcBef>
                <a:spcPts val="0"/>
              </a:spcBef>
              <a:spcAft>
                <a:spcPts val="0"/>
              </a:spcAft>
              <a:buNone/>
            </a:pPr>
            <a:r>
              <a:rPr lang="en" sz="1500">
                <a:solidFill>
                  <a:schemeClr val="dk1"/>
                </a:solidFill>
                <a:highlight>
                  <a:srgbClr val="FFFFFF"/>
                </a:highlight>
              </a:rPr>
              <a:t>This forms the basis of the input layer for the multichannel CNN that is to be deployed </a:t>
            </a:r>
            <a:endParaRPr sz="1500">
              <a:solidFill>
                <a:schemeClr val="dk1"/>
              </a:solidFill>
              <a:highlight>
                <a:srgbClr val="FFFFFF"/>
              </a:highlight>
            </a:endParaRPr>
          </a:p>
        </p:txBody>
      </p:sp>
      <p:pic>
        <p:nvPicPr>
          <p:cNvPr id="125" name="Google Shape;125;p22"/>
          <p:cNvPicPr preferRelativeResize="0"/>
          <p:nvPr/>
        </p:nvPicPr>
        <p:blipFill>
          <a:blip r:embed="rId3">
            <a:alphaModFix/>
          </a:blip>
          <a:stretch>
            <a:fillRect/>
          </a:stretch>
        </p:blipFill>
        <p:spPr>
          <a:xfrm>
            <a:off x="5727600" y="1537725"/>
            <a:ext cx="3104701" cy="3300975"/>
          </a:xfrm>
          <a:prstGeom prst="rect">
            <a:avLst/>
          </a:prstGeom>
          <a:noFill/>
          <a:ln>
            <a:noFill/>
          </a:ln>
        </p:spPr>
      </p:pic>
      <p:sp>
        <p:nvSpPr>
          <p:cNvPr id="126" name="Google Shape;126;p22"/>
          <p:cNvSpPr txBox="1"/>
          <p:nvPr/>
        </p:nvSpPr>
        <p:spPr>
          <a:xfrm>
            <a:off x="311700" y="1804500"/>
            <a:ext cx="43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80000"/>
                </a:solidFill>
              </a:rPr>
              <a:t>Whitebox </a:t>
            </a:r>
            <a:r>
              <a:rPr lang="en"/>
              <a:t>Diagram</a:t>
            </a:r>
            <a:endParaRPr/>
          </a:p>
        </p:txBody>
      </p:sp>
      <p:pic>
        <p:nvPicPr>
          <p:cNvPr id="132" name="Google Shape;132;p23"/>
          <p:cNvPicPr preferRelativeResize="0"/>
          <p:nvPr/>
        </p:nvPicPr>
        <p:blipFill>
          <a:blip r:embed="rId3">
            <a:alphaModFix/>
          </a:blip>
          <a:stretch>
            <a:fillRect/>
          </a:stretch>
        </p:blipFill>
        <p:spPr>
          <a:xfrm>
            <a:off x="3614888" y="1142750"/>
            <a:ext cx="1914218" cy="3820974"/>
          </a:xfrm>
          <a:prstGeom prst="rect">
            <a:avLst/>
          </a:prstGeom>
          <a:noFill/>
          <a:ln>
            <a:noFill/>
          </a:ln>
        </p:spPr>
      </p:pic>
      <p:pic>
        <p:nvPicPr>
          <p:cNvPr id="133" name="Google Shape;133;p23"/>
          <p:cNvPicPr preferRelativeResize="0"/>
          <p:nvPr/>
        </p:nvPicPr>
        <p:blipFill>
          <a:blip r:embed="rId4">
            <a:alphaModFix/>
          </a:blip>
          <a:stretch>
            <a:fillRect/>
          </a:stretch>
        </p:blipFill>
        <p:spPr>
          <a:xfrm>
            <a:off x="3260406" y="1142750"/>
            <a:ext cx="2623188" cy="3820974"/>
          </a:xfrm>
          <a:prstGeom prst="rect">
            <a:avLst/>
          </a:prstGeom>
          <a:noFill/>
          <a:ln>
            <a:noFill/>
          </a:ln>
        </p:spPr>
      </p:pic>
      <p:pic>
        <p:nvPicPr>
          <p:cNvPr id="134" name="Google Shape;134;p23"/>
          <p:cNvPicPr preferRelativeResize="0"/>
          <p:nvPr/>
        </p:nvPicPr>
        <p:blipFill>
          <a:blip r:embed="rId5">
            <a:alphaModFix/>
          </a:blip>
          <a:stretch>
            <a:fillRect/>
          </a:stretch>
        </p:blipFill>
        <p:spPr>
          <a:xfrm>
            <a:off x="2528700" y="1206505"/>
            <a:ext cx="4086589" cy="3693476"/>
          </a:xfrm>
          <a:prstGeom prst="rect">
            <a:avLst/>
          </a:prstGeom>
          <a:noFill/>
          <a:ln>
            <a:noFill/>
          </a:ln>
        </p:spPr>
      </p:pic>
      <p:pic>
        <p:nvPicPr>
          <p:cNvPr id="135" name="Google Shape;135;p23"/>
          <p:cNvPicPr preferRelativeResize="0"/>
          <p:nvPr/>
        </p:nvPicPr>
        <p:blipFill>
          <a:blip r:embed="rId6">
            <a:alphaModFix/>
          </a:blip>
          <a:stretch>
            <a:fillRect/>
          </a:stretch>
        </p:blipFill>
        <p:spPr>
          <a:xfrm>
            <a:off x="2165888" y="1174625"/>
            <a:ext cx="4812237" cy="3757226"/>
          </a:xfrm>
          <a:prstGeom prst="rect">
            <a:avLst/>
          </a:prstGeom>
          <a:noFill/>
          <a:ln>
            <a:noFill/>
          </a:ln>
        </p:spPr>
      </p:pic>
      <p:pic>
        <p:nvPicPr>
          <p:cNvPr id="136" name="Google Shape;136;p23"/>
          <p:cNvPicPr preferRelativeResize="0"/>
          <p:nvPr/>
        </p:nvPicPr>
        <p:blipFill>
          <a:blip r:embed="rId7">
            <a:alphaModFix/>
          </a:blip>
          <a:stretch>
            <a:fillRect/>
          </a:stretch>
        </p:blipFill>
        <p:spPr>
          <a:xfrm>
            <a:off x="1860663" y="1174625"/>
            <a:ext cx="5422689" cy="3757225"/>
          </a:xfrm>
          <a:prstGeom prst="rect">
            <a:avLst/>
          </a:prstGeom>
          <a:noFill/>
          <a:ln>
            <a:noFill/>
          </a:ln>
        </p:spPr>
      </p:pic>
      <p:pic>
        <p:nvPicPr>
          <p:cNvPr id="137" name="Google Shape;137;p23"/>
          <p:cNvPicPr preferRelativeResize="0"/>
          <p:nvPr/>
        </p:nvPicPr>
        <p:blipFill>
          <a:blip r:embed="rId8">
            <a:alphaModFix/>
          </a:blip>
          <a:stretch>
            <a:fillRect/>
          </a:stretch>
        </p:blipFill>
        <p:spPr>
          <a:xfrm>
            <a:off x="1566874" y="1142749"/>
            <a:ext cx="6010255" cy="3820976"/>
          </a:xfrm>
          <a:prstGeom prst="rect">
            <a:avLst/>
          </a:prstGeom>
          <a:noFill/>
          <a:ln>
            <a:noFill/>
          </a:ln>
        </p:spPr>
      </p:pic>
      <p:pic>
        <p:nvPicPr>
          <p:cNvPr id="138" name="Google Shape;138;p23"/>
          <p:cNvPicPr preferRelativeResize="0"/>
          <p:nvPr/>
        </p:nvPicPr>
        <p:blipFill>
          <a:blip r:embed="rId9">
            <a:alphaModFix/>
          </a:blip>
          <a:stretch>
            <a:fillRect/>
          </a:stretch>
        </p:blipFill>
        <p:spPr>
          <a:xfrm>
            <a:off x="1078163" y="748763"/>
            <a:ext cx="6987699" cy="418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2"/>
                                        </p:tgtEl>
                                      </p:cBhvr>
                                    </p:animEffect>
                                    <p:set>
                                      <p:cBhvr>
                                        <p:cTn dur="1" fill="hold">
                                          <p:stCondLst>
                                            <p:cond delay="1000"/>
                                          </p:stCondLst>
                                        </p:cTn>
                                        <p:tgtEl>
                                          <p:spTgt spid="1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3"/>
                                        </p:tgtEl>
                                      </p:cBhvr>
                                    </p:animEffect>
                                    <p:set>
                                      <p:cBhvr>
                                        <p:cTn dur="1" fill="hold">
                                          <p:stCondLst>
                                            <p:cond delay="1000"/>
                                          </p:stCondLst>
                                        </p:cTn>
                                        <p:tgtEl>
                                          <p:spTgt spid="1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134"/>
                                        </p:tgtEl>
                                      </p:cBhvr>
                                    </p:animEffect>
                                    <p:set>
                                      <p:cBhvr>
                                        <p:cTn dur="1" fill="hold">
                                          <p:stCondLst>
                                            <p:cond delay="1100"/>
                                          </p:stCondLst>
                                        </p:cTn>
                                        <p:tgtEl>
                                          <p:spTgt spid="1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5"/>
                                        </p:tgtEl>
                                      </p:cBhvr>
                                    </p:animEffect>
                                    <p:set>
                                      <p:cBhvr>
                                        <p:cTn dur="1" fill="hold">
                                          <p:stCondLst>
                                            <p:cond delay="1000"/>
                                          </p:stCondLst>
                                        </p:cTn>
                                        <p:tgtEl>
                                          <p:spTgt spid="1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6"/>
                                        </p:tgtEl>
                                      </p:cBhvr>
                                    </p:animEffect>
                                    <p:set>
                                      <p:cBhvr>
                                        <p:cTn dur="1" fill="hold">
                                          <p:stCondLst>
                                            <p:cond delay="1000"/>
                                          </p:stCondLst>
                                        </p:cTn>
                                        <p:tgtEl>
                                          <p:spTgt spid="1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1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7"/>
                                        </p:tgtEl>
                                      </p:cBhvr>
                                    </p:animEffect>
                                    <p:set>
                                      <p:cBhvr>
                                        <p:cTn dur="1" fill="hold">
                                          <p:stCondLst>
                                            <p:cond delay="1000"/>
                                          </p:stCondLst>
                                        </p:cTn>
                                        <p:tgtEl>
                                          <p:spTgt spid="1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80000"/>
                </a:solidFill>
              </a:rPr>
              <a:t>Whitebox </a:t>
            </a:r>
            <a:r>
              <a:rPr lang="en"/>
              <a:t>Diagram</a:t>
            </a:r>
            <a:endParaRPr/>
          </a:p>
        </p:txBody>
      </p:sp>
      <p:pic>
        <p:nvPicPr>
          <p:cNvPr id="144" name="Google Shape;144;p24"/>
          <p:cNvPicPr preferRelativeResize="0"/>
          <p:nvPr/>
        </p:nvPicPr>
        <p:blipFill>
          <a:blip r:embed="rId3">
            <a:alphaModFix/>
          </a:blip>
          <a:stretch>
            <a:fillRect/>
          </a:stretch>
        </p:blipFill>
        <p:spPr>
          <a:xfrm>
            <a:off x="5439675" y="1017725"/>
            <a:ext cx="3392637" cy="3820976"/>
          </a:xfrm>
          <a:prstGeom prst="rect">
            <a:avLst/>
          </a:prstGeom>
          <a:noFill/>
          <a:ln>
            <a:noFill/>
          </a:ln>
        </p:spPr>
      </p:pic>
      <p:sp>
        <p:nvSpPr>
          <p:cNvPr id="145" name="Google Shape;145;p24"/>
          <p:cNvSpPr txBox="1"/>
          <p:nvPr/>
        </p:nvSpPr>
        <p:spPr>
          <a:xfrm>
            <a:off x="1184100" y="1940700"/>
            <a:ext cx="30000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Multichannel CNN is deployed using keras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We made the model run through 3 epochs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Each epoch took an average of 50 minutes when ran multiple times</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nvSpPr>
        <p:spPr>
          <a:xfrm>
            <a:off x="319200" y="672850"/>
            <a:ext cx="828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How is the Logistic Regression performed for Title &amp; Description fields for all three datasets?</a:t>
            </a:r>
            <a:endParaRPr sz="1000">
              <a:solidFill>
                <a:schemeClr val="dk1"/>
              </a:solidFill>
            </a:endParaRPr>
          </a:p>
        </p:txBody>
      </p:sp>
      <p:pic>
        <p:nvPicPr>
          <p:cNvPr id="151" name="Google Shape;151;p25"/>
          <p:cNvPicPr preferRelativeResize="0"/>
          <p:nvPr/>
        </p:nvPicPr>
        <p:blipFill>
          <a:blip r:embed="rId3">
            <a:alphaModFix/>
          </a:blip>
          <a:stretch>
            <a:fillRect/>
          </a:stretch>
        </p:blipFill>
        <p:spPr>
          <a:xfrm>
            <a:off x="3043050" y="1107550"/>
            <a:ext cx="3382650" cy="1222000"/>
          </a:xfrm>
          <a:prstGeom prst="rect">
            <a:avLst/>
          </a:prstGeom>
          <a:noFill/>
          <a:ln>
            <a:noFill/>
          </a:ln>
        </p:spPr>
      </p:pic>
      <p:pic>
        <p:nvPicPr>
          <p:cNvPr id="152" name="Google Shape;152;p25"/>
          <p:cNvPicPr preferRelativeResize="0"/>
          <p:nvPr/>
        </p:nvPicPr>
        <p:blipFill>
          <a:blip r:embed="rId4">
            <a:alphaModFix/>
          </a:blip>
          <a:stretch>
            <a:fillRect/>
          </a:stretch>
        </p:blipFill>
        <p:spPr>
          <a:xfrm>
            <a:off x="3316274" y="2329550"/>
            <a:ext cx="2717850" cy="1797425"/>
          </a:xfrm>
          <a:prstGeom prst="rect">
            <a:avLst/>
          </a:prstGeom>
          <a:noFill/>
          <a:ln>
            <a:noFill/>
          </a:ln>
        </p:spPr>
      </p:pic>
      <p:sp>
        <p:nvSpPr>
          <p:cNvPr id="153" name="Google Shape;153;p25"/>
          <p:cNvSpPr txBox="1"/>
          <p:nvPr/>
        </p:nvSpPr>
        <p:spPr>
          <a:xfrm>
            <a:off x="267900" y="4104675"/>
            <a:ext cx="881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TP = 0.22 suggested that the algorithm predict that Title &amp; Description fields are </a:t>
            </a:r>
            <a:r>
              <a:rPr lang="en" sz="1000"/>
              <a:t>correctly</a:t>
            </a:r>
            <a:r>
              <a:rPr lang="en" sz="1000"/>
              <a:t> label as duplicated and they actually are duplicate.</a:t>
            </a:r>
            <a:endParaRPr sz="1000"/>
          </a:p>
          <a:p>
            <a:pPr indent="0" lvl="0" marL="0" rtl="0" algn="l">
              <a:spcBef>
                <a:spcPts val="0"/>
              </a:spcBef>
              <a:spcAft>
                <a:spcPts val="0"/>
              </a:spcAft>
              <a:buNone/>
            </a:pPr>
            <a:r>
              <a:rPr lang="en" sz="1000"/>
              <a:t>TN</a:t>
            </a:r>
            <a:r>
              <a:rPr lang="en" sz="1000"/>
              <a:t> = 0.48 suggested that the algorithm predicted non-duplicate and they are actually not duplicate. </a:t>
            </a:r>
            <a:endParaRPr sz="1000"/>
          </a:p>
          <a:p>
            <a:pPr indent="0" lvl="0" marL="0" rtl="0" algn="l">
              <a:spcBef>
                <a:spcPts val="0"/>
              </a:spcBef>
              <a:spcAft>
                <a:spcPts val="0"/>
              </a:spcAft>
              <a:buNone/>
            </a:pPr>
            <a:r>
              <a:rPr lang="en" sz="1000"/>
              <a:t>FP (Type I Error) suggested </a:t>
            </a:r>
            <a:r>
              <a:rPr lang="en" sz="1000"/>
              <a:t>that</a:t>
            </a:r>
            <a:r>
              <a:rPr lang="en" sz="1000"/>
              <a:t> when </a:t>
            </a:r>
            <a:r>
              <a:rPr lang="en" sz="1000">
                <a:solidFill>
                  <a:schemeClr val="dk1"/>
                </a:solidFill>
              </a:rPr>
              <a:t>Title &amp; Description fields are</a:t>
            </a:r>
            <a:r>
              <a:rPr lang="en" sz="1000">
                <a:solidFill>
                  <a:schemeClr val="dk1"/>
                </a:solidFill>
              </a:rPr>
              <a:t> </a:t>
            </a:r>
            <a:r>
              <a:rPr lang="en" sz="1000">
                <a:solidFill>
                  <a:schemeClr val="dk1"/>
                </a:solidFill>
              </a:rPr>
              <a:t>actually</a:t>
            </a:r>
            <a:r>
              <a:rPr lang="en" sz="1000">
                <a:solidFill>
                  <a:schemeClr val="dk1"/>
                </a:solidFill>
              </a:rPr>
              <a:t> non-duplicated, there is 0.1 probability that it predicts as duplicated.</a:t>
            </a:r>
            <a:endParaRPr sz="1000">
              <a:solidFill>
                <a:schemeClr val="dk1"/>
              </a:solidFill>
            </a:endParaRPr>
          </a:p>
          <a:p>
            <a:pPr indent="0" lvl="0" marL="0" rtl="0" algn="l">
              <a:spcBef>
                <a:spcPts val="0"/>
              </a:spcBef>
              <a:spcAft>
                <a:spcPts val="0"/>
              </a:spcAft>
              <a:buNone/>
            </a:pPr>
            <a:r>
              <a:rPr lang="en" sz="1000">
                <a:solidFill>
                  <a:schemeClr val="dk1"/>
                </a:solidFill>
              </a:rPr>
              <a:t>FN (Type II Error) suggested that when Title &amp; Description fields are duplicated, there is a 0.2 probability that it predicts as non-duplicate. (More Serious! )</a:t>
            </a:r>
            <a:endParaRPr sz="1000">
              <a:solidFill>
                <a:schemeClr val="dk1"/>
              </a:solidFill>
            </a:endParaRPr>
          </a:p>
        </p:txBody>
      </p:sp>
      <p:sp>
        <p:nvSpPr>
          <p:cNvPr id="154" name="Google Shape;154;p25"/>
          <p:cNvSpPr txBox="1"/>
          <p:nvPr/>
        </p:nvSpPr>
        <p:spPr>
          <a:xfrm>
            <a:off x="3701025" y="103450"/>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980000"/>
                </a:solidFill>
              </a:rPr>
              <a:t>Validation</a:t>
            </a:r>
            <a:endParaRPr sz="2500">
              <a:solidFill>
                <a:srgbClr val="98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nvSpPr>
        <p:spPr>
          <a:xfrm>
            <a:off x="3601325" y="145700"/>
            <a:ext cx="3262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980000"/>
                </a:solidFill>
              </a:rPr>
              <a:t>Validation</a:t>
            </a:r>
            <a:endParaRPr sz="2500">
              <a:solidFill>
                <a:srgbClr val="980000"/>
              </a:solidFill>
            </a:endParaRPr>
          </a:p>
        </p:txBody>
      </p:sp>
      <p:sp>
        <p:nvSpPr>
          <p:cNvPr id="160" name="Google Shape;160;p26"/>
          <p:cNvSpPr txBox="1"/>
          <p:nvPr/>
        </p:nvSpPr>
        <p:spPr>
          <a:xfrm>
            <a:off x="379125" y="715100"/>
            <a:ext cx="4701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How is our Multi Channel model defined?</a:t>
            </a:r>
            <a:endParaRPr sz="1500"/>
          </a:p>
        </p:txBody>
      </p:sp>
      <p:sp>
        <p:nvSpPr>
          <p:cNvPr id="161" name="Google Shape;161;p26"/>
          <p:cNvSpPr txBox="1"/>
          <p:nvPr/>
        </p:nvSpPr>
        <p:spPr>
          <a:xfrm>
            <a:off x="379125" y="2257350"/>
            <a:ext cx="820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62" name="Google Shape;162;p26"/>
          <p:cNvPicPr preferRelativeResize="0"/>
          <p:nvPr/>
        </p:nvPicPr>
        <p:blipFill>
          <a:blip r:embed="rId3">
            <a:alphaModFix/>
          </a:blip>
          <a:stretch>
            <a:fillRect/>
          </a:stretch>
        </p:blipFill>
        <p:spPr>
          <a:xfrm>
            <a:off x="201363" y="1155650"/>
            <a:ext cx="8741274" cy="2603600"/>
          </a:xfrm>
          <a:prstGeom prst="rect">
            <a:avLst/>
          </a:prstGeom>
          <a:noFill/>
          <a:ln>
            <a:noFill/>
          </a:ln>
        </p:spPr>
      </p:pic>
      <p:sp>
        <p:nvSpPr>
          <p:cNvPr id="163" name="Google Shape;163;p26"/>
          <p:cNvSpPr txBox="1"/>
          <p:nvPr/>
        </p:nvSpPr>
        <p:spPr>
          <a:xfrm>
            <a:off x="205575" y="3942550"/>
            <a:ext cx="87411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Input layer that defines the length of input sequences.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Embedding layer set to the size of the vocabulary and 100-dimensional real-valued representations.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One-dimensional convolutional layer with 32 filters and a kernel size set to the number of words to read at once.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Max Pooling layer has consolidated and flatten layer reduce from three-dimensional to two </a:t>
            </a:r>
            <a:r>
              <a:rPr lang="en" sz="1200">
                <a:solidFill>
                  <a:schemeClr val="dk1"/>
                </a:solidFill>
              </a:rPr>
              <a:t>dimensional</a:t>
            </a:r>
            <a:r>
              <a:rPr lang="en" sz="1200">
                <a:solidFill>
                  <a:schemeClr val="dk1"/>
                </a:solidFill>
              </a:rPr>
              <a:t> output.</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462600" y="732375"/>
            <a:ext cx="8681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Performance of MC-CNN on ThunderBird and Eclipse Dataset (Include Title and Description Fields)</a:t>
            </a:r>
            <a:endParaRPr sz="1500"/>
          </a:p>
        </p:txBody>
      </p:sp>
      <p:sp>
        <p:nvSpPr>
          <p:cNvPr id="169" name="Google Shape;169;p27"/>
          <p:cNvSpPr txBox="1"/>
          <p:nvPr/>
        </p:nvSpPr>
        <p:spPr>
          <a:xfrm>
            <a:off x="3578650" y="137925"/>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980000"/>
                </a:solidFill>
              </a:rPr>
              <a:t>Validation</a:t>
            </a:r>
            <a:endParaRPr sz="2500">
              <a:solidFill>
                <a:srgbClr val="980000"/>
              </a:solidFill>
            </a:endParaRPr>
          </a:p>
        </p:txBody>
      </p:sp>
      <p:pic>
        <p:nvPicPr>
          <p:cNvPr id="170" name="Google Shape;170;p27"/>
          <p:cNvPicPr preferRelativeResize="0"/>
          <p:nvPr/>
        </p:nvPicPr>
        <p:blipFill>
          <a:blip r:embed="rId3">
            <a:alphaModFix/>
          </a:blip>
          <a:stretch>
            <a:fillRect/>
          </a:stretch>
        </p:blipFill>
        <p:spPr>
          <a:xfrm>
            <a:off x="785875" y="3031300"/>
            <a:ext cx="2696432" cy="1774200"/>
          </a:xfrm>
          <a:prstGeom prst="rect">
            <a:avLst/>
          </a:prstGeom>
          <a:noFill/>
          <a:ln>
            <a:noFill/>
          </a:ln>
        </p:spPr>
      </p:pic>
      <p:pic>
        <p:nvPicPr>
          <p:cNvPr id="171" name="Google Shape;171;p27"/>
          <p:cNvPicPr preferRelativeResize="0"/>
          <p:nvPr/>
        </p:nvPicPr>
        <p:blipFill>
          <a:blip r:embed="rId4">
            <a:alphaModFix/>
          </a:blip>
          <a:stretch>
            <a:fillRect/>
          </a:stretch>
        </p:blipFill>
        <p:spPr>
          <a:xfrm>
            <a:off x="5106325" y="1375150"/>
            <a:ext cx="3333366" cy="3440600"/>
          </a:xfrm>
          <a:prstGeom prst="rect">
            <a:avLst/>
          </a:prstGeom>
          <a:noFill/>
          <a:ln>
            <a:noFill/>
          </a:ln>
        </p:spPr>
      </p:pic>
      <p:sp>
        <p:nvSpPr>
          <p:cNvPr id="172" name="Google Shape;172;p27"/>
          <p:cNvSpPr txBox="1"/>
          <p:nvPr/>
        </p:nvSpPr>
        <p:spPr>
          <a:xfrm>
            <a:off x="6172375" y="4721175"/>
            <a:ext cx="1118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ThunderBird</a:t>
            </a:r>
            <a:endParaRPr sz="1200"/>
          </a:p>
        </p:txBody>
      </p:sp>
      <p:sp>
        <p:nvSpPr>
          <p:cNvPr id="173" name="Google Shape;173;p27"/>
          <p:cNvSpPr txBox="1"/>
          <p:nvPr/>
        </p:nvSpPr>
        <p:spPr>
          <a:xfrm>
            <a:off x="1971675" y="4774200"/>
            <a:ext cx="68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Eclipse</a:t>
            </a:r>
            <a:endParaRPr sz="1200">
              <a:solidFill>
                <a:schemeClr val="dk1"/>
              </a:solidFill>
            </a:endParaRPr>
          </a:p>
        </p:txBody>
      </p:sp>
      <p:pic>
        <p:nvPicPr>
          <p:cNvPr id="174" name="Google Shape;174;p27"/>
          <p:cNvPicPr preferRelativeResize="0"/>
          <p:nvPr/>
        </p:nvPicPr>
        <p:blipFill>
          <a:blip r:embed="rId5">
            <a:alphaModFix/>
          </a:blip>
          <a:stretch>
            <a:fillRect/>
          </a:stretch>
        </p:blipFill>
        <p:spPr>
          <a:xfrm>
            <a:off x="571875" y="1375150"/>
            <a:ext cx="3609578" cy="1656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4516175" y="917975"/>
            <a:ext cx="4361226" cy="3262532"/>
          </a:xfrm>
          <a:prstGeom prst="rect">
            <a:avLst/>
          </a:prstGeom>
          <a:noFill/>
          <a:ln>
            <a:noFill/>
          </a:ln>
        </p:spPr>
      </p:pic>
      <p:pic>
        <p:nvPicPr>
          <p:cNvPr id="180" name="Google Shape;180;p28"/>
          <p:cNvPicPr preferRelativeResize="0"/>
          <p:nvPr/>
        </p:nvPicPr>
        <p:blipFill>
          <a:blip r:embed="rId4">
            <a:alphaModFix/>
          </a:blip>
          <a:stretch>
            <a:fillRect/>
          </a:stretch>
        </p:blipFill>
        <p:spPr>
          <a:xfrm>
            <a:off x="160850" y="977225"/>
            <a:ext cx="4317099" cy="2923707"/>
          </a:xfrm>
          <a:prstGeom prst="rect">
            <a:avLst/>
          </a:prstGeom>
          <a:noFill/>
          <a:ln>
            <a:noFill/>
          </a:ln>
        </p:spPr>
      </p:pic>
      <p:sp>
        <p:nvSpPr>
          <p:cNvPr id="181" name="Google Shape;181;p28"/>
          <p:cNvSpPr txBox="1"/>
          <p:nvPr/>
        </p:nvSpPr>
        <p:spPr>
          <a:xfrm>
            <a:off x="160850" y="4330550"/>
            <a:ext cx="8716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000">
                <a:solidFill>
                  <a:schemeClr val="dk1"/>
                </a:solidFill>
                <a:latin typeface="Roboto"/>
                <a:ea typeface="Roboto"/>
                <a:cs typeface="Roboto"/>
                <a:sym typeface="Roboto"/>
              </a:rPr>
              <a:t>The actual value was positive and the model predicted label ‘1’ value.                The actual value was 0 and the model predicted label ‘0’ value.                  </a:t>
            </a:r>
            <a:endParaRPr sz="1100">
              <a:solidFill>
                <a:schemeClr val="dk1"/>
              </a:solidFill>
              <a:latin typeface="Roboto"/>
              <a:ea typeface="Roboto"/>
              <a:cs typeface="Roboto"/>
              <a:sym typeface="Roboto"/>
            </a:endParaRPr>
          </a:p>
        </p:txBody>
      </p:sp>
      <p:sp>
        <p:nvSpPr>
          <p:cNvPr id="182" name="Google Shape;182;p2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9"/>
          <p:cNvPicPr preferRelativeResize="0"/>
          <p:nvPr/>
        </p:nvPicPr>
        <p:blipFill>
          <a:blip r:embed="rId3">
            <a:alphaModFix/>
          </a:blip>
          <a:stretch>
            <a:fillRect/>
          </a:stretch>
        </p:blipFill>
        <p:spPr>
          <a:xfrm>
            <a:off x="439550" y="1630625"/>
            <a:ext cx="4035475" cy="1882250"/>
          </a:xfrm>
          <a:prstGeom prst="rect">
            <a:avLst/>
          </a:prstGeom>
          <a:noFill/>
          <a:ln>
            <a:noFill/>
          </a:ln>
        </p:spPr>
      </p:pic>
      <p:pic>
        <p:nvPicPr>
          <p:cNvPr id="188" name="Google Shape;188;p29"/>
          <p:cNvPicPr preferRelativeResize="0"/>
          <p:nvPr/>
        </p:nvPicPr>
        <p:blipFill>
          <a:blip r:embed="rId4">
            <a:alphaModFix/>
          </a:blip>
          <a:stretch>
            <a:fillRect/>
          </a:stretch>
        </p:blipFill>
        <p:spPr>
          <a:xfrm>
            <a:off x="4810125" y="1409850"/>
            <a:ext cx="3910775" cy="2649900"/>
          </a:xfrm>
          <a:prstGeom prst="rect">
            <a:avLst/>
          </a:prstGeom>
          <a:noFill/>
          <a:ln>
            <a:noFill/>
          </a:ln>
        </p:spPr>
      </p:pic>
      <p:sp>
        <p:nvSpPr>
          <p:cNvPr id="189" name="Google Shape;189;p29"/>
          <p:cNvSpPr txBox="1"/>
          <p:nvPr/>
        </p:nvSpPr>
        <p:spPr>
          <a:xfrm>
            <a:off x="211500" y="4224725"/>
            <a:ext cx="87882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sz="1000">
                <a:solidFill>
                  <a:schemeClr val="dk1"/>
                </a:solidFill>
                <a:latin typeface="Roboto"/>
                <a:ea typeface="Roboto"/>
                <a:cs typeface="Roboto"/>
                <a:sym typeface="Roboto"/>
              </a:rPr>
              <a:t>The actual value was 0 and the model predicted label ‘1’ value. 		            </a:t>
            </a:r>
            <a:r>
              <a:rPr lang="en" sz="1000">
                <a:solidFill>
                  <a:schemeClr val="dk1"/>
                </a:solidFill>
                <a:latin typeface="Roboto"/>
                <a:ea typeface="Roboto"/>
                <a:cs typeface="Roboto"/>
                <a:sym typeface="Roboto"/>
              </a:rPr>
              <a:t>The actual value was duplicated and the model predicted label ‘0’ value. (Type I Error)								            (Type II Error)</a:t>
            </a:r>
            <a:endParaRPr sz="10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nvSpPr>
        <p:spPr>
          <a:xfrm>
            <a:off x="1580600" y="182875"/>
            <a:ext cx="5969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rgbClr val="980000"/>
                </a:solidFill>
              </a:rPr>
              <a:t>Limitations and Future Improvements</a:t>
            </a:r>
            <a:endParaRPr sz="2500">
              <a:solidFill>
                <a:srgbClr val="980000"/>
              </a:solidFill>
            </a:endParaRPr>
          </a:p>
        </p:txBody>
      </p:sp>
      <p:sp>
        <p:nvSpPr>
          <p:cNvPr id="195" name="Google Shape;195;p30"/>
          <p:cNvSpPr txBox="1"/>
          <p:nvPr/>
        </p:nvSpPr>
        <p:spPr>
          <a:xfrm>
            <a:off x="613950" y="1460325"/>
            <a:ext cx="8099100" cy="30324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 sz="1900"/>
              <a:t>Can prove to be expensive as there is a lot of computation time.</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a:p>
          <a:p>
            <a:pPr indent="-349250" lvl="0" marL="457200" rtl="0" algn="l">
              <a:spcBef>
                <a:spcPts val="0"/>
              </a:spcBef>
              <a:spcAft>
                <a:spcPts val="0"/>
              </a:spcAft>
              <a:buSzPts val="1900"/>
              <a:buChar char="-"/>
            </a:pPr>
            <a:r>
              <a:rPr lang="en" sz="1900"/>
              <a:t>Feature selection can prove to be a bottleneck.</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May need additional features in case of score saturation.</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Solve the class imbalance problem in the data.</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031175" y="200675"/>
            <a:ext cx="3263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sz="2500">
                <a:solidFill>
                  <a:srgbClr val="980000"/>
                </a:solidFill>
              </a:rPr>
              <a:t>Agenda</a:t>
            </a:r>
            <a:endParaRPr sz="2500">
              <a:solidFill>
                <a:srgbClr val="980000"/>
              </a:solidFill>
            </a:endParaRPr>
          </a:p>
        </p:txBody>
      </p:sp>
      <p:sp>
        <p:nvSpPr>
          <p:cNvPr id="61" name="Google Shape;61;p14"/>
          <p:cNvSpPr txBox="1"/>
          <p:nvPr/>
        </p:nvSpPr>
        <p:spPr>
          <a:xfrm>
            <a:off x="1637075" y="1140650"/>
            <a:ext cx="6991800" cy="318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Problem definition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Datasets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Solution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Preprocessing</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Results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Validation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Limitations</a:t>
            </a:r>
            <a:endParaRPr sz="1500"/>
          </a:p>
        </p:txBody>
      </p:sp>
      <p:pic>
        <p:nvPicPr>
          <p:cNvPr id="62" name="Google Shape;62;p14"/>
          <p:cNvPicPr preferRelativeResize="0"/>
          <p:nvPr/>
        </p:nvPicPr>
        <p:blipFill>
          <a:blip r:embed="rId3">
            <a:alphaModFix/>
          </a:blip>
          <a:stretch>
            <a:fillRect/>
          </a:stretch>
        </p:blipFill>
        <p:spPr>
          <a:xfrm>
            <a:off x="5397125" y="980275"/>
            <a:ext cx="3186324" cy="318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1998625" y="274325"/>
            <a:ext cx="5029200" cy="5694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en" sz="2500">
                <a:solidFill>
                  <a:srgbClr val="980000"/>
                </a:solidFill>
              </a:rPr>
              <a:t>Problem</a:t>
            </a:r>
            <a:r>
              <a:rPr lang="en" sz="2500"/>
              <a:t> Definition </a:t>
            </a:r>
            <a:endParaRPr sz="2500"/>
          </a:p>
        </p:txBody>
      </p:sp>
      <p:sp>
        <p:nvSpPr>
          <p:cNvPr id="68" name="Google Shape;68;p15"/>
          <p:cNvSpPr txBox="1"/>
          <p:nvPr/>
        </p:nvSpPr>
        <p:spPr>
          <a:xfrm>
            <a:off x="384100" y="1201775"/>
            <a:ext cx="7890000" cy="3417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Bug reporting and fixing is a continuous process.</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Fixing bugs is a time-consuming process.</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Multiple users might report the same bug unknowingly.</a:t>
            </a:r>
            <a:endParaRPr sz="1500"/>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Developers spend 75% of their time fixing bugs.</a:t>
            </a:r>
            <a:endParaRPr sz="1500"/>
          </a:p>
          <a:p>
            <a:pPr indent="0" lvl="0" marL="914400" rtl="0" algn="l">
              <a:spcBef>
                <a:spcPts val="0"/>
              </a:spcBef>
              <a:spcAft>
                <a:spcPts val="0"/>
              </a:spcAft>
              <a:buNone/>
            </a:pPr>
            <a:r>
              <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Increases inefficiencies.</a:t>
            </a:r>
            <a:endParaRPr sz="1500"/>
          </a:p>
          <a:p>
            <a:pPr indent="0" lvl="0" marL="914400" rtl="0" algn="l">
              <a:spcBef>
                <a:spcPts val="0"/>
              </a:spcBef>
              <a:spcAft>
                <a:spcPts val="0"/>
              </a:spcAft>
              <a:buNone/>
            </a:pPr>
            <a:r>
              <a:t/>
            </a:r>
            <a:endParaRPr sz="1500"/>
          </a:p>
        </p:txBody>
      </p:sp>
      <p:pic>
        <p:nvPicPr>
          <p:cNvPr id="69" name="Google Shape;69;p15"/>
          <p:cNvPicPr preferRelativeResize="0"/>
          <p:nvPr/>
        </p:nvPicPr>
        <p:blipFill>
          <a:blip r:embed="rId3">
            <a:alphaModFix/>
          </a:blip>
          <a:stretch>
            <a:fillRect/>
          </a:stretch>
        </p:blipFill>
        <p:spPr>
          <a:xfrm>
            <a:off x="6257250" y="1537050"/>
            <a:ext cx="2069400" cy="206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988925" y="253475"/>
            <a:ext cx="4098000" cy="5694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2500">
                <a:solidFill>
                  <a:srgbClr val="980000"/>
                </a:solidFill>
              </a:rPr>
              <a:t>Data</a:t>
            </a:r>
            <a:r>
              <a:rPr lang="en" sz="2500">
                <a:solidFill>
                  <a:srgbClr val="980000"/>
                </a:solidFill>
              </a:rPr>
              <a:t>s</a:t>
            </a:r>
            <a:r>
              <a:rPr lang="en" sz="2500">
                <a:solidFill>
                  <a:srgbClr val="980000"/>
                </a:solidFill>
              </a:rPr>
              <a:t>ets</a:t>
            </a:r>
            <a:endParaRPr sz="2500">
              <a:solidFill>
                <a:srgbClr val="980000"/>
              </a:solidFill>
            </a:endParaRPr>
          </a:p>
        </p:txBody>
      </p:sp>
      <p:sp>
        <p:nvSpPr>
          <p:cNvPr id="75" name="Google Shape;75;p16"/>
          <p:cNvSpPr txBox="1"/>
          <p:nvPr/>
        </p:nvSpPr>
        <p:spPr>
          <a:xfrm>
            <a:off x="632550" y="908275"/>
            <a:ext cx="7878900" cy="3879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Three different datasets -</a:t>
            </a:r>
            <a:endParaRPr sz="1500"/>
          </a:p>
          <a:p>
            <a:pPr indent="0" lvl="0" marL="0" rtl="0" algn="l">
              <a:spcBef>
                <a:spcPts val="0"/>
              </a:spcBef>
              <a:spcAft>
                <a:spcPts val="0"/>
              </a:spcAft>
              <a:buNone/>
            </a:pPr>
            <a:r>
              <a:t/>
            </a:r>
            <a:endParaRPr sz="1500"/>
          </a:p>
          <a:p>
            <a:pPr indent="-323850" lvl="1" marL="914400" rtl="0" algn="l">
              <a:spcBef>
                <a:spcPts val="0"/>
              </a:spcBef>
              <a:spcAft>
                <a:spcPts val="0"/>
              </a:spcAft>
              <a:buSzPts val="1500"/>
              <a:buChar char="○"/>
            </a:pPr>
            <a:r>
              <a:rPr lang="en" sz="1500"/>
              <a:t>Eclipse contains 46910 data points (</a:t>
            </a:r>
            <a:endParaRPr sz="1500"/>
          </a:p>
          <a:p>
            <a:pPr indent="-323850" lvl="2" marL="1371600" rtl="0" algn="l">
              <a:spcBef>
                <a:spcPts val="0"/>
              </a:spcBef>
              <a:spcAft>
                <a:spcPts val="0"/>
              </a:spcAft>
              <a:buSzPts val="1500"/>
              <a:buChar char="■"/>
            </a:pPr>
            <a:r>
              <a:rPr lang="en" sz="1500"/>
              <a:t>34,223 Non-duplicates and 12,668 Duplicates).</a:t>
            </a:r>
            <a:endParaRPr sz="1500"/>
          </a:p>
          <a:p>
            <a:pPr indent="0" lvl="0" marL="914400" rtl="0" algn="l">
              <a:spcBef>
                <a:spcPts val="0"/>
              </a:spcBef>
              <a:spcAft>
                <a:spcPts val="0"/>
              </a:spcAft>
              <a:buNone/>
            </a:pPr>
            <a:r>
              <a:t/>
            </a:r>
            <a:endParaRPr sz="1500"/>
          </a:p>
          <a:p>
            <a:pPr indent="-323850" lvl="1" marL="914400" rtl="0" algn="l">
              <a:spcBef>
                <a:spcPts val="0"/>
              </a:spcBef>
              <a:spcAft>
                <a:spcPts val="0"/>
              </a:spcAft>
              <a:buSzPts val="1500"/>
              <a:buChar char="○"/>
            </a:pPr>
            <a:r>
              <a:rPr lang="en" sz="1500"/>
              <a:t>Mozilla contains 60906 data points </a:t>
            </a:r>
            <a:endParaRPr sz="1500"/>
          </a:p>
          <a:p>
            <a:pPr indent="-323850" lvl="2" marL="1371600" rtl="0" algn="l">
              <a:spcBef>
                <a:spcPts val="0"/>
              </a:spcBef>
              <a:spcAft>
                <a:spcPts val="0"/>
              </a:spcAft>
              <a:buSzPts val="1500"/>
              <a:buChar char="■"/>
            </a:pPr>
            <a:r>
              <a:rPr lang="en" sz="1500"/>
              <a:t>(36,834 Non-duplicates and 24,072 Duplicates).</a:t>
            </a:r>
            <a:endParaRPr sz="1500"/>
          </a:p>
          <a:p>
            <a:pPr indent="0" lvl="0" marL="914400" rtl="0" algn="l">
              <a:spcBef>
                <a:spcPts val="0"/>
              </a:spcBef>
              <a:spcAft>
                <a:spcPts val="0"/>
              </a:spcAft>
              <a:buNone/>
            </a:pPr>
            <a:r>
              <a:t/>
            </a:r>
            <a:endParaRPr sz="1500"/>
          </a:p>
          <a:p>
            <a:pPr indent="-323850" lvl="1" marL="914400" rtl="0" algn="l">
              <a:spcBef>
                <a:spcPts val="0"/>
              </a:spcBef>
              <a:spcAft>
                <a:spcPts val="0"/>
              </a:spcAft>
              <a:buSzPts val="1500"/>
              <a:buChar char="○"/>
            </a:pPr>
            <a:r>
              <a:rPr lang="en" sz="1500"/>
              <a:t>Thunderbird contains 14265 data points </a:t>
            </a:r>
            <a:endParaRPr sz="1500"/>
          </a:p>
          <a:p>
            <a:pPr indent="-323850" lvl="2" marL="1371600" rtl="0" algn="l">
              <a:spcBef>
                <a:spcPts val="0"/>
              </a:spcBef>
              <a:spcAft>
                <a:spcPts val="0"/>
              </a:spcAft>
              <a:buSzPts val="1500"/>
              <a:buChar char="■"/>
            </a:pPr>
            <a:r>
              <a:rPr lang="en" sz="1500"/>
              <a:t>(9906 Non-duplicates and 4359 Duplicates).</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Combined total of 122,441 data </a:t>
            </a:r>
            <a:r>
              <a:rPr lang="en" sz="1500"/>
              <a:t>points (80,963 Non-duplicates and 41,099).</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We merged all three datasets into one huge dataset and ran experiments on it.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80000"/>
                </a:solidFill>
              </a:rPr>
              <a:t>Solution</a:t>
            </a:r>
            <a:r>
              <a:rPr lang="en"/>
              <a:t> to the Problem </a:t>
            </a:r>
            <a:endParaRPr/>
          </a:p>
        </p:txBody>
      </p:sp>
      <p:sp>
        <p:nvSpPr>
          <p:cNvPr id="81" name="Google Shape;81;p17"/>
          <p:cNvSpPr/>
          <p:nvPr/>
        </p:nvSpPr>
        <p:spPr>
          <a:xfrm>
            <a:off x="1225175" y="1293975"/>
            <a:ext cx="1364700" cy="118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82" name="Google Shape;82;p17"/>
          <p:cNvSpPr/>
          <p:nvPr/>
        </p:nvSpPr>
        <p:spPr>
          <a:xfrm>
            <a:off x="3889650" y="1293975"/>
            <a:ext cx="1364700" cy="118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Algorithm</a:t>
            </a:r>
            <a:endParaRPr/>
          </a:p>
        </p:txBody>
      </p:sp>
      <p:sp>
        <p:nvSpPr>
          <p:cNvPr id="83" name="Google Shape;83;p17"/>
          <p:cNvSpPr/>
          <p:nvPr/>
        </p:nvSpPr>
        <p:spPr>
          <a:xfrm>
            <a:off x="6554125" y="1293975"/>
            <a:ext cx="1364700" cy="118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a:t>
            </a:r>
            <a:r>
              <a:rPr lang="en"/>
              <a:t>put</a:t>
            </a:r>
            <a:endParaRPr/>
          </a:p>
        </p:txBody>
      </p:sp>
      <p:cxnSp>
        <p:nvCxnSpPr>
          <p:cNvPr id="84" name="Google Shape;84;p17"/>
          <p:cNvCxnSpPr>
            <a:stCxn id="81" idx="3"/>
            <a:endCxn id="82" idx="1"/>
          </p:cNvCxnSpPr>
          <p:nvPr/>
        </p:nvCxnSpPr>
        <p:spPr>
          <a:xfrm>
            <a:off x="2589875" y="1887825"/>
            <a:ext cx="1299900" cy="0"/>
          </a:xfrm>
          <a:prstGeom prst="straightConnector1">
            <a:avLst/>
          </a:prstGeom>
          <a:noFill/>
          <a:ln cap="flat" cmpd="sng" w="28575">
            <a:solidFill>
              <a:schemeClr val="dk2"/>
            </a:solidFill>
            <a:prstDash val="solid"/>
            <a:round/>
            <a:headEnd len="med" w="med" type="none"/>
            <a:tailEnd len="med" w="med" type="triangle"/>
          </a:ln>
        </p:spPr>
      </p:cxnSp>
      <p:cxnSp>
        <p:nvCxnSpPr>
          <p:cNvPr id="85" name="Google Shape;85;p17"/>
          <p:cNvCxnSpPr>
            <a:stCxn id="82" idx="3"/>
            <a:endCxn id="83" idx="1"/>
          </p:cNvCxnSpPr>
          <p:nvPr/>
        </p:nvCxnSpPr>
        <p:spPr>
          <a:xfrm>
            <a:off x="5254350" y="1887825"/>
            <a:ext cx="1299900" cy="0"/>
          </a:xfrm>
          <a:prstGeom prst="straightConnector1">
            <a:avLst/>
          </a:prstGeom>
          <a:noFill/>
          <a:ln cap="flat" cmpd="sng" w="28575">
            <a:solidFill>
              <a:schemeClr val="dk2"/>
            </a:solidFill>
            <a:prstDash val="solid"/>
            <a:round/>
            <a:headEnd len="med" w="med" type="none"/>
            <a:tailEnd len="med" w="med" type="triangle"/>
          </a:ln>
        </p:spPr>
      </p:cxnSp>
      <p:sp>
        <p:nvSpPr>
          <p:cNvPr id="86" name="Google Shape;86;p17"/>
          <p:cNvSpPr/>
          <p:nvPr/>
        </p:nvSpPr>
        <p:spPr>
          <a:xfrm>
            <a:off x="2305175" y="3126000"/>
            <a:ext cx="2028300" cy="98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p:txBody>
      </p:sp>
      <p:cxnSp>
        <p:nvCxnSpPr>
          <p:cNvPr id="87" name="Google Shape;87;p17"/>
          <p:cNvCxnSpPr/>
          <p:nvPr/>
        </p:nvCxnSpPr>
        <p:spPr>
          <a:xfrm flipH="1" rot="10800000">
            <a:off x="3239825" y="1888500"/>
            <a:ext cx="12900" cy="12375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7"/>
          <p:cNvSpPr txBox="1"/>
          <p:nvPr/>
        </p:nvSpPr>
        <p:spPr>
          <a:xfrm>
            <a:off x="2500475" y="4236463"/>
            <a:ext cx="1491600" cy="338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980000"/>
              </a:buClr>
              <a:buSzPts val="1000"/>
              <a:buChar char="-"/>
            </a:pPr>
            <a:r>
              <a:rPr lang="en" sz="1000">
                <a:solidFill>
                  <a:srgbClr val="980000"/>
                </a:solidFill>
              </a:rPr>
              <a:t>NLTK</a:t>
            </a:r>
            <a:endParaRPr sz="1000">
              <a:solidFill>
                <a:srgbClr val="980000"/>
              </a:solidFill>
            </a:endParaRPr>
          </a:p>
        </p:txBody>
      </p:sp>
      <p:sp>
        <p:nvSpPr>
          <p:cNvPr id="89" name="Google Shape;89;p17"/>
          <p:cNvSpPr/>
          <p:nvPr/>
        </p:nvSpPr>
        <p:spPr>
          <a:xfrm flipH="1" rot="10800000">
            <a:off x="4724700" y="2918850"/>
            <a:ext cx="2359200" cy="1397700"/>
          </a:xfrm>
          <a:prstGeom prst="wedgeRoundRectCallout">
            <a:avLst>
              <a:gd fmla="val -37220" name="adj1"/>
              <a:gd fmla="val 81820" name="adj2"/>
              <a:gd fmla="val 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nvSpPr>
        <p:spPr>
          <a:xfrm>
            <a:off x="4982000" y="3247550"/>
            <a:ext cx="1629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Model I</a:t>
            </a:r>
            <a:endParaRPr/>
          </a:p>
          <a:p>
            <a:pPr indent="-317500" lvl="0" marL="457200" rtl="0" algn="l">
              <a:spcBef>
                <a:spcPts val="0"/>
              </a:spcBef>
              <a:spcAft>
                <a:spcPts val="0"/>
              </a:spcAft>
              <a:buSzPts val="1400"/>
              <a:buChar char="-"/>
            </a:pPr>
            <a:r>
              <a:rPr lang="en"/>
              <a:t>Model II</a:t>
            </a:r>
            <a:endParaRPr/>
          </a:p>
        </p:txBody>
      </p:sp>
      <p:sp>
        <p:nvSpPr>
          <p:cNvPr id="91" name="Google Shape;91;p17"/>
          <p:cNvSpPr txBox="1"/>
          <p:nvPr/>
        </p:nvSpPr>
        <p:spPr>
          <a:xfrm>
            <a:off x="6050" y="2481663"/>
            <a:ext cx="1491600" cy="6465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rgbClr val="980000"/>
              </a:buClr>
              <a:buSzPts val="1000"/>
              <a:buChar char="-"/>
            </a:pPr>
            <a:r>
              <a:rPr lang="en" sz="1000">
                <a:solidFill>
                  <a:srgbClr val="980000"/>
                </a:solidFill>
              </a:rPr>
              <a:t>Duplicate Data</a:t>
            </a:r>
            <a:endParaRPr sz="1000">
              <a:solidFill>
                <a:srgbClr val="980000"/>
              </a:solidFill>
            </a:endParaRPr>
          </a:p>
          <a:p>
            <a:pPr indent="-292100" lvl="0" marL="457200" rtl="0" algn="l">
              <a:spcBef>
                <a:spcPts val="0"/>
              </a:spcBef>
              <a:spcAft>
                <a:spcPts val="0"/>
              </a:spcAft>
              <a:buClr>
                <a:srgbClr val="980000"/>
              </a:buClr>
              <a:buSzPts val="1000"/>
              <a:buChar char="-"/>
            </a:pPr>
            <a:r>
              <a:rPr lang="en" sz="1000">
                <a:solidFill>
                  <a:srgbClr val="980000"/>
                </a:solidFill>
              </a:rPr>
              <a:t>Non </a:t>
            </a:r>
            <a:r>
              <a:rPr lang="en" sz="1000">
                <a:solidFill>
                  <a:srgbClr val="980000"/>
                </a:solidFill>
              </a:rPr>
              <a:t>Duplicate Data</a:t>
            </a:r>
            <a:endParaRPr sz="1000">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1"/>
                                        </p:tgtEl>
                                      </p:cBhvr>
                                    </p:animEffect>
                                    <p:set>
                                      <p:cBhvr>
                                        <p:cTn dur="1" fill="hold">
                                          <p:stCondLst>
                                            <p:cond delay="1000"/>
                                          </p:stCondLst>
                                        </p:cTn>
                                        <p:tgtEl>
                                          <p:spTgt spid="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88"/>
                                        </p:tgtEl>
                                      </p:cBhvr>
                                    </p:animEffect>
                                    <p:set>
                                      <p:cBhvr>
                                        <p:cTn dur="1" fill="hold">
                                          <p:stCondLst>
                                            <p:cond delay="1000"/>
                                          </p:stCondLst>
                                        </p:cTn>
                                        <p:tgtEl>
                                          <p:spTgt spid="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80000"/>
                </a:solidFill>
              </a:rPr>
              <a:t>Before </a:t>
            </a:r>
            <a:r>
              <a:rPr lang="en"/>
              <a:t>Preprocessing</a:t>
            </a:r>
            <a:endParaRPr/>
          </a:p>
        </p:txBody>
      </p:sp>
      <p:sp>
        <p:nvSpPr>
          <p:cNvPr id="97" name="Google Shape;97;p18"/>
          <p:cNvSpPr txBox="1"/>
          <p:nvPr/>
        </p:nvSpPr>
        <p:spPr>
          <a:xfrm>
            <a:off x="571950" y="1472750"/>
            <a:ext cx="800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8" name="Google Shape;98;p18"/>
          <p:cNvSpPr txBox="1"/>
          <p:nvPr/>
        </p:nvSpPr>
        <p:spPr>
          <a:xfrm>
            <a:off x="791875" y="1256550"/>
            <a:ext cx="78522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in the example page see url i have tried to vertically align all the cells using col valigntop  mac mozilla . and win firefox . both demonstrate this problem so it seems to be quite an old issue. it might be related to bug   though i dont believe that dealt with valign.  the page httptelcontar.netmiscplugins also shows that col wont apply background colours to cells either as well as not supporting valign  the whole left column is meant to be green but mozfirefox wont display the colour this  is possibly bug .  i have tried to use css instead using verticalalign instead of valign i tried applying styleverticalalign top to the col tags as a workaround in case this issue is due to a lack of support for outdated html . properties and this did not work either  col seems to not apply any formatting to cells whatsoever  neither css nor html ..  microsoft ie .. for the macintosh also displays the valign issue no support for either form of vertical alignment in col but icab b mac browser handles valign correctly not tried it with verticalalign as its css support is lacking.  i assume that there is some workaround using css styles applied to table cells but i cannot get any styles to apply to the middle table cells  alas its beyond me at the moment. but in case i do thats why ive preserved indexold.php    . open page in mozilla or firefox    the page doesnt look right. lack of top vertical alignment and lack of other formatting in the centre content table     made it look right. all columns should be top verticallyaligned</a:t>
            </a:r>
            <a:endParaRPr sz="1200">
              <a:solidFill>
                <a:schemeClr val="dk1"/>
              </a:solidFill>
              <a:highlight>
                <a:srgbClr val="FFFFFF"/>
              </a:highlight>
            </a:endParaRPr>
          </a:p>
          <a:p>
            <a:pPr indent="0" lvl="0" marL="0" rtl="0" algn="l">
              <a:spcBef>
                <a:spcPts val="0"/>
              </a:spcBef>
              <a:spcAft>
                <a:spcPts val="0"/>
              </a:spcAft>
              <a:buNone/>
            </a:pPr>
            <a: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80000"/>
                </a:solidFill>
              </a:rPr>
              <a:t>Preprocessing:</a:t>
            </a:r>
            <a:r>
              <a:rPr lang="en"/>
              <a:t> Tokenization</a:t>
            </a:r>
            <a:endParaRPr/>
          </a:p>
        </p:txBody>
      </p:sp>
      <p:sp>
        <p:nvSpPr>
          <p:cNvPr id="104" name="Google Shape;104;p19"/>
          <p:cNvSpPr txBox="1"/>
          <p:nvPr/>
        </p:nvSpPr>
        <p:spPr>
          <a:xfrm>
            <a:off x="791875" y="1337300"/>
            <a:ext cx="7852200" cy="376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['in', 'the', 'example', 'page', 'see', 'url', 'i', 'have', 'tried', 'to', 'vertically', 'align', 'all', 'the', 'cells','using', 'col', 'valigntop', 'mac', 'mozilla', 'and', 'win', 'firefox', 'both', 'demonstrate', 'this','problem', 'so', 'it', 'seems', 'to', 'be', 'quite', 'an', 'old', 'issue', 'it', 'might', 'be', 'related', 'to','bug', 'though', 'i', 'dont', 'believe', 'that', 'dealt', 'with', 'valign', 'the', 'page', 'also', 'shows', 'that','col', 'wont', 'apply', 'background', 'colours', 'to', 'cells', 'either', 'as', 'well', 'as', 'not','supporting', 'valign', 'the', 'whole', 'left', 'column', 'is', 'meant', 'to', 'be', 'green', 'but','mozfirefox', 'wont', 'display', 'the', 'colour', 'this', 'is', 'possibly', 'bug', 'i', 'have', 'tried', 'to','use','css', 'instead', 'using', 'verticalalign', 'instead', 'of', 'valign', 'i', 'tried', 'applying','styleverticalalign', 'top', 'to', 'the', 'col', 'tags', 'as', 'a', 'workaround', 'in', 'case', 'this','issue', 'is', 'due', 'to', 'a', 'lack', 'of', 'support', 'for', 'outdated', 'html', 'properties', 'and', 'this','did', 'not', 'work', 'either', 'col', 'seems', 'to', 'not', 'apply', 'any', 'formatting', 'to', 'cells','whatsoever', 'neither', 'css', 'nor', 'html', 'microsoft', 'ie','for', 'the', 'macintosh', 'also','displays', 'the', 'valign', 'issue', 'no', 'support', 'for', 'either', 'form', 'of', 'vertical', 'alignment','in', 'col', 'but','icab', 'b', 'mac', 'browser', 'handles', 'valign', 'correctly', 'not', 'tried','it','with', 'verticalalign', 'as', 'its', 'css', 'support', 'is', 'lacking','i', 'assume', 'that', 'there', 'is','some', 'workaround', 'using', 'css', 'styles','applied', 'to', 'table', 'cells', 'but', 'i', 'can', 'not', 'get','any', 'styles', 'to', 'apply', 'to', 'the', 'middle', 'table', 'cells', 'alas', 'its', 'beyond', 'me', 'at', 'the','moment', 'but', 'in', 'case', 'i', 'do','thats', 'why', 'ive', 'preserved', 'open', 'page', 'in', 'mozilla','or', 'firefox','the', 'page', 'doesnt', 'look', 'right', 'lack', 'of', 'top', 'vertical', 'alignment', 'and','lack', 'of', 'other', 'formatting', 'in', 'the', 'centre', 'content', 'table', 'made', 'it', 'look', 'right', 'all','columns', 'should', 'be', 'top', 'verticallyaligned']</a:t>
            </a:r>
            <a:endParaRPr sz="1200">
              <a:solidFill>
                <a:schemeClr val="dk1"/>
              </a:solidFill>
              <a:highlight>
                <a:srgbClr val="FFFFFF"/>
              </a:highlight>
            </a:endParaRPr>
          </a:p>
        </p:txBody>
      </p:sp>
      <p:pic>
        <p:nvPicPr>
          <p:cNvPr id="105" name="Google Shape;105;p19"/>
          <p:cNvPicPr preferRelativeResize="0"/>
          <p:nvPr/>
        </p:nvPicPr>
        <p:blipFill>
          <a:blip r:embed="rId3">
            <a:alphaModFix/>
          </a:blip>
          <a:stretch>
            <a:fillRect/>
          </a:stretch>
        </p:blipFill>
        <p:spPr>
          <a:xfrm>
            <a:off x="2095500" y="1528763"/>
            <a:ext cx="4953000" cy="2085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05"/>
                                        </p:tgtEl>
                                      </p:cBhvr>
                                    </p:animEffect>
                                    <p:set>
                                      <p:cBhvr>
                                        <p:cTn dur="1" fill="hold">
                                          <p:stCondLst>
                                            <p:cond delay="1000"/>
                                          </p:stCondLst>
                                        </p:cTn>
                                        <p:tgtEl>
                                          <p:spTgt spid="1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80000"/>
                </a:solidFill>
              </a:rPr>
              <a:t>Preprocessing:</a:t>
            </a:r>
            <a:r>
              <a:rPr lang="en"/>
              <a:t> Stop Word Removal</a:t>
            </a:r>
            <a:endParaRPr/>
          </a:p>
        </p:txBody>
      </p:sp>
      <p:sp>
        <p:nvSpPr>
          <p:cNvPr id="111" name="Google Shape;111;p20"/>
          <p:cNvSpPr txBox="1"/>
          <p:nvPr/>
        </p:nvSpPr>
        <p:spPr>
          <a:xfrm>
            <a:off x="918600" y="1176150"/>
            <a:ext cx="7852200" cy="291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['example', 'page', 'see', 'url', 'tried', 'vertically', 'align', 'cells', 'using', 'col', 'valigntop','mac','mozilla', 'win', 'firefox', 'demonstrate', 'problem', 'seems', 'quite', 'old', 'issue','might', 'related', 'bug', 'though', 'dont', 'believe', 'dealt', 'valign', 'page', 'also', 'shows', 'col','wont', 'apply', 'background', 'colours', 'cells', 'either', 'well', 'supporting', 'valign', 'whole', 'left','column', 'meant', 'green', 'mozfirefox', 'wont', 'display', 'colour', 'possibly', 'bug', 'tried', 'use','css', 'instead', 'using', 'verticalalign', 'instead', 'valign', 'tried', 'applying', 'styleverticalalign','top', 'col', 'tags', 'workaround', 'case', 'issue', 'due', 'lack', 'support', 'outdated','html', 'properties', 'work', 'either', 'col', 'seems', 'apply', 'formatting', 'cells', 'whatsoever','neither', 'css', 'html', 'microsoft', 'ie', 'macintosh', 'also', 'displays', 'valign', 'issue','support', 'either', 'form', 'vertical', 'alignment', 'col', 'icab', 'b', 'mac', 'browser', 'handles','valign', 'correctly', 'tried', 'verticalalign', 'css', 'support', 'lacking', 'assume', 'workaround','using', 'css', 'styles', 'applied', 'table', 'cells', 'get', 'styles', 'apply', 'middle', 'table','cells', 'alas', 'beyond', 'moment', 'case', 'thats', 'ive', 'preserved', 'open', 'page', 'mozilla','firefox', 'page', 'doesnt', 'look', 'right', 'lack', 'top', 'vertical', 'alignment', 'lack', 'formatting','centre', 'content', 'table', 'made', 'look', 'right', 'columns', 'top', 'verticallyaligned']</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pic>
        <p:nvPicPr>
          <p:cNvPr id="112" name="Google Shape;112;p20"/>
          <p:cNvPicPr preferRelativeResize="0"/>
          <p:nvPr/>
        </p:nvPicPr>
        <p:blipFill>
          <a:blip r:embed="rId3">
            <a:alphaModFix/>
          </a:blip>
          <a:stretch>
            <a:fillRect/>
          </a:stretch>
        </p:blipFill>
        <p:spPr>
          <a:xfrm>
            <a:off x="2224088" y="1414463"/>
            <a:ext cx="4695825" cy="2314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2"/>
                                        </p:tgtEl>
                                      </p:cBhvr>
                                    </p:animEffect>
                                    <p:set>
                                      <p:cBhvr>
                                        <p:cTn dur="1" fill="hold">
                                          <p:stCondLst>
                                            <p:cond delay="1000"/>
                                          </p:stCondLst>
                                        </p:cTn>
                                        <p:tgtEl>
                                          <p:spTgt spid="1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980000"/>
                </a:solidFill>
              </a:rPr>
              <a:t>Preprocessing:</a:t>
            </a:r>
            <a:r>
              <a:rPr lang="en"/>
              <a:t> Lemmatization</a:t>
            </a:r>
            <a:endParaRPr/>
          </a:p>
        </p:txBody>
      </p:sp>
      <p:sp>
        <p:nvSpPr>
          <p:cNvPr id="118" name="Google Shape;118;p21"/>
          <p:cNvSpPr txBox="1"/>
          <p:nvPr/>
        </p:nvSpPr>
        <p:spPr>
          <a:xfrm>
            <a:off x="802450" y="1559100"/>
            <a:ext cx="78522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FFFFFF"/>
                </a:highlight>
              </a:rPr>
              <a:t>example page see url tried </a:t>
            </a:r>
            <a:r>
              <a:rPr lang="en" sz="1200">
                <a:solidFill>
                  <a:schemeClr val="dk1"/>
                </a:solidFill>
                <a:highlight>
                  <a:srgbClr val="B6D7A8"/>
                </a:highlight>
              </a:rPr>
              <a:t>vertical </a:t>
            </a:r>
            <a:r>
              <a:rPr lang="en" sz="1200">
                <a:solidFill>
                  <a:schemeClr val="dk1"/>
                </a:solidFill>
                <a:highlight>
                  <a:srgbClr val="FFFFFF"/>
                </a:highlight>
              </a:rPr>
              <a:t>align cells using col valigntop mac mozilla win firefox demonstrate problem seem quite old issue might related bug though dont believe dealt valign page also shows col wont apply background colours cells either well </a:t>
            </a:r>
            <a:r>
              <a:rPr lang="en" sz="1200">
                <a:solidFill>
                  <a:schemeClr val="dk1"/>
                </a:solidFill>
                <a:highlight>
                  <a:srgbClr val="B6D7A8"/>
                </a:highlight>
              </a:rPr>
              <a:t>support</a:t>
            </a:r>
            <a:r>
              <a:rPr lang="en" sz="1200">
                <a:solidFill>
                  <a:schemeClr val="dk1"/>
                </a:solidFill>
                <a:highlight>
                  <a:srgbClr val="FFFFFF"/>
                </a:highlight>
              </a:rPr>
              <a:t> valign whole left column meant green mozfirefox wont display colour possibly bug tried use css instead verticalalign instead valign tried </a:t>
            </a:r>
            <a:r>
              <a:rPr lang="en" sz="1200">
                <a:solidFill>
                  <a:schemeClr val="dk1"/>
                </a:solidFill>
                <a:highlight>
                  <a:srgbClr val="B6D7A8"/>
                </a:highlight>
              </a:rPr>
              <a:t>apply</a:t>
            </a:r>
            <a:r>
              <a:rPr lang="en" sz="1200">
                <a:solidFill>
                  <a:schemeClr val="dk1"/>
                </a:solidFill>
                <a:highlight>
                  <a:srgbClr val="FFFFFF"/>
                </a:highlight>
              </a:rPr>
              <a:t> styleverticalalign top col tags workaround case issue due lack support outdated html properties work either col seems apply formatting cells whatsoever neither css html microsoft ie macintosh also displays valign issue support either form vertical alignment col icab b mac browser handles valign correctly tried verticalalign css support lacking assume workaround using css styles applied table cells get styles apply middle table cells alas beyond moment case thats ive preserved open page mozilla firefox page doesnt look right lack top vertical alignment lack formatting centre content table made look right columns top verticallyaligned</a:t>
            </a:r>
            <a:endParaRPr sz="12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