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3/22/2022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3/22/2022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unodc.org/documents/gsh/pdfs/2014_GLOBAL_HOMICIDE_BOOK_web.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ashingtonpost.com/news/fact-checker/wp/2017/10/17/does-a-city-with-the-toughest-gun-laws-end-up-with-worst-gun-viol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ajorcitieschiefs.com/pdf/news/violent_crime_data_20162015_year_end_report.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DB53-B96D-44A6-92E5-826B55AE496A}"/>
              </a:ext>
            </a:extLst>
          </p:cNvPr>
          <p:cNvSpPr>
            <a:spLocks noGrp="1"/>
          </p:cNvSpPr>
          <p:nvPr>
            <p:ph type="ctrTitle"/>
          </p:nvPr>
        </p:nvSpPr>
        <p:spPr/>
        <p:txBody>
          <a:bodyPr/>
          <a:lstStyle/>
          <a:p>
            <a:r>
              <a:rPr lang="en-US" dirty="0"/>
              <a:t>Against Gun Control</a:t>
            </a:r>
          </a:p>
        </p:txBody>
      </p:sp>
      <p:sp>
        <p:nvSpPr>
          <p:cNvPr id="3" name="Subtitle 2">
            <a:extLst>
              <a:ext uri="{FF2B5EF4-FFF2-40B4-BE49-F238E27FC236}">
                <a16:creationId xmlns:a16="http://schemas.microsoft.com/office/drawing/2014/main" id="{7193F69F-44FE-4CFB-916D-11C2641D56E8}"/>
              </a:ext>
            </a:extLst>
          </p:cNvPr>
          <p:cNvSpPr>
            <a:spLocks noGrp="1"/>
          </p:cNvSpPr>
          <p:nvPr>
            <p:ph type="subTitle" idx="1"/>
          </p:nvPr>
        </p:nvSpPr>
        <p:spPr/>
        <p:txBody>
          <a:bodyPr/>
          <a:lstStyle/>
          <a:p>
            <a:r>
              <a:rPr lang="en-US" dirty="0"/>
              <a:t>Ryan Coslove rmc326</a:t>
            </a:r>
          </a:p>
        </p:txBody>
      </p:sp>
    </p:spTree>
    <p:extLst>
      <p:ext uri="{BB962C8B-B14F-4D97-AF65-F5344CB8AC3E}">
        <p14:creationId xmlns:p14="http://schemas.microsoft.com/office/powerpoint/2010/main" val="161542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FC9B-95B0-490B-B0BD-F40893E3953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59A9F9C-9E6A-4B86-9002-A4C168B04795}"/>
              </a:ext>
            </a:extLst>
          </p:cNvPr>
          <p:cNvSpPr>
            <a:spLocks noGrp="1"/>
          </p:cNvSpPr>
          <p:nvPr>
            <p:ph idx="1"/>
          </p:nvPr>
        </p:nvSpPr>
        <p:spPr>
          <a:xfrm>
            <a:off x="818712" y="2222287"/>
            <a:ext cx="10554574" cy="4122529"/>
          </a:xfrm>
        </p:spPr>
        <p:txBody>
          <a:bodyPr>
            <a:normAutofit lnSpcReduction="10000"/>
          </a:bodyPr>
          <a:lstStyle/>
          <a:p>
            <a:r>
              <a:rPr lang="en-US" dirty="0"/>
              <a:t>Given our look at the report from the United Nations and the Washington Post article, we can deduce a few things about firearms and gun control.</a:t>
            </a:r>
          </a:p>
          <a:p>
            <a:r>
              <a:rPr lang="en-US" dirty="0"/>
              <a:t>From the UN report we learned that homicides most commonly occurred without a firearm.</a:t>
            </a:r>
          </a:p>
          <a:p>
            <a:r>
              <a:rPr lang="en-US" dirty="0"/>
              <a:t>We learned that most gun victimizations occurred when the offender was intoxicated with alcohol or drugs.</a:t>
            </a:r>
          </a:p>
          <a:p>
            <a:r>
              <a:rPr lang="en-US" dirty="0"/>
              <a:t>We learned that even in countries with a higher gun population, that legislation for more gun restrictions doesn’t affect the rate of homicide.</a:t>
            </a:r>
          </a:p>
          <a:p>
            <a:r>
              <a:rPr lang="en-US" dirty="0"/>
              <a:t>We also concluded that even in the cities with the toughest legislation, crimes that involved firearms were still evident with little to no improvement.</a:t>
            </a:r>
          </a:p>
          <a:p>
            <a:r>
              <a:rPr lang="en-US" dirty="0"/>
              <a:t>In general, it is important for people who possess firearms to be responsible and safe. However, tougher gun legislation does not prove to be successful in reducing the number of criminals in society.</a:t>
            </a:r>
          </a:p>
        </p:txBody>
      </p:sp>
    </p:spTree>
    <p:extLst>
      <p:ext uri="{BB962C8B-B14F-4D97-AF65-F5344CB8AC3E}">
        <p14:creationId xmlns:p14="http://schemas.microsoft.com/office/powerpoint/2010/main" val="301438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C0BF-55D1-4D75-9421-B8E245CE6E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1B1E98C-7267-46D4-9E9C-6B4B1D250778}"/>
              </a:ext>
            </a:extLst>
          </p:cNvPr>
          <p:cNvSpPr>
            <a:spLocks noGrp="1"/>
          </p:cNvSpPr>
          <p:nvPr>
            <p:ph idx="1"/>
          </p:nvPr>
        </p:nvSpPr>
        <p:spPr/>
        <p:txBody>
          <a:bodyPr/>
          <a:lstStyle/>
          <a:p>
            <a:r>
              <a:rPr lang="en-US" dirty="0"/>
              <a:t>In order to remain unbiased and allow the data to be objective, it is important to choose a reliable source. </a:t>
            </a:r>
          </a:p>
          <a:p>
            <a:r>
              <a:rPr lang="en-US" dirty="0"/>
              <a:t>One reliable source I found to be is the United Nations.</a:t>
            </a:r>
          </a:p>
          <a:p>
            <a:r>
              <a:rPr lang="en-US" b="0" i="0" dirty="0">
                <a:effectLst/>
              </a:rPr>
              <a:t>A new global survey — conducted by international research agency Glocalities with results released Monday in cooperation with Global Citizen — indicates that the UN is more trusted than any other international or governmental organization.</a:t>
            </a:r>
          </a:p>
        </p:txBody>
      </p:sp>
    </p:spTree>
    <p:extLst>
      <p:ext uri="{BB962C8B-B14F-4D97-AF65-F5344CB8AC3E}">
        <p14:creationId xmlns:p14="http://schemas.microsoft.com/office/powerpoint/2010/main" val="243185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EC97-A25C-43E0-91B3-0F1C191D56BB}"/>
              </a:ext>
            </a:extLst>
          </p:cNvPr>
          <p:cNvSpPr>
            <a:spLocks noGrp="1"/>
          </p:cNvSpPr>
          <p:nvPr>
            <p:ph type="title"/>
          </p:nvPr>
        </p:nvSpPr>
        <p:spPr/>
        <p:txBody>
          <a:bodyPr/>
          <a:lstStyle/>
          <a:p>
            <a:r>
              <a:rPr lang="en-US" dirty="0"/>
              <a:t>United Nations Office on Drugs and Crime</a:t>
            </a:r>
          </a:p>
        </p:txBody>
      </p:sp>
      <p:sp>
        <p:nvSpPr>
          <p:cNvPr id="3" name="Content Placeholder 2">
            <a:extLst>
              <a:ext uri="{FF2B5EF4-FFF2-40B4-BE49-F238E27FC236}">
                <a16:creationId xmlns:a16="http://schemas.microsoft.com/office/drawing/2014/main" id="{DCD0BA2D-F2A5-4F2D-A652-A28428E905A7}"/>
              </a:ext>
            </a:extLst>
          </p:cNvPr>
          <p:cNvSpPr>
            <a:spLocks noGrp="1"/>
          </p:cNvSpPr>
          <p:nvPr>
            <p:ph idx="1"/>
          </p:nvPr>
        </p:nvSpPr>
        <p:spPr/>
        <p:txBody>
          <a:bodyPr/>
          <a:lstStyle/>
          <a:p>
            <a:r>
              <a:rPr lang="en-US" dirty="0"/>
              <a:t>The division of the UN in reference is the Untied Nations Office on Drugs and Crime.</a:t>
            </a:r>
          </a:p>
          <a:p>
            <a:r>
              <a:rPr lang="en-US" dirty="0"/>
              <a:t>This is a report from 2014 created by the UN, which is titled “Global Study on Homicide”:</a:t>
            </a:r>
          </a:p>
          <a:p>
            <a:pPr>
              <a:buFontTx/>
              <a:buChar char="-"/>
            </a:pPr>
            <a:r>
              <a:rPr lang="en-US" dirty="0">
                <a:hlinkClick r:id="rId2"/>
              </a:rPr>
              <a:t>https://www.unodc.org/documents/gsh/pdfs/2014_GLOBAL_HOMICIDE_BOOK_web.pdf</a:t>
            </a:r>
            <a:endParaRPr lang="en-US" dirty="0"/>
          </a:p>
          <a:p>
            <a:r>
              <a:rPr lang="en-US" dirty="0"/>
              <a:t>Often guns are associated with homicide and crime in general. This report contains global data on their associations.</a:t>
            </a:r>
          </a:p>
        </p:txBody>
      </p:sp>
    </p:spTree>
    <p:extLst>
      <p:ext uri="{BB962C8B-B14F-4D97-AF65-F5344CB8AC3E}">
        <p14:creationId xmlns:p14="http://schemas.microsoft.com/office/powerpoint/2010/main" val="10519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E3E3-41D7-417F-AAA8-E55D8812D9F6}"/>
              </a:ext>
            </a:extLst>
          </p:cNvPr>
          <p:cNvSpPr>
            <a:spLocks noGrp="1"/>
          </p:cNvSpPr>
          <p:nvPr>
            <p:ph type="title"/>
          </p:nvPr>
        </p:nvSpPr>
        <p:spPr>
          <a:xfrm>
            <a:off x="810000" y="447188"/>
            <a:ext cx="10571998" cy="970450"/>
          </a:xfrm>
        </p:spPr>
        <p:txBody>
          <a:bodyPr>
            <a:normAutofit/>
          </a:bodyPr>
          <a:lstStyle/>
          <a:p>
            <a:r>
              <a:rPr lang="en-US" dirty="0"/>
              <a:t>Firearms vs Homicide Rates and More</a:t>
            </a:r>
          </a:p>
        </p:txBody>
      </p:sp>
      <p:sp>
        <p:nvSpPr>
          <p:cNvPr id="9" name="Content Placeholder 8">
            <a:extLst>
              <a:ext uri="{FF2B5EF4-FFF2-40B4-BE49-F238E27FC236}">
                <a16:creationId xmlns:a16="http://schemas.microsoft.com/office/drawing/2014/main" id="{D3D90B0A-A864-8ADC-628C-0949179B0C13}"/>
              </a:ext>
            </a:extLst>
          </p:cNvPr>
          <p:cNvSpPr>
            <a:spLocks noGrp="1"/>
          </p:cNvSpPr>
          <p:nvPr>
            <p:ph idx="1"/>
          </p:nvPr>
        </p:nvSpPr>
        <p:spPr>
          <a:xfrm>
            <a:off x="818713" y="2413000"/>
            <a:ext cx="3835583" cy="3632200"/>
          </a:xfrm>
        </p:spPr>
        <p:txBody>
          <a:bodyPr>
            <a:normAutofit/>
          </a:bodyPr>
          <a:lstStyle/>
          <a:p>
            <a:r>
              <a:rPr lang="en-US" sz="1600" dirty="0"/>
              <a:t>Using data collected over 19+ years, we can see in Figure 3.3 the firearm trends of homicide and victimization in the United States.</a:t>
            </a:r>
          </a:p>
          <a:p>
            <a:r>
              <a:rPr lang="en-US" sz="1600" dirty="0"/>
              <a:t>We know the United States one of the leading countries, if not the leading country, in firearm possession.</a:t>
            </a:r>
          </a:p>
          <a:p>
            <a:r>
              <a:rPr lang="en-US" sz="1600" dirty="0"/>
              <a:t>The graph (on page 68 of the report) suggests that firearms are not the leading cause of homicide.</a:t>
            </a:r>
          </a:p>
        </p:txBody>
      </p:sp>
      <p:pic>
        <p:nvPicPr>
          <p:cNvPr id="5" name="Content Placeholder 4">
            <a:extLst>
              <a:ext uri="{FF2B5EF4-FFF2-40B4-BE49-F238E27FC236}">
                <a16:creationId xmlns:a16="http://schemas.microsoft.com/office/drawing/2014/main" id="{E3E46127-E529-4072-BB40-E5E0299A8D11}"/>
              </a:ext>
            </a:extLst>
          </p:cNvPr>
          <p:cNvPicPr>
            <a:picLocks noChangeAspect="1"/>
          </p:cNvPicPr>
          <p:nvPr/>
        </p:nvPicPr>
        <p:blipFill rotWithShape="1">
          <a:blip r:embed="rId2"/>
          <a:srcRect l="24073" t="17983" r="45589" b="7639"/>
          <a:stretch/>
        </p:blipFill>
        <p:spPr>
          <a:xfrm>
            <a:off x="6364356" y="1981789"/>
            <a:ext cx="4027419" cy="471912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62467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F978-4E86-42E5-B476-79FC6C41B721}"/>
              </a:ext>
            </a:extLst>
          </p:cNvPr>
          <p:cNvSpPr>
            <a:spLocks noGrp="1"/>
          </p:cNvSpPr>
          <p:nvPr>
            <p:ph type="title"/>
          </p:nvPr>
        </p:nvSpPr>
        <p:spPr>
          <a:xfrm>
            <a:off x="810001" y="812800"/>
            <a:ext cx="10571998" cy="970450"/>
          </a:xfrm>
        </p:spPr>
        <p:txBody>
          <a:bodyPr>
            <a:normAutofit fontScale="90000"/>
          </a:bodyPr>
          <a:lstStyle/>
          <a:p>
            <a:r>
              <a:rPr lang="en-US" dirty="0"/>
              <a:t>Annual Victimization Rates of Alcohol-related and Non-Alcohol Related Homicides</a:t>
            </a:r>
          </a:p>
        </p:txBody>
      </p:sp>
      <p:sp>
        <p:nvSpPr>
          <p:cNvPr id="8" name="Content Placeholder 7">
            <a:extLst>
              <a:ext uri="{FF2B5EF4-FFF2-40B4-BE49-F238E27FC236}">
                <a16:creationId xmlns:a16="http://schemas.microsoft.com/office/drawing/2014/main" id="{80FFB7C6-293D-A9FB-B3DC-61E188121DCD}"/>
              </a:ext>
            </a:extLst>
          </p:cNvPr>
          <p:cNvSpPr>
            <a:spLocks noGrp="1"/>
          </p:cNvSpPr>
          <p:nvPr>
            <p:ph idx="1"/>
          </p:nvPr>
        </p:nvSpPr>
        <p:spPr>
          <a:xfrm>
            <a:off x="818713" y="2413000"/>
            <a:ext cx="5277287" cy="3632200"/>
          </a:xfrm>
        </p:spPr>
        <p:txBody>
          <a:bodyPr>
            <a:normAutofit/>
          </a:bodyPr>
          <a:lstStyle/>
          <a:p>
            <a:r>
              <a:rPr lang="en-US" sz="1600" dirty="0"/>
              <a:t>In Figure 3.9 (on Page 72), we see the Annual Victimization Rates of Alcohol-related and Non-Alcohol Related Homicides, Finland and Sweden (2003-2006).</a:t>
            </a:r>
          </a:p>
          <a:p>
            <a:r>
              <a:rPr lang="en-US" sz="1600" dirty="0"/>
              <a:t>Finland is considered a country with heavy gun ownership, and the figure suggests a majority of homicides occur when the offender is intoxicated. </a:t>
            </a:r>
          </a:p>
        </p:txBody>
      </p:sp>
      <p:pic>
        <p:nvPicPr>
          <p:cNvPr id="11" name="Picture 10">
            <a:extLst>
              <a:ext uri="{FF2B5EF4-FFF2-40B4-BE49-F238E27FC236}">
                <a16:creationId xmlns:a16="http://schemas.microsoft.com/office/drawing/2014/main" id="{77F6392F-2385-44B9-ABE3-10EC81348610}"/>
              </a:ext>
            </a:extLst>
          </p:cNvPr>
          <p:cNvPicPr>
            <a:picLocks noChangeAspect="1"/>
          </p:cNvPicPr>
          <p:nvPr/>
        </p:nvPicPr>
        <p:blipFill rotWithShape="1">
          <a:blip r:embed="rId2"/>
          <a:srcRect l="53941" t="20300" r="13306" b="6187"/>
          <a:stretch/>
        </p:blipFill>
        <p:spPr>
          <a:xfrm>
            <a:off x="6848475" y="1971676"/>
            <a:ext cx="3771900" cy="4762024"/>
          </a:xfrm>
          <a:prstGeom prst="rect">
            <a:avLst/>
          </a:prstGeom>
        </p:spPr>
      </p:pic>
    </p:spTree>
    <p:extLst>
      <p:ext uri="{BB962C8B-B14F-4D97-AF65-F5344CB8AC3E}">
        <p14:creationId xmlns:p14="http://schemas.microsoft.com/office/powerpoint/2010/main" val="394521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1C07-F0E1-4266-B0EF-33FF928C3407}"/>
              </a:ext>
            </a:extLst>
          </p:cNvPr>
          <p:cNvSpPr>
            <a:spLocks noGrp="1"/>
          </p:cNvSpPr>
          <p:nvPr>
            <p:ph type="title"/>
          </p:nvPr>
        </p:nvSpPr>
        <p:spPr>
          <a:xfrm>
            <a:off x="810000" y="447188"/>
            <a:ext cx="10571998" cy="970450"/>
          </a:xfrm>
        </p:spPr>
        <p:txBody>
          <a:bodyPr>
            <a:normAutofit/>
          </a:bodyPr>
          <a:lstStyle/>
          <a:p>
            <a:r>
              <a:rPr lang="en-US" dirty="0"/>
              <a:t>Homicide Rates in Europe</a:t>
            </a:r>
          </a:p>
        </p:txBody>
      </p:sp>
      <p:sp>
        <p:nvSpPr>
          <p:cNvPr id="3" name="Content Placeholder 2">
            <a:extLst>
              <a:ext uri="{FF2B5EF4-FFF2-40B4-BE49-F238E27FC236}">
                <a16:creationId xmlns:a16="http://schemas.microsoft.com/office/drawing/2014/main" id="{F13E50E7-3E7E-4B66-BB4B-48FEDB01F46F}"/>
              </a:ext>
            </a:extLst>
          </p:cNvPr>
          <p:cNvSpPr>
            <a:spLocks noGrp="1"/>
          </p:cNvSpPr>
          <p:nvPr>
            <p:ph idx="1"/>
          </p:nvPr>
        </p:nvSpPr>
        <p:spPr>
          <a:xfrm>
            <a:off x="818713" y="2413000"/>
            <a:ext cx="3835583" cy="3632200"/>
          </a:xfrm>
        </p:spPr>
        <p:txBody>
          <a:bodyPr>
            <a:normAutofit/>
          </a:bodyPr>
          <a:lstStyle/>
          <a:p>
            <a:r>
              <a:rPr lang="en-US" sz="1600" b="0" i="0" dirty="0">
                <a:effectLst/>
                <a:latin typeface="Roboto" panose="02000000000000000000" pitchFamily="2" charset="0"/>
              </a:rPr>
              <a:t>Norway, Finland, Germany, France and Denmark, all countries with heavy gun ownership, have a history of low murder rates. Using Figure 8.4, Germany's murder rate of 0.8 killings per 100,000 inhabitants was identical to Luxembourg, where the law prohibits civilian ownership of handguns and gun ownership is rare.</a:t>
            </a:r>
            <a:endParaRPr lang="en-US" sz="1600" dirty="0"/>
          </a:p>
        </p:txBody>
      </p:sp>
      <p:pic>
        <p:nvPicPr>
          <p:cNvPr id="5" name="Picture 4">
            <a:extLst>
              <a:ext uri="{FF2B5EF4-FFF2-40B4-BE49-F238E27FC236}">
                <a16:creationId xmlns:a16="http://schemas.microsoft.com/office/drawing/2014/main" id="{B2429760-007D-49DF-A50D-EA85FF3D6352}"/>
              </a:ext>
            </a:extLst>
          </p:cNvPr>
          <p:cNvPicPr>
            <a:picLocks noChangeAspect="1"/>
          </p:cNvPicPr>
          <p:nvPr/>
        </p:nvPicPr>
        <p:blipFill rotWithShape="1">
          <a:blip r:embed="rId2"/>
          <a:srcRect l="25829" t="20749" r="27639" b="8426"/>
          <a:stretch/>
        </p:blipFill>
        <p:spPr>
          <a:xfrm>
            <a:off x="4797051" y="2190750"/>
            <a:ext cx="7226665" cy="406499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54003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9328-EBF6-48D2-A9C2-0ED2BF97948E}"/>
              </a:ext>
            </a:extLst>
          </p:cNvPr>
          <p:cNvSpPr>
            <a:spLocks noGrp="1"/>
          </p:cNvSpPr>
          <p:nvPr>
            <p:ph type="title"/>
          </p:nvPr>
        </p:nvSpPr>
        <p:spPr/>
        <p:txBody>
          <a:bodyPr/>
          <a:lstStyle/>
          <a:p>
            <a:r>
              <a:rPr lang="en-US" dirty="0"/>
              <a:t>Washington Post</a:t>
            </a:r>
          </a:p>
        </p:txBody>
      </p:sp>
      <p:sp>
        <p:nvSpPr>
          <p:cNvPr id="3" name="Content Placeholder 2">
            <a:extLst>
              <a:ext uri="{FF2B5EF4-FFF2-40B4-BE49-F238E27FC236}">
                <a16:creationId xmlns:a16="http://schemas.microsoft.com/office/drawing/2014/main" id="{D1185EAF-7E56-47E5-86E9-8DA5BD9D2F59}"/>
              </a:ext>
            </a:extLst>
          </p:cNvPr>
          <p:cNvSpPr>
            <a:spLocks noGrp="1"/>
          </p:cNvSpPr>
          <p:nvPr>
            <p:ph idx="1"/>
          </p:nvPr>
        </p:nvSpPr>
        <p:spPr/>
        <p:txBody>
          <a:bodyPr/>
          <a:lstStyle/>
          <a:p>
            <a:r>
              <a:rPr lang="en-US" dirty="0"/>
              <a:t>An article from the Washington Post, considered a generally credible resource, details gun control laws in Chicago.</a:t>
            </a:r>
          </a:p>
          <a:p>
            <a:r>
              <a:rPr lang="en-US" dirty="0"/>
              <a:t>The article is here:</a:t>
            </a:r>
          </a:p>
          <a:p>
            <a:r>
              <a:rPr lang="en-US" dirty="0">
                <a:hlinkClick r:id="rId2"/>
              </a:rPr>
              <a:t>https://www.washingtonpost.com/news/fact-checker/wp/2017/10/17/does-a-city-with-the-toughest-gun-laws-end-up-with-worst-gun-violence/</a:t>
            </a:r>
            <a:endParaRPr lang="en-US" dirty="0"/>
          </a:p>
          <a:p>
            <a:endParaRPr lang="en-US" dirty="0"/>
          </a:p>
        </p:txBody>
      </p:sp>
    </p:spTree>
    <p:extLst>
      <p:ext uri="{BB962C8B-B14F-4D97-AF65-F5344CB8AC3E}">
        <p14:creationId xmlns:p14="http://schemas.microsoft.com/office/powerpoint/2010/main" val="320897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CCF5-35D1-4889-9684-B1E2FE4F9F93}"/>
              </a:ext>
            </a:extLst>
          </p:cNvPr>
          <p:cNvSpPr>
            <a:spLocks noGrp="1"/>
          </p:cNvSpPr>
          <p:nvPr>
            <p:ph type="title"/>
          </p:nvPr>
        </p:nvSpPr>
        <p:spPr/>
        <p:txBody>
          <a:bodyPr/>
          <a:lstStyle/>
          <a:p>
            <a:r>
              <a:rPr lang="en-US" dirty="0"/>
              <a:t>Washington Post’s Article</a:t>
            </a:r>
          </a:p>
        </p:txBody>
      </p:sp>
      <p:sp>
        <p:nvSpPr>
          <p:cNvPr id="3" name="Content Placeholder 2">
            <a:extLst>
              <a:ext uri="{FF2B5EF4-FFF2-40B4-BE49-F238E27FC236}">
                <a16:creationId xmlns:a16="http://schemas.microsoft.com/office/drawing/2014/main" id="{D265A8F6-6279-43CC-952F-27D4ED245FDF}"/>
              </a:ext>
            </a:extLst>
          </p:cNvPr>
          <p:cNvSpPr>
            <a:spLocks noGrp="1"/>
          </p:cNvSpPr>
          <p:nvPr>
            <p:ph idx="1"/>
          </p:nvPr>
        </p:nvSpPr>
        <p:spPr/>
        <p:txBody>
          <a:bodyPr/>
          <a:lstStyle/>
          <a:p>
            <a:r>
              <a:rPr lang="en-US" b="0" i="0" dirty="0">
                <a:effectLst/>
                <a:latin typeface="Roboto" panose="02000000000000000000" pitchFamily="2" charset="0"/>
              </a:rPr>
              <a:t>Within the U.S. picture isn't as uniform, because in addition to federal regulation, states across the U.S. have their own varying laws on firearms. </a:t>
            </a:r>
          </a:p>
          <a:p>
            <a:r>
              <a:rPr lang="en-US" b="0" i="0" dirty="0">
                <a:effectLst/>
                <a:latin typeface="Roboto" panose="02000000000000000000" pitchFamily="2" charset="0"/>
              </a:rPr>
              <a:t>Opponents of gun control often point to the city of Chicago, which had 781 homicides and 3,000 shooting incidents in 2016, despite Illinois' relatively tough gun laws, as proof that gun control doesn't work.</a:t>
            </a:r>
            <a:endParaRPr lang="en-US" dirty="0"/>
          </a:p>
        </p:txBody>
      </p:sp>
    </p:spTree>
    <p:extLst>
      <p:ext uri="{BB962C8B-B14F-4D97-AF65-F5344CB8AC3E}">
        <p14:creationId xmlns:p14="http://schemas.microsoft.com/office/powerpoint/2010/main" val="103563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0CEB-964E-4CD5-8E66-6F35D004E096}"/>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4C9803B7-834E-4112-B3BB-68068BA15DA1}"/>
              </a:ext>
            </a:extLst>
          </p:cNvPr>
          <p:cNvSpPr>
            <a:spLocks noGrp="1"/>
          </p:cNvSpPr>
          <p:nvPr>
            <p:ph idx="1"/>
          </p:nvPr>
        </p:nvSpPr>
        <p:spPr/>
        <p:txBody>
          <a:bodyPr/>
          <a:lstStyle/>
          <a:p>
            <a:r>
              <a:rPr lang="en-US" b="0" i="0" dirty="0">
                <a:effectLst/>
                <a:latin typeface="georgia" panose="02040502050405020303" pitchFamily="18" charset="0"/>
              </a:rPr>
              <a:t>The stats don’t tell us much without reference points from other cities. </a:t>
            </a:r>
          </a:p>
          <a:p>
            <a:r>
              <a:rPr lang="en-US" b="0" i="0" u="none"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Data on violent crime</a:t>
            </a:r>
            <a:r>
              <a:rPr lang="en-US" b="0" i="0" dirty="0">
                <a:effectLst/>
                <a:latin typeface="georgia" panose="02040502050405020303" pitchFamily="18" charset="0"/>
              </a:rPr>
              <a:t> from 63 U.S. cities, compiled by the Major Cities Chiefs Association, show that in 2016 Chicago had the highest number of homicides and non-fatal shooting incidents. </a:t>
            </a:r>
          </a:p>
        </p:txBody>
      </p:sp>
    </p:spTree>
    <p:extLst>
      <p:ext uri="{BB962C8B-B14F-4D97-AF65-F5344CB8AC3E}">
        <p14:creationId xmlns:p14="http://schemas.microsoft.com/office/powerpoint/2010/main" val="3540964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1708</TotalTime>
  <Words>681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Gothic</vt:lpstr>
      <vt:lpstr>georgia</vt:lpstr>
      <vt:lpstr>Roboto</vt:lpstr>
      <vt:lpstr>Wingdings 2</vt:lpstr>
      <vt:lpstr>Quotable</vt:lpstr>
      <vt:lpstr>Against Gun Control</vt:lpstr>
      <vt:lpstr>Introduction</vt:lpstr>
      <vt:lpstr>United Nations Office on Drugs and Crime</vt:lpstr>
      <vt:lpstr>Firearms vs Homicide Rates and More</vt:lpstr>
      <vt:lpstr>Annual Victimization Rates of Alcohol-related and Non-Alcohol Related Homicides</vt:lpstr>
      <vt:lpstr>Homicide Rates in Europe</vt:lpstr>
      <vt:lpstr>Washington Post</vt:lpstr>
      <vt:lpstr>Washington Post’s Article</vt:lpstr>
      <vt:lpstr>Continued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Against Gun Control</dc:title>
  <dc:creator>Ryan C-Love</dc:creator>
  <cp:lastModifiedBy>Ryan C-Love</cp:lastModifiedBy>
  <cp:revision>5</cp:revision>
  <dcterms:created xsi:type="dcterms:W3CDTF">2022-03-21T23:14:53Z</dcterms:created>
  <dcterms:modified xsi:type="dcterms:W3CDTF">2022-03-24T00:23:11Z</dcterms:modified>
</cp:coreProperties>
</file>